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9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95.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96.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97.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98.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99.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00.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01.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02.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103.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104.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105.xml" ContentType="application/vnd.openxmlformats-officedocument.drawingml.chart+xml"/>
  <Override PartName="/ppt/charts/style105.xml" ContentType="application/vnd.ms-office.chartstyle+xml"/>
  <Override PartName="/ppt/charts/colors105.xml" ContentType="application/vnd.ms-office.chartcolorstyle+xml"/>
  <Override PartName="/ppt/authors.xml" ContentType="application/vnd.ms-powerpoint.authors+xml"/>
  <Override PartName="/ppt/charts/chart62.xml" ContentType="application/vnd.openxmlformats-officedocument.drawingml.chart+xml"/>
  <Override PartName="/ppt/charts/colors62.xml" ContentType="application/vnd.ms-office.chartcolorstyle+xml"/>
  <Override PartName="/ppt/charts/colors61.xml" ContentType="application/vnd.ms-office.chartcolorstyle+xml"/>
  <Override PartName="/ppt/charts/style61.xml" ContentType="application/vnd.ms-office.chartstyle+xml"/>
  <Override PartName="/ppt/charts/chart61.xml" ContentType="application/vnd.openxmlformats-officedocument.drawingml.chart+xml"/>
  <Override PartName="/ppt/charts/colors60.xml" ContentType="application/vnd.ms-office.chartcolorstyle+xml"/>
  <Override PartName="/ppt/charts/style60.xml" ContentType="application/vnd.ms-office.chartstyle+xml"/>
  <Override PartName="/ppt/charts/chart60.xml" ContentType="application/vnd.openxmlformats-officedocument.drawingml.chart+xml"/>
  <Override PartName="/ppt/charts/colors59.xml" ContentType="application/vnd.ms-office.chartcolorstyle+xml"/>
  <Override PartName="/ppt/charts/style59.xml" ContentType="application/vnd.ms-office.chartstyle+xml"/>
  <Override PartName="/ppt/charts/chart59.xml" ContentType="application/vnd.openxmlformats-officedocument.drawingml.chart+xml"/>
  <Override PartName="/ppt/charts/colors58.xml" ContentType="application/vnd.ms-office.chartcolorstyle+xml"/>
  <Override PartName="/ppt/charts/style58.xml" ContentType="application/vnd.ms-office.chartstyle+xml"/>
  <Override PartName="/ppt/charts/chart58.xml" ContentType="application/vnd.openxmlformats-officedocument.drawingml.chart+xml"/>
  <Override PartName="/ppt/charts/colors57.xml" ContentType="application/vnd.ms-office.chartcolorstyle+xml"/>
  <Override PartName="/ppt/charts/style57.xml" ContentType="application/vnd.ms-office.chartstyle+xml"/>
  <Override PartName="/ppt/charts/chart57.xml" ContentType="application/vnd.openxmlformats-officedocument.drawingml.chart+xml"/>
  <Override PartName="/ppt/charts/colors56.xml" ContentType="application/vnd.ms-office.chartcolorstyle+xml"/>
  <Override PartName="/ppt/charts/style56.xml" ContentType="application/vnd.ms-office.chartstyle+xml"/>
  <Override PartName="/ppt/charts/chart56.xml" ContentType="application/vnd.openxmlformats-officedocument.drawingml.chart+xml"/>
  <Override PartName="/ppt/charts/colors55.xml" ContentType="application/vnd.ms-office.chartcolorstyle+xml"/>
  <Override PartName="/ppt/charts/style55.xml" ContentType="application/vnd.ms-office.chartstyle+xml"/>
  <Override PartName="/ppt/charts/chart55.xml" ContentType="application/vnd.openxmlformats-officedocument.drawingml.chart+xml"/>
  <Override PartName="/ppt/charts/colors54.xml" ContentType="application/vnd.ms-office.chartcolorstyle+xml"/>
  <Override PartName="/ppt/charts/style54.xml" ContentType="application/vnd.ms-office.chartstyle+xml"/>
  <Override PartName="/ppt/charts/chart54.xml" ContentType="application/vnd.openxmlformats-officedocument.drawingml.chart+xml"/>
  <Override PartName="/ppt/charts/colors53.xml" ContentType="application/vnd.ms-office.chartcolorstyle+xml"/>
  <Override PartName="/ppt/charts/style53.xml" ContentType="application/vnd.ms-office.chartstyle+xml"/>
  <Override PartName="/ppt/charts/chart53.xml" ContentType="application/vnd.openxmlformats-officedocument.drawingml.chart+xml"/>
  <Override PartName="/ppt/charts/colors52.xml" ContentType="application/vnd.ms-office.chartcolorstyle+xml"/>
  <Override PartName="/ppt/charts/style52.xml" ContentType="application/vnd.ms-office.chartstyle+xml"/>
  <Override PartName="/ppt/charts/chart52.xml" ContentType="application/vnd.openxmlformats-officedocument.drawingml.chart+xml"/>
  <Override PartName="/ppt/charts/colors51.xml" ContentType="application/vnd.ms-office.chartcolorstyle+xml"/>
  <Override PartName="/ppt/charts/style51.xml" ContentType="application/vnd.ms-office.chartstyle+xml"/>
  <Override PartName="/ppt/charts/chart51.xml" ContentType="application/vnd.openxmlformats-officedocument.drawingml.chart+xml"/>
  <Override PartName="/ppt/charts/colors50.xml" ContentType="application/vnd.ms-office.chartcolorstyle+xml"/>
  <Override PartName="/ppt/charts/style50.xml" ContentType="application/vnd.ms-office.chartstyle+xml"/>
  <Override PartName="/ppt/charts/chart50.xml" ContentType="application/vnd.openxmlformats-officedocument.drawingml.chart+xml"/>
  <Override PartName="/ppt/charts/colors49.xml" ContentType="application/vnd.ms-office.chartcolorstyle+xml"/>
  <Override PartName="/ppt/charts/style49.xml" ContentType="application/vnd.ms-office.chartstyle+xml"/>
  <Override PartName="/ppt/charts/chart49.xml" ContentType="application/vnd.openxmlformats-officedocument.drawingml.chart+xml"/>
  <Override PartName="/ppt/charts/colors48.xml" ContentType="application/vnd.ms-office.chartcolorstyle+xml"/>
  <Override PartName="/ppt/charts/style48.xml" ContentType="application/vnd.ms-office.chartstyle+xml"/>
  <Override PartName="/ppt/charts/chart48.xml" ContentType="application/vnd.openxmlformats-officedocument.drawingml.chart+xml"/>
  <Override PartName="/ppt/charts/colors47.xml" ContentType="application/vnd.ms-office.chartcolorstyle+xml"/>
  <Override PartName="/ppt/charts/style47.xml" ContentType="application/vnd.ms-office.chartstyle+xml"/>
  <Override PartName="/ppt/charts/chart47.xml" ContentType="application/vnd.openxmlformats-officedocument.drawingml.chart+xml"/>
  <Override PartName="/ppt/charts/colors46.xml" ContentType="application/vnd.ms-office.chartcolorstyle+xml"/>
  <Override PartName="/ppt/charts/style46.xml" ContentType="application/vnd.ms-office.chartstyle+xml"/>
  <Override PartName="/ppt/charts/chart46.xml" ContentType="application/vnd.openxmlformats-officedocument.drawingml.chart+xml"/>
  <Override PartName="/ppt/charts/colors45.xml" ContentType="application/vnd.ms-office.chartcolorstyle+xml"/>
  <Override PartName="/ppt/charts/style45.xml" ContentType="application/vnd.ms-office.chartstyle+xml"/>
  <Override PartName="/ppt/charts/chart45.xml" ContentType="application/vnd.openxmlformats-officedocument.drawingml.chart+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style62.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71"/>
  </p:notesMasterIdLst>
  <p:sldIdLst>
    <p:sldId id="265" r:id="rId3"/>
    <p:sldId id="1600" r:id="rId4"/>
    <p:sldId id="1601" r:id="rId5"/>
    <p:sldId id="1710" r:id="rId6"/>
    <p:sldId id="1445" r:id="rId7"/>
    <p:sldId id="1446" r:id="rId8"/>
    <p:sldId id="1688" r:id="rId9"/>
    <p:sldId id="1689" r:id="rId10"/>
    <p:sldId id="780" r:id="rId11"/>
    <p:sldId id="1691" r:id="rId12"/>
    <p:sldId id="1690" r:id="rId13"/>
    <p:sldId id="1723" r:id="rId14"/>
    <p:sldId id="1630" r:id="rId15"/>
    <p:sldId id="1631" r:id="rId16"/>
    <p:sldId id="1632" r:id="rId17"/>
    <p:sldId id="1633" r:id="rId18"/>
    <p:sldId id="1715" r:id="rId19"/>
    <p:sldId id="1638" r:id="rId20"/>
    <p:sldId id="1724" r:id="rId21"/>
    <p:sldId id="1639" r:id="rId22"/>
    <p:sldId id="1640" r:id="rId23"/>
    <p:sldId id="1725" r:id="rId24"/>
    <p:sldId id="1732" r:id="rId25"/>
    <p:sldId id="1644" r:id="rId26"/>
    <p:sldId id="1677" r:id="rId27"/>
    <p:sldId id="1648" r:id="rId28"/>
    <p:sldId id="1649" r:id="rId29"/>
    <p:sldId id="1726" r:id="rId30"/>
    <p:sldId id="1651" r:id="rId31"/>
    <p:sldId id="1653" r:id="rId32"/>
    <p:sldId id="1656" r:id="rId33"/>
    <p:sldId id="1655" r:id="rId34"/>
    <p:sldId id="1657" r:id="rId35"/>
    <p:sldId id="1658" r:id="rId36"/>
    <p:sldId id="1727" r:id="rId37"/>
    <p:sldId id="1735" r:id="rId38"/>
    <p:sldId id="1736" r:id="rId39"/>
    <p:sldId id="1737" r:id="rId40"/>
    <p:sldId id="1709" r:id="rId41"/>
    <p:sldId id="1743" r:id="rId42"/>
    <p:sldId id="1744" r:id="rId43"/>
    <p:sldId id="1734" r:id="rId44"/>
    <p:sldId id="1692" r:id="rId45"/>
    <p:sldId id="1714" r:id="rId46"/>
    <p:sldId id="1693" r:id="rId47"/>
    <p:sldId id="1636" r:id="rId48"/>
    <p:sldId id="1694" r:id="rId49"/>
    <p:sldId id="1738" r:id="rId50"/>
    <p:sldId id="1739" r:id="rId51"/>
    <p:sldId id="1728" r:id="rId52"/>
    <p:sldId id="1729" r:id="rId53"/>
    <p:sldId id="1696" r:id="rId54"/>
    <p:sldId id="1717" r:id="rId55"/>
    <p:sldId id="1718" r:id="rId56"/>
    <p:sldId id="1698" r:id="rId57"/>
    <p:sldId id="1719" r:id="rId58"/>
    <p:sldId id="1699" r:id="rId59"/>
    <p:sldId id="1720" r:id="rId60"/>
    <p:sldId id="1700" r:id="rId61"/>
    <p:sldId id="1740" r:id="rId62"/>
    <p:sldId id="1701" r:id="rId63"/>
    <p:sldId id="1721" r:id="rId64"/>
    <p:sldId id="1703" r:id="rId65"/>
    <p:sldId id="1722" r:id="rId66"/>
    <p:sldId id="1704" r:id="rId67"/>
    <p:sldId id="1741" r:id="rId68"/>
    <p:sldId id="1742" r:id="rId69"/>
    <p:sldId id="133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197116-C5F7-B805-33A3-33D13524CA9A}" name="Fiona Cahill" initials="FC" userId="S::fiona.cahill@amarach.com::a64be749-b2e8-4749-878b-9a1241b541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46CB"/>
    <a:srgbClr val="FAA0FA"/>
    <a:srgbClr val="8A9AB5"/>
    <a:srgbClr val="DB8496"/>
    <a:srgbClr val="CE0058"/>
    <a:srgbClr val="E1A0AC"/>
    <a:srgbClr val="2B5683"/>
    <a:srgbClr val="B1BACB"/>
    <a:srgbClr val="7288A9"/>
    <a:srgbClr val="D669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3" autoAdjust="0"/>
    <p:restoredTop sz="94472" autoAdjust="0"/>
  </p:normalViewPr>
  <p:slideViewPr>
    <p:cSldViewPr snapToGrid="0">
      <p:cViewPr varScale="1">
        <p:scale>
          <a:sx n="45" d="100"/>
          <a:sy n="45" d="100"/>
        </p:scale>
        <p:origin x="664" y="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79" Type="http://schemas.openxmlformats.org/officeDocument/2006/relationships/customXml" Target="../customXml/item3.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customXml" Target="../customXml/item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78"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8/10/relationships/authors" Target="author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100.xml"/><Relationship Id="rId1" Type="http://schemas.microsoft.com/office/2011/relationships/chartStyle" Target="style100.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101.xml"/><Relationship Id="rId1" Type="http://schemas.microsoft.com/office/2011/relationships/chartStyle" Target="style101.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102.xml"/><Relationship Id="rId1" Type="http://schemas.microsoft.com/office/2011/relationships/chartStyle" Target="style102.xml"/></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103.xml"/><Relationship Id="rId1" Type="http://schemas.microsoft.com/office/2011/relationships/chartStyle" Target="style103.xml"/></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104.xml"/><Relationship Id="rId1" Type="http://schemas.microsoft.com/office/2011/relationships/chartStyle" Target="style104.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105.xml"/><Relationship Id="rId1" Type="http://schemas.microsoft.com/office/2011/relationships/chartStyle" Target="style10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93.xml"/><Relationship Id="rId1" Type="http://schemas.microsoft.com/office/2011/relationships/chartStyle" Target="style93.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94.xml"/><Relationship Id="rId1" Type="http://schemas.microsoft.com/office/2011/relationships/chartStyle" Target="style94.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95.xml"/><Relationship Id="rId1" Type="http://schemas.microsoft.com/office/2011/relationships/chartStyle" Target="style95.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96.xml"/><Relationship Id="rId1" Type="http://schemas.microsoft.com/office/2011/relationships/chartStyle" Target="style96.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microsoft.com/office/2011/relationships/chartColorStyle" Target="colors97.xml"/><Relationship Id="rId1" Type="http://schemas.microsoft.com/office/2011/relationships/chartStyle" Target="style97.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98.xml"/><Relationship Id="rId1" Type="http://schemas.microsoft.com/office/2011/relationships/chartStyle" Target="style98.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99.xml"/><Relationship Id="rId1" Type="http://schemas.microsoft.com/office/2011/relationships/chartStyle" Target="style9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olidFill>
            <a:ln>
              <a:solidFill>
                <a:schemeClr val="bg1"/>
              </a:solidFill>
            </a:ln>
            <a:effectLst/>
          </c:spPr>
          <c:invertIfNegative val="0"/>
          <c:dPt>
            <c:idx val="0"/>
            <c:invertIfNegative val="0"/>
            <c:bubble3D val="0"/>
            <c:spPr>
              <a:solidFill>
                <a:schemeClr val="accent2"/>
              </a:solidFill>
              <a:ln>
                <a:solidFill>
                  <a:schemeClr val="bg1"/>
                </a:solidFill>
              </a:ln>
              <a:effectLst/>
            </c:spPr>
            <c:extLst>
              <c:ext xmlns:c16="http://schemas.microsoft.com/office/drawing/2014/chart" uri="{C3380CC4-5D6E-409C-BE32-E72D297353CC}">
                <c16:uniqueId val="{00000001-F30B-4D6F-A5B1-E8CE7ADD4A0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Sheet1!$B$1</c:f>
              <c:strCache>
                <c:ptCount val="1"/>
                <c:pt idx="0">
                  <c:v> </c:v>
                </c:pt>
              </c:strCache>
            </c:strRef>
          </c:cat>
          <c:val>
            <c:numRef>
              <c:f>Sheet1!$B$2</c:f>
              <c:numCache>
                <c:formatCode>0%</c:formatCode>
                <c:ptCount val="1"/>
                <c:pt idx="0">
                  <c:v>0.63</c:v>
                </c:pt>
              </c:numCache>
            </c:numRef>
          </c:val>
          <c:extLst>
            <c:ext xmlns:c16="http://schemas.microsoft.com/office/drawing/2014/chart" uri="{C3380CC4-5D6E-409C-BE32-E72D297353CC}">
              <c16:uniqueId val="{00000002-F30B-4D6F-A5B1-E8CE7ADD4A01}"/>
            </c:ext>
          </c:extLst>
        </c:ser>
        <c:ser>
          <c:idx val="1"/>
          <c:order val="1"/>
          <c:tx>
            <c:strRef>
              <c:f>Sheet1!$A$3</c:f>
              <c:strCache>
                <c:ptCount val="1"/>
              </c:strCache>
            </c:strRef>
          </c:tx>
          <c:spPr>
            <a:solidFill>
              <a:schemeClr val="accent1"/>
            </a:solidFill>
            <a:ln>
              <a:solidFill>
                <a:schemeClr val="bg1"/>
              </a:solidFill>
            </a:ln>
            <a:effectLst/>
          </c:spPr>
          <c:invertIfNegative val="0"/>
          <c:dPt>
            <c:idx val="0"/>
            <c:invertIfNegative val="0"/>
            <c:bubble3D val="0"/>
            <c:extLst>
              <c:ext xmlns:c16="http://schemas.microsoft.com/office/drawing/2014/chart" uri="{C3380CC4-5D6E-409C-BE32-E72D297353CC}">
                <c16:uniqueId val="{00000003-F30B-4D6F-A5B1-E8CE7ADD4A0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Sheet1!$B$1</c:f>
              <c:strCache>
                <c:ptCount val="1"/>
                <c:pt idx="0">
                  <c:v> </c:v>
                </c:pt>
              </c:strCache>
            </c:strRef>
          </c:cat>
          <c:val>
            <c:numRef>
              <c:f>Sheet1!$B$3</c:f>
              <c:numCache>
                <c:formatCode>0%</c:formatCode>
                <c:ptCount val="1"/>
                <c:pt idx="0">
                  <c:v>0.37</c:v>
                </c:pt>
              </c:numCache>
            </c:numRef>
          </c:val>
          <c:extLst>
            <c:ext xmlns:c16="http://schemas.microsoft.com/office/drawing/2014/chart" uri="{C3380CC4-5D6E-409C-BE32-E72D297353CC}">
              <c16:uniqueId val="{00000004-F30B-4D6F-A5B1-E8CE7ADD4A01}"/>
            </c:ext>
          </c:extLst>
        </c:ser>
        <c:dLbls>
          <c:showLegendKey val="0"/>
          <c:showVal val="1"/>
          <c:showCatName val="0"/>
          <c:showSerName val="0"/>
          <c:showPercent val="0"/>
          <c:showBubbleSize val="0"/>
        </c:dLbls>
        <c:gapWidth val="13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0" i="0" u="none" strike="noStrike" baseline="0">
          <a:solidFill>
            <a:schemeClr val="tx1"/>
          </a:solidFill>
          <a:latin typeface="Calibri" panose="020F0502020204030204" pitchFamily="34" charset="0"/>
          <a:ea typeface="Arial"/>
          <a:cs typeface="Aria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Gender</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F83-45D5-A6AF-DF3185E4BEB7}"/>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5F83-45D5-A6AF-DF3185E4BEB7}"/>
              </c:ext>
            </c:extLst>
          </c:dPt>
          <c:cat>
            <c:strRef>
              <c:f>Sheet1!$A$2:$A$3</c:f>
              <c:strCache>
                <c:ptCount val="2"/>
                <c:pt idx="0">
                  <c:v>Male</c:v>
                </c:pt>
                <c:pt idx="1">
                  <c:v>Female</c:v>
                </c:pt>
              </c:strCache>
            </c:strRef>
          </c:cat>
          <c:val>
            <c:numRef>
              <c:f>Sheet1!$B$2:$B$3</c:f>
              <c:numCache>
                <c:formatCode>0%</c:formatCode>
                <c:ptCount val="2"/>
                <c:pt idx="0">
                  <c:v>0.28999999999999998</c:v>
                </c:pt>
                <c:pt idx="1">
                  <c:v>0.71</c:v>
                </c:pt>
              </c:numCache>
            </c:numRef>
          </c:val>
          <c:extLst>
            <c:ext xmlns:c16="http://schemas.microsoft.com/office/drawing/2014/chart" uri="{C3380CC4-5D6E-409C-BE32-E72D297353CC}">
              <c16:uniqueId val="{00000004-5F83-45D5-A6AF-DF3185E4BEB7}"/>
            </c:ext>
          </c:extLst>
        </c:ser>
        <c:dLbls>
          <c:showLegendKey val="0"/>
          <c:showVal val="0"/>
          <c:showCatName val="0"/>
          <c:showSerName val="0"/>
          <c:showPercent val="0"/>
          <c:showBubbleSize val="0"/>
          <c:showLeaderLines val="1"/>
        </c:dLbls>
        <c:firstSliceAng val="220"/>
        <c:holeSize val="55"/>
      </c:doughnutChart>
      <c:spPr>
        <a:noFill/>
        <a:ln>
          <a:noFill/>
        </a:ln>
        <a:effectLst/>
      </c:spPr>
    </c:plotArea>
    <c:legend>
      <c:legendPos val="t"/>
      <c:layout>
        <c:manualLayout>
          <c:xMode val="edge"/>
          <c:yMode val="edge"/>
          <c:x val="1.3600825814244329E-2"/>
          <c:y val="0.12959515089291884"/>
          <c:w val="0.98041973420334871"/>
          <c:h val="8.696308873905446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accent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3826-4F29-BD67-7236EA3B382C}"/>
              </c:ext>
            </c:extLst>
          </c:dPt>
          <c:dPt>
            <c:idx val="1"/>
            <c:invertIfNegative val="0"/>
            <c:bubble3D val="0"/>
            <c:extLst>
              <c:ext xmlns:c16="http://schemas.microsoft.com/office/drawing/2014/chart" uri="{C3380CC4-5D6E-409C-BE32-E72D297353CC}">
                <c16:uniqueId val="{00000001-3826-4F29-BD67-7236EA3B382C}"/>
              </c:ext>
            </c:extLst>
          </c:dPt>
          <c:dPt>
            <c:idx val="2"/>
            <c:invertIfNegative val="0"/>
            <c:bubble3D val="0"/>
            <c:extLst>
              <c:ext xmlns:c16="http://schemas.microsoft.com/office/drawing/2014/chart" uri="{C3380CC4-5D6E-409C-BE32-E72D297353CC}">
                <c16:uniqueId val="{00000002-3826-4F29-BD67-7236EA3B382C}"/>
              </c:ext>
            </c:extLst>
          </c:dPt>
          <c:dPt>
            <c:idx val="3"/>
            <c:invertIfNegative val="0"/>
            <c:bubble3D val="0"/>
            <c:extLst>
              <c:ext xmlns:c16="http://schemas.microsoft.com/office/drawing/2014/chart" uri="{C3380CC4-5D6E-409C-BE32-E72D297353CC}">
                <c16:uniqueId val="{00000003-3826-4F29-BD67-7236EA3B382C}"/>
              </c:ext>
            </c:extLst>
          </c:dPt>
          <c:dPt>
            <c:idx val="4"/>
            <c:invertIfNegative val="0"/>
            <c:bubble3D val="0"/>
            <c:extLst>
              <c:ext xmlns:c16="http://schemas.microsoft.com/office/drawing/2014/chart" uri="{C3380CC4-5D6E-409C-BE32-E72D297353CC}">
                <c16:uniqueId val="{00000004-3826-4F29-BD67-7236EA3B382C}"/>
              </c:ext>
            </c:extLst>
          </c:dPt>
          <c:dPt>
            <c:idx val="5"/>
            <c:invertIfNegative val="0"/>
            <c:bubble3D val="0"/>
            <c:extLst>
              <c:ext xmlns:c16="http://schemas.microsoft.com/office/drawing/2014/chart" uri="{C3380CC4-5D6E-409C-BE32-E72D297353CC}">
                <c16:uniqueId val="{00000005-3826-4F29-BD67-7236EA3B382C}"/>
              </c:ext>
            </c:extLst>
          </c:dPt>
          <c:dPt>
            <c:idx val="6"/>
            <c:invertIfNegative val="0"/>
            <c:bubble3D val="0"/>
            <c:extLst>
              <c:ext xmlns:c16="http://schemas.microsoft.com/office/drawing/2014/chart" uri="{C3380CC4-5D6E-409C-BE32-E72D297353CC}">
                <c16:uniqueId val="{00000006-3826-4F29-BD67-7236EA3B382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Love and Connection</c:v>
                </c:pt>
                <c:pt idx="1">
                  <c:v>Watching Children Grow</c:v>
                </c:pt>
                <c:pt idx="2">
                  <c:v>Seeing Success and Development</c:v>
                </c:pt>
                <c:pt idx="3">
                  <c:v>Creating Happy Memories</c:v>
                </c:pt>
                <c:pt idx="4">
                  <c:v>Building Relationships</c:v>
                </c:pt>
                <c:pt idx="5">
                  <c:v>Spending Quality Time</c:v>
                </c:pt>
                <c:pt idx="6">
                  <c:v>Overcoming Challenges</c:v>
                </c:pt>
                <c:pt idx="7">
                  <c:v>Everything</c:v>
                </c:pt>
                <c:pt idx="8">
                  <c:v>Other</c:v>
                </c:pt>
                <c:pt idx="9">
                  <c:v>N/a</c:v>
                </c:pt>
              </c:strCache>
            </c:strRef>
          </c:cat>
          <c:val>
            <c:numRef>
              <c:f>Sheet1!$B$2:$B$11</c:f>
              <c:numCache>
                <c:formatCode>0%</c:formatCode>
                <c:ptCount val="10"/>
                <c:pt idx="0">
                  <c:v>0.43</c:v>
                </c:pt>
                <c:pt idx="1">
                  <c:v>0.34</c:v>
                </c:pt>
                <c:pt idx="2">
                  <c:v>0.28999999999999998</c:v>
                </c:pt>
                <c:pt idx="3">
                  <c:v>0.2</c:v>
                </c:pt>
                <c:pt idx="4">
                  <c:v>0.09</c:v>
                </c:pt>
                <c:pt idx="5">
                  <c:v>0.05</c:v>
                </c:pt>
                <c:pt idx="6">
                  <c:v>0.03</c:v>
                </c:pt>
                <c:pt idx="7">
                  <c:v>0.01</c:v>
                </c:pt>
                <c:pt idx="8">
                  <c:v>0.08</c:v>
                </c:pt>
                <c:pt idx="9">
                  <c:v>0.03</c:v>
                </c:pt>
              </c:numCache>
            </c:numRef>
          </c:val>
          <c:extLst>
            <c:ext xmlns:c16="http://schemas.microsoft.com/office/drawing/2014/chart" uri="{C3380CC4-5D6E-409C-BE32-E72D297353CC}">
              <c16:uniqueId val="{00000007-3826-4F29-BD67-7236EA3B382C}"/>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AD3E-407D-9B67-077D8DE43AEA}"/>
              </c:ext>
            </c:extLst>
          </c:dPt>
          <c:dPt>
            <c:idx val="1"/>
            <c:invertIfNegative val="0"/>
            <c:bubble3D val="0"/>
            <c:extLst>
              <c:ext xmlns:c16="http://schemas.microsoft.com/office/drawing/2014/chart" uri="{C3380CC4-5D6E-409C-BE32-E72D297353CC}">
                <c16:uniqueId val="{00000001-AD3E-407D-9B67-077D8DE43AEA}"/>
              </c:ext>
            </c:extLst>
          </c:dPt>
          <c:dPt>
            <c:idx val="2"/>
            <c:invertIfNegative val="0"/>
            <c:bubble3D val="0"/>
            <c:extLst>
              <c:ext xmlns:c16="http://schemas.microsoft.com/office/drawing/2014/chart" uri="{C3380CC4-5D6E-409C-BE32-E72D297353CC}">
                <c16:uniqueId val="{00000002-AD3E-407D-9B67-077D8DE43AEA}"/>
              </c:ext>
            </c:extLst>
          </c:dPt>
          <c:dPt>
            <c:idx val="3"/>
            <c:invertIfNegative val="0"/>
            <c:bubble3D val="0"/>
            <c:extLst>
              <c:ext xmlns:c16="http://schemas.microsoft.com/office/drawing/2014/chart" uri="{C3380CC4-5D6E-409C-BE32-E72D297353CC}">
                <c16:uniqueId val="{00000003-AD3E-407D-9B67-077D8DE43AEA}"/>
              </c:ext>
            </c:extLst>
          </c:dPt>
          <c:dPt>
            <c:idx val="4"/>
            <c:invertIfNegative val="0"/>
            <c:bubble3D val="0"/>
            <c:extLst>
              <c:ext xmlns:c16="http://schemas.microsoft.com/office/drawing/2014/chart" uri="{C3380CC4-5D6E-409C-BE32-E72D297353CC}">
                <c16:uniqueId val="{00000004-AD3E-407D-9B67-077D8DE43AEA}"/>
              </c:ext>
            </c:extLst>
          </c:dPt>
          <c:dPt>
            <c:idx val="5"/>
            <c:invertIfNegative val="0"/>
            <c:bubble3D val="0"/>
            <c:extLst>
              <c:ext xmlns:c16="http://schemas.microsoft.com/office/drawing/2014/chart" uri="{C3380CC4-5D6E-409C-BE32-E72D297353CC}">
                <c16:uniqueId val="{00000005-AD3E-407D-9B67-077D8DE43AEA}"/>
              </c:ext>
            </c:extLst>
          </c:dPt>
          <c:dPt>
            <c:idx val="6"/>
            <c:invertIfNegative val="0"/>
            <c:bubble3D val="0"/>
            <c:extLst>
              <c:ext xmlns:c16="http://schemas.microsoft.com/office/drawing/2014/chart" uri="{C3380CC4-5D6E-409C-BE32-E72D297353CC}">
                <c16:uniqueId val="{00000006-AD3E-407D-9B67-077D8DE43AEA}"/>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Love and Connection</c:v>
                </c:pt>
                <c:pt idx="1">
                  <c:v>Everything</c:v>
                </c:pt>
                <c:pt idx="2">
                  <c:v>Creating Happy Memories</c:v>
                </c:pt>
                <c:pt idx="3">
                  <c:v>Spending Quality Time</c:v>
                </c:pt>
                <c:pt idx="4">
                  <c:v>Watching Children Grow</c:v>
                </c:pt>
                <c:pt idx="5">
                  <c:v>Seeing Success and Development</c:v>
                </c:pt>
                <c:pt idx="6">
                  <c:v>Building Relationships</c:v>
                </c:pt>
                <c:pt idx="7">
                  <c:v>Overcoming Challenges</c:v>
                </c:pt>
                <c:pt idx="8">
                  <c:v>Other</c:v>
                </c:pt>
                <c:pt idx="9">
                  <c:v>N/A</c:v>
                </c:pt>
              </c:strCache>
            </c:strRef>
          </c:cat>
          <c:val>
            <c:numRef>
              <c:f>Sheet1!$B$2:$B$11</c:f>
              <c:numCache>
                <c:formatCode>0%</c:formatCode>
                <c:ptCount val="10"/>
                <c:pt idx="0">
                  <c:v>0.25</c:v>
                </c:pt>
                <c:pt idx="1">
                  <c:v>0.21</c:v>
                </c:pt>
                <c:pt idx="2">
                  <c:v>0.13</c:v>
                </c:pt>
                <c:pt idx="3">
                  <c:v>0.12</c:v>
                </c:pt>
                <c:pt idx="4">
                  <c:v>0.1</c:v>
                </c:pt>
                <c:pt idx="5">
                  <c:v>7.0000000000000007E-2</c:v>
                </c:pt>
                <c:pt idx="6">
                  <c:v>0.06</c:v>
                </c:pt>
                <c:pt idx="7">
                  <c:v>0.06</c:v>
                </c:pt>
                <c:pt idx="8" formatCode="General">
                  <c:v>0</c:v>
                </c:pt>
                <c:pt idx="9">
                  <c:v>0.01</c:v>
                </c:pt>
              </c:numCache>
            </c:numRef>
          </c:val>
          <c:extLst>
            <c:ext xmlns:c16="http://schemas.microsoft.com/office/drawing/2014/chart" uri="{C3380CC4-5D6E-409C-BE32-E72D297353CC}">
              <c16:uniqueId val="{00000007-AD3E-407D-9B67-077D8DE43AEA}"/>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4914-4F00-B036-D66B1CA075FE}"/>
              </c:ext>
            </c:extLst>
          </c:dPt>
          <c:dPt>
            <c:idx val="1"/>
            <c:invertIfNegative val="0"/>
            <c:bubble3D val="0"/>
            <c:extLst>
              <c:ext xmlns:c16="http://schemas.microsoft.com/office/drawing/2014/chart" uri="{C3380CC4-5D6E-409C-BE32-E72D297353CC}">
                <c16:uniqueId val="{00000001-4914-4F00-B036-D66B1CA075FE}"/>
              </c:ext>
            </c:extLst>
          </c:dPt>
          <c:dPt>
            <c:idx val="2"/>
            <c:invertIfNegative val="0"/>
            <c:bubble3D val="0"/>
            <c:extLst>
              <c:ext xmlns:c16="http://schemas.microsoft.com/office/drawing/2014/chart" uri="{C3380CC4-5D6E-409C-BE32-E72D297353CC}">
                <c16:uniqueId val="{00000002-4914-4F00-B036-D66B1CA075FE}"/>
              </c:ext>
            </c:extLst>
          </c:dPt>
          <c:dPt>
            <c:idx val="3"/>
            <c:invertIfNegative val="0"/>
            <c:bubble3D val="0"/>
            <c:extLst>
              <c:ext xmlns:c16="http://schemas.microsoft.com/office/drawing/2014/chart" uri="{C3380CC4-5D6E-409C-BE32-E72D297353CC}">
                <c16:uniqueId val="{00000003-4914-4F00-B036-D66B1CA075FE}"/>
              </c:ext>
            </c:extLst>
          </c:dPt>
          <c:dPt>
            <c:idx val="4"/>
            <c:invertIfNegative val="0"/>
            <c:bubble3D val="0"/>
            <c:extLst>
              <c:ext xmlns:c16="http://schemas.microsoft.com/office/drawing/2014/chart" uri="{C3380CC4-5D6E-409C-BE32-E72D297353CC}">
                <c16:uniqueId val="{00000004-4914-4F00-B036-D66B1CA075FE}"/>
              </c:ext>
            </c:extLst>
          </c:dPt>
          <c:dPt>
            <c:idx val="5"/>
            <c:invertIfNegative val="0"/>
            <c:bubble3D val="0"/>
            <c:extLst>
              <c:ext xmlns:c16="http://schemas.microsoft.com/office/drawing/2014/chart" uri="{C3380CC4-5D6E-409C-BE32-E72D297353CC}">
                <c16:uniqueId val="{00000005-4914-4F00-B036-D66B1CA075FE}"/>
              </c:ext>
            </c:extLst>
          </c:dPt>
          <c:dPt>
            <c:idx val="6"/>
            <c:invertIfNegative val="0"/>
            <c:bubble3D val="0"/>
            <c:extLst>
              <c:ext xmlns:c16="http://schemas.microsoft.com/office/drawing/2014/chart" uri="{C3380CC4-5D6E-409C-BE32-E72D297353CC}">
                <c16:uniqueId val="{00000006-4914-4F00-B036-D66B1CA075F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Love and Connection</c:v>
                </c:pt>
                <c:pt idx="1">
                  <c:v>Everything</c:v>
                </c:pt>
                <c:pt idx="2">
                  <c:v>Creating Happy Memories</c:v>
                </c:pt>
                <c:pt idx="3">
                  <c:v>Spending Quality Time</c:v>
                </c:pt>
                <c:pt idx="4">
                  <c:v>Watching Children Grow</c:v>
                </c:pt>
                <c:pt idx="5">
                  <c:v>Building Relationships</c:v>
                </c:pt>
                <c:pt idx="6">
                  <c:v>Seeing Success and Development</c:v>
                </c:pt>
                <c:pt idx="7">
                  <c:v>Overcoming Challenges</c:v>
                </c:pt>
                <c:pt idx="8">
                  <c:v>N/A</c:v>
                </c:pt>
              </c:strCache>
            </c:strRef>
          </c:cat>
          <c:val>
            <c:numRef>
              <c:f>Sheet1!$B$2:$B$10</c:f>
              <c:numCache>
                <c:formatCode>0%</c:formatCode>
                <c:ptCount val="9"/>
                <c:pt idx="0">
                  <c:v>0.26</c:v>
                </c:pt>
                <c:pt idx="1">
                  <c:v>0.15</c:v>
                </c:pt>
                <c:pt idx="2">
                  <c:v>0.14000000000000001</c:v>
                </c:pt>
                <c:pt idx="3">
                  <c:v>0.1</c:v>
                </c:pt>
                <c:pt idx="4">
                  <c:v>0.09</c:v>
                </c:pt>
                <c:pt idx="5">
                  <c:v>0.09</c:v>
                </c:pt>
                <c:pt idx="6">
                  <c:v>0.08</c:v>
                </c:pt>
                <c:pt idx="7">
                  <c:v>0.08</c:v>
                </c:pt>
                <c:pt idx="8">
                  <c:v>0.02</c:v>
                </c:pt>
              </c:numCache>
            </c:numRef>
          </c:val>
          <c:extLst>
            <c:ext xmlns:c16="http://schemas.microsoft.com/office/drawing/2014/chart" uri="{C3380CC4-5D6E-409C-BE32-E72D297353CC}">
              <c16:uniqueId val="{00000007-4914-4F00-B036-D66B1CA075FE}"/>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2F03-4695-BB07-606178B9B9A4}"/>
              </c:ext>
            </c:extLst>
          </c:dPt>
          <c:dPt>
            <c:idx val="1"/>
            <c:invertIfNegative val="0"/>
            <c:bubble3D val="0"/>
            <c:extLst>
              <c:ext xmlns:c16="http://schemas.microsoft.com/office/drawing/2014/chart" uri="{C3380CC4-5D6E-409C-BE32-E72D297353CC}">
                <c16:uniqueId val="{00000001-2F03-4695-BB07-606178B9B9A4}"/>
              </c:ext>
            </c:extLst>
          </c:dPt>
          <c:dPt>
            <c:idx val="2"/>
            <c:invertIfNegative val="0"/>
            <c:bubble3D val="0"/>
            <c:extLst>
              <c:ext xmlns:c16="http://schemas.microsoft.com/office/drawing/2014/chart" uri="{C3380CC4-5D6E-409C-BE32-E72D297353CC}">
                <c16:uniqueId val="{00000002-2F03-4695-BB07-606178B9B9A4}"/>
              </c:ext>
            </c:extLst>
          </c:dPt>
          <c:dPt>
            <c:idx val="3"/>
            <c:invertIfNegative val="0"/>
            <c:bubble3D val="0"/>
            <c:extLst>
              <c:ext xmlns:c16="http://schemas.microsoft.com/office/drawing/2014/chart" uri="{C3380CC4-5D6E-409C-BE32-E72D297353CC}">
                <c16:uniqueId val="{00000003-2F03-4695-BB07-606178B9B9A4}"/>
              </c:ext>
            </c:extLst>
          </c:dPt>
          <c:dPt>
            <c:idx val="4"/>
            <c:invertIfNegative val="0"/>
            <c:bubble3D val="0"/>
            <c:extLst>
              <c:ext xmlns:c16="http://schemas.microsoft.com/office/drawing/2014/chart" uri="{C3380CC4-5D6E-409C-BE32-E72D297353CC}">
                <c16:uniqueId val="{00000004-2F03-4695-BB07-606178B9B9A4}"/>
              </c:ext>
            </c:extLst>
          </c:dPt>
          <c:dPt>
            <c:idx val="5"/>
            <c:invertIfNegative val="0"/>
            <c:bubble3D val="0"/>
            <c:extLst>
              <c:ext xmlns:c16="http://schemas.microsoft.com/office/drawing/2014/chart" uri="{C3380CC4-5D6E-409C-BE32-E72D297353CC}">
                <c16:uniqueId val="{00000005-2F03-4695-BB07-606178B9B9A4}"/>
              </c:ext>
            </c:extLst>
          </c:dPt>
          <c:dPt>
            <c:idx val="6"/>
            <c:invertIfNegative val="0"/>
            <c:bubble3D val="0"/>
            <c:extLst>
              <c:ext xmlns:c16="http://schemas.microsoft.com/office/drawing/2014/chart" uri="{C3380CC4-5D6E-409C-BE32-E72D297353CC}">
                <c16:uniqueId val="{00000006-2F03-4695-BB07-606178B9B9A4}"/>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Child behaviour management</c:v>
                </c:pt>
                <c:pt idx="1">
                  <c:v>Emotional support</c:v>
                </c:pt>
                <c:pt idx="2">
                  <c:v>Balancing work and family</c:v>
                </c:pt>
                <c:pt idx="3">
                  <c:v>Time management</c:v>
                </c:pt>
                <c:pt idx="4">
                  <c:v>Social pressures (peers, society, media)</c:v>
                </c:pt>
                <c:pt idx="5">
                  <c:v>Health concerns</c:v>
                </c:pt>
                <c:pt idx="6">
                  <c:v>Financial challenges</c:v>
                </c:pt>
                <c:pt idx="7">
                  <c:v>Child's education</c:v>
                </c:pt>
                <c:pt idx="8">
                  <c:v>Single parenting</c:v>
                </c:pt>
                <c:pt idx="9">
                  <c:v>Safety concerns</c:v>
                </c:pt>
                <c:pt idx="10">
                  <c:v>Nothing</c:v>
                </c:pt>
                <c:pt idx="11">
                  <c:v>Stress</c:v>
                </c:pt>
                <c:pt idx="12">
                  <c:v>Patience</c:v>
                </c:pt>
                <c:pt idx="13">
                  <c:v>Other</c:v>
                </c:pt>
                <c:pt idx="14">
                  <c:v>N/a</c:v>
                </c:pt>
              </c:strCache>
            </c:strRef>
          </c:cat>
          <c:val>
            <c:numRef>
              <c:f>Sheet1!$B$2:$B$16</c:f>
              <c:numCache>
                <c:formatCode>0%</c:formatCode>
                <c:ptCount val="15"/>
                <c:pt idx="0">
                  <c:v>0.31</c:v>
                </c:pt>
                <c:pt idx="1">
                  <c:v>0.24</c:v>
                </c:pt>
                <c:pt idx="2">
                  <c:v>0.14000000000000001</c:v>
                </c:pt>
                <c:pt idx="3">
                  <c:v>0.13</c:v>
                </c:pt>
                <c:pt idx="4">
                  <c:v>0.13</c:v>
                </c:pt>
                <c:pt idx="5">
                  <c:v>0.09</c:v>
                </c:pt>
                <c:pt idx="6">
                  <c:v>0.08</c:v>
                </c:pt>
                <c:pt idx="7">
                  <c:v>0.06</c:v>
                </c:pt>
                <c:pt idx="8">
                  <c:v>0.04</c:v>
                </c:pt>
                <c:pt idx="9">
                  <c:v>0.04</c:v>
                </c:pt>
                <c:pt idx="10">
                  <c:v>0.03</c:v>
                </c:pt>
                <c:pt idx="11">
                  <c:v>0.03</c:v>
                </c:pt>
                <c:pt idx="12">
                  <c:v>0.01</c:v>
                </c:pt>
                <c:pt idx="13">
                  <c:v>7.0000000000000007E-2</c:v>
                </c:pt>
                <c:pt idx="14">
                  <c:v>0.02</c:v>
                </c:pt>
              </c:numCache>
            </c:numRef>
          </c:val>
          <c:extLst>
            <c:ext xmlns:c16="http://schemas.microsoft.com/office/drawing/2014/chart" uri="{C3380CC4-5D6E-409C-BE32-E72D297353CC}">
              <c16:uniqueId val="{00000007-2F03-4695-BB07-606178B9B9A4}"/>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901B-4899-9CC9-39D7BF057D99}"/>
              </c:ext>
            </c:extLst>
          </c:dPt>
          <c:dPt>
            <c:idx val="1"/>
            <c:invertIfNegative val="0"/>
            <c:bubble3D val="0"/>
            <c:extLst>
              <c:ext xmlns:c16="http://schemas.microsoft.com/office/drawing/2014/chart" uri="{C3380CC4-5D6E-409C-BE32-E72D297353CC}">
                <c16:uniqueId val="{00000001-901B-4899-9CC9-39D7BF057D99}"/>
              </c:ext>
            </c:extLst>
          </c:dPt>
          <c:dPt>
            <c:idx val="2"/>
            <c:invertIfNegative val="0"/>
            <c:bubble3D val="0"/>
            <c:extLst>
              <c:ext xmlns:c16="http://schemas.microsoft.com/office/drawing/2014/chart" uri="{C3380CC4-5D6E-409C-BE32-E72D297353CC}">
                <c16:uniqueId val="{00000002-901B-4899-9CC9-39D7BF057D99}"/>
              </c:ext>
            </c:extLst>
          </c:dPt>
          <c:dPt>
            <c:idx val="3"/>
            <c:invertIfNegative val="0"/>
            <c:bubble3D val="0"/>
            <c:extLst>
              <c:ext xmlns:c16="http://schemas.microsoft.com/office/drawing/2014/chart" uri="{C3380CC4-5D6E-409C-BE32-E72D297353CC}">
                <c16:uniqueId val="{00000003-901B-4899-9CC9-39D7BF057D99}"/>
              </c:ext>
            </c:extLst>
          </c:dPt>
          <c:dPt>
            <c:idx val="4"/>
            <c:invertIfNegative val="0"/>
            <c:bubble3D val="0"/>
            <c:extLst>
              <c:ext xmlns:c16="http://schemas.microsoft.com/office/drawing/2014/chart" uri="{C3380CC4-5D6E-409C-BE32-E72D297353CC}">
                <c16:uniqueId val="{00000004-901B-4899-9CC9-39D7BF057D99}"/>
              </c:ext>
            </c:extLst>
          </c:dPt>
          <c:dPt>
            <c:idx val="5"/>
            <c:invertIfNegative val="0"/>
            <c:bubble3D val="0"/>
            <c:extLst>
              <c:ext xmlns:c16="http://schemas.microsoft.com/office/drawing/2014/chart" uri="{C3380CC4-5D6E-409C-BE32-E72D297353CC}">
                <c16:uniqueId val="{00000005-901B-4899-9CC9-39D7BF057D99}"/>
              </c:ext>
            </c:extLst>
          </c:dPt>
          <c:dPt>
            <c:idx val="6"/>
            <c:invertIfNegative val="0"/>
            <c:bubble3D val="0"/>
            <c:extLst>
              <c:ext xmlns:c16="http://schemas.microsoft.com/office/drawing/2014/chart" uri="{C3380CC4-5D6E-409C-BE32-E72D297353CC}">
                <c16:uniqueId val="{00000006-901B-4899-9CC9-39D7BF057D99}"/>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Balancing Work and Family</c:v>
                </c:pt>
                <c:pt idx="1">
                  <c:v>Financial Challenges</c:v>
                </c:pt>
                <c:pt idx="2">
                  <c:v>Child Behaviour Management</c:v>
                </c:pt>
                <c:pt idx="3">
                  <c:v>Stress</c:v>
                </c:pt>
                <c:pt idx="4">
                  <c:v>Single Parenting</c:v>
                </c:pt>
                <c:pt idx="5">
                  <c:v>Time Management</c:v>
                </c:pt>
                <c:pt idx="6">
                  <c:v>Social Pressures (peers, society, media)</c:v>
                </c:pt>
                <c:pt idx="7">
                  <c:v>Patience</c:v>
                </c:pt>
                <c:pt idx="8">
                  <c:v>Safety Concerns</c:v>
                </c:pt>
                <c:pt idx="9">
                  <c:v>Emotional Support</c:v>
                </c:pt>
                <c:pt idx="10">
                  <c:v>Child’s Education</c:v>
                </c:pt>
                <c:pt idx="11">
                  <c:v>Health Concerns</c:v>
                </c:pt>
                <c:pt idx="12">
                  <c:v>Other </c:v>
                </c:pt>
                <c:pt idx="13">
                  <c:v>Nothing</c:v>
                </c:pt>
              </c:strCache>
            </c:strRef>
          </c:cat>
          <c:val>
            <c:numRef>
              <c:f>Sheet1!$B$2:$B$15</c:f>
              <c:numCache>
                <c:formatCode>0%</c:formatCode>
                <c:ptCount val="14"/>
                <c:pt idx="0">
                  <c:v>0.17</c:v>
                </c:pt>
                <c:pt idx="1">
                  <c:v>0.12</c:v>
                </c:pt>
                <c:pt idx="2">
                  <c:v>0.1</c:v>
                </c:pt>
                <c:pt idx="3">
                  <c:v>0.08</c:v>
                </c:pt>
                <c:pt idx="4">
                  <c:v>0.08</c:v>
                </c:pt>
                <c:pt idx="5">
                  <c:v>0.08</c:v>
                </c:pt>
                <c:pt idx="6">
                  <c:v>7.0000000000000007E-2</c:v>
                </c:pt>
                <c:pt idx="7">
                  <c:v>0.06</c:v>
                </c:pt>
                <c:pt idx="8">
                  <c:v>0.06</c:v>
                </c:pt>
                <c:pt idx="9">
                  <c:v>0.05</c:v>
                </c:pt>
                <c:pt idx="10">
                  <c:v>0.04</c:v>
                </c:pt>
                <c:pt idx="11">
                  <c:v>0.04</c:v>
                </c:pt>
                <c:pt idx="12">
                  <c:v>0.01</c:v>
                </c:pt>
                <c:pt idx="13">
                  <c:v>0.03</c:v>
                </c:pt>
              </c:numCache>
            </c:numRef>
          </c:val>
          <c:extLst>
            <c:ext xmlns:c16="http://schemas.microsoft.com/office/drawing/2014/chart" uri="{C3380CC4-5D6E-409C-BE32-E72D297353CC}">
              <c16:uniqueId val="{00000007-901B-4899-9CC9-39D7BF057D99}"/>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1504-4F9F-987E-4FB8672FB1DE}"/>
              </c:ext>
            </c:extLst>
          </c:dPt>
          <c:dPt>
            <c:idx val="1"/>
            <c:invertIfNegative val="0"/>
            <c:bubble3D val="0"/>
            <c:extLst>
              <c:ext xmlns:c16="http://schemas.microsoft.com/office/drawing/2014/chart" uri="{C3380CC4-5D6E-409C-BE32-E72D297353CC}">
                <c16:uniqueId val="{00000001-1504-4F9F-987E-4FB8672FB1DE}"/>
              </c:ext>
            </c:extLst>
          </c:dPt>
          <c:dPt>
            <c:idx val="2"/>
            <c:invertIfNegative val="0"/>
            <c:bubble3D val="0"/>
            <c:extLst>
              <c:ext xmlns:c16="http://schemas.microsoft.com/office/drawing/2014/chart" uri="{C3380CC4-5D6E-409C-BE32-E72D297353CC}">
                <c16:uniqueId val="{00000002-1504-4F9F-987E-4FB8672FB1DE}"/>
              </c:ext>
            </c:extLst>
          </c:dPt>
          <c:dPt>
            <c:idx val="3"/>
            <c:invertIfNegative val="0"/>
            <c:bubble3D val="0"/>
            <c:extLst>
              <c:ext xmlns:c16="http://schemas.microsoft.com/office/drawing/2014/chart" uri="{C3380CC4-5D6E-409C-BE32-E72D297353CC}">
                <c16:uniqueId val="{00000003-1504-4F9F-987E-4FB8672FB1DE}"/>
              </c:ext>
            </c:extLst>
          </c:dPt>
          <c:dPt>
            <c:idx val="4"/>
            <c:invertIfNegative val="0"/>
            <c:bubble3D val="0"/>
            <c:extLst>
              <c:ext xmlns:c16="http://schemas.microsoft.com/office/drawing/2014/chart" uri="{C3380CC4-5D6E-409C-BE32-E72D297353CC}">
                <c16:uniqueId val="{00000004-1504-4F9F-987E-4FB8672FB1DE}"/>
              </c:ext>
            </c:extLst>
          </c:dPt>
          <c:dPt>
            <c:idx val="5"/>
            <c:invertIfNegative val="0"/>
            <c:bubble3D val="0"/>
            <c:extLst>
              <c:ext xmlns:c16="http://schemas.microsoft.com/office/drawing/2014/chart" uri="{C3380CC4-5D6E-409C-BE32-E72D297353CC}">
                <c16:uniqueId val="{00000005-1504-4F9F-987E-4FB8672FB1DE}"/>
              </c:ext>
            </c:extLst>
          </c:dPt>
          <c:dPt>
            <c:idx val="6"/>
            <c:invertIfNegative val="0"/>
            <c:bubble3D val="0"/>
            <c:extLst>
              <c:ext xmlns:c16="http://schemas.microsoft.com/office/drawing/2014/chart" uri="{C3380CC4-5D6E-409C-BE32-E72D297353CC}">
                <c16:uniqueId val="{00000006-1504-4F9F-987E-4FB8672FB1D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Balancing Work and Family</c:v>
                </c:pt>
                <c:pt idx="1">
                  <c:v>Child Behaviour Management</c:v>
                </c:pt>
                <c:pt idx="2">
                  <c:v>Financial Challenges</c:v>
                </c:pt>
                <c:pt idx="3">
                  <c:v>Time Management</c:v>
                </c:pt>
                <c:pt idx="4">
                  <c:v>Stress</c:v>
                </c:pt>
                <c:pt idx="5">
                  <c:v>Single Parenting</c:v>
                </c:pt>
                <c:pt idx="6">
                  <c:v>Patience</c:v>
                </c:pt>
                <c:pt idx="7">
                  <c:v>Emotional Support</c:v>
                </c:pt>
                <c:pt idx="8">
                  <c:v>Social Pressures (peers, society, media)</c:v>
                </c:pt>
                <c:pt idx="9">
                  <c:v>Child’s Education</c:v>
                </c:pt>
                <c:pt idx="10">
                  <c:v>Safety Concerns</c:v>
                </c:pt>
                <c:pt idx="11">
                  <c:v>Health Concerns</c:v>
                </c:pt>
                <c:pt idx="12">
                  <c:v>Nothing</c:v>
                </c:pt>
              </c:strCache>
            </c:strRef>
          </c:cat>
          <c:val>
            <c:numRef>
              <c:f>Sheet1!$B$2:$B$14</c:f>
              <c:numCache>
                <c:formatCode>0%</c:formatCode>
                <c:ptCount val="13"/>
                <c:pt idx="0">
                  <c:v>0.17</c:v>
                </c:pt>
                <c:pt idx="1">
                  <c:v>0.12</c:v>
                </c:pt>
                <c:pt idx="2">
                  <c:v>0.1</c:v>
                </c:pt>
                <c:pt idx="3">
                  <c:v>0.09</c:v>
                </c:pt>
                <c:pt idx="4">
                  <c:v>0.08</c:v>
                </c:pt>
                <c:pt idx="5">
                  <c:v>7.0000000000000007E-2</c:v>
                </c:pt>
                <c:pt idx="6">
                  <c:v>7.0000000000000007E-2</c:v>
                </c:pt>
                <c:pt idx="7">
                  <c:v>0.06</c:v>
                </c:pt>
                <c:pt idx="8">
                  <c:v>0.06</c:v>
                </c:pt>
                <c:pt idx="9">
                  <c:v>0.05</c:v>
                </c:pt>
                <c:pt idx="10">
                  <c:v>0.05</c:v>
                </c:pt>
                <c:pt idx="11">
                  <c:v>0.04</c:v>
                </c:pt>
                <c:pt idx="12">
                  <c:v>0.05</c:v>
                </c:pt>
              </c:numCache>
            </c:numRef>
          </c:val>
          <c:extLst>
            <c:ext xmlns:c16="http://schemas.microsoft.com/office/drawing/2014/chart" uri="{C3380CC4-5D6E-409C-BE32-E72D297353CC}">
              <c16:uniqueId val="{00000007-1504-4F9F-987E-4FB8672FB1DE}"/>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50082640198557"/>
          <c:y val="3.0470010268633382E-2"/>
          <c:w val="0.69439334926405183"/>
          <c:h val="0.93905997946273323"/>
        </c:manualLayout>
      </c:layout>
      <c:barChart>
        <c:barDir val="bar"/>
        <c:grouping val="clustered"/>
        <c:varyColors val="0"/>
        <c:ser>
          <c:idx val="0"/>
          <c:order val="0"/>
          <c:tx>
            <c:strRef>
              <c:f>Sheet1!$B$1</c:f>
              <c:strCache>
                <c:ptCount val="1"/>
                <c:pt idx="0">
                  <c:v>Age</c:v>
                </c:pt>
              </c:strCache>
            </c:strRef>
          </c:tx>
          <c:spPr>
            <a:solidFill>
              <a:schemeClr val="accent5"/>
            </a:solidFill>
            <a:ln>
              <a:noFill/>
              <a:extLst>
                <a:ext uri="{C807C97D-BFC1-408E-A445-0C87EB9F89A2}">
                  <ask:lineSketchStyleProps xmlns:ask="http://schemas.microsoft.com/office/drawing/2018/sketchyshapes">
                    <ask:type>
                      <ask:lineSketchFreehand/>
                    </ask:type>
                  </ask:lineSketchStyleProps>
                </a:ext>
              </a:extLst>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18-24</c:v>
                </c:pt>
                <c:pt idx="1">
                  <c:v>25-34</c:v>
                </c:pt>
                <c:pt idx="2">
                  <c:v>35-44</c:v>
                </c:pt>
                <c:pt idx="3">
                  <c:v>45-54</c:v>
                </c:pt>
                <c:pt idx="4">
                  <c:v>55+</c:v>
                </c:pt>
              </c:strCache>
            </c:strRef>
          </c:cat>
          <c:val>
            <c:numRef>
              <c:f>Sheet1!$B$2:$B$6</c:f>
              <c:numCache>
                <c:formatCode>0%</c:formatCode>
                <c:ptCount val="5"/>
                <c:pt idx="0">
                  <c:v>0.05</c:v>
                </c:pt>
                <c:pt idx="1">
                  <c:v>0.24</c:v>
                </c:pt>
                <c:pt idx="2">
                  <c:v>0.51</c:v>
                </c:pt>
                <c:pt idx="3">
                  <c:v>0.15</c:v>
                </c:pt>
                <c:pt idx="4">
                  <c:v>0.04</c:v>
                </c:pt>
              </c:numCache>
            </c:numRef>
          </c:val>
          <c:extLst>
            <c:ext xmlns:c16="http://schemas.microsoft.com/office/drawing/2014/chart" uri="{C3380CC4-5D6E-409C-BE32-E72D297353CC}">
              <c16:uniqueId val="{00000000-FA37-4CEB-9856-D5E7290AF26C}"/>
            </c:ext>
          </c:extLst>
        </c:ser>
        <c:dLbls>
          <c:showLegendKey val="0"/>
          <c:showVal val="0"/>
          <c:showCatName val="0"/>
          <c:showSerName val="0"/>
          <c:showPercent val="0"/>
          <c:showBubbleSize val="0"/>
        </c:dLbls>
        <c:gapWidth val="102"/>
        <c:axId val="1154096992"/>
        <c:axId val="1154090272"/>
      </c:barChart>
      <c:catAx>
        <c:axId val="1154096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4"/>
                </a:solidFill>
                <a:latin typeface="+mn-lt"/>
                <a:ea typeface="+mn-ea"/>
                <a:cs typeface="+mn-cs"/>
              </a:defRPr>
            </a:pPr>
            <a:endParaRPr lang="en-US"/>
          </a:p>
        </c:txPr>
        <c:crossAx val="1154090272"/>
        <c:crosses val="autoZero"/>
        <c:auto val="1"/>
        <c:lblAlgn val="ctr"/>
        <c:lblOffset val="100"/>
        <c:noMultiLvlLbl val="0"/>
      </c:catAx>
      <c:valAx>
        <c:axId val="1154090272"/>
        <c:scaling>
          <c:orientation val="minMax"/>
          <c:max val="0.70000000000000007"/>
          <c:min val="0"/>
        </c:scaling>
        <c:delete val="1"/>
        <c:axPos val="t"/>
        <c:numFmt formatCode="0%" sourceLinked="1"/>
        <c:majorTickMark val="out"/>
        <c:minorTickMark val="none"/>
        <c:tickLblPos val="nextTo"/>
        <c:crossAx val="1154096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6">
                <a:shade val="58000"/>
              </a:schemeClr>
            </a:solidFill>
            <a:ln>
              <a:solidFill>
                <a:schemeClr val="bg1"/>
              </a:solidFill>
            </a:ln>
            <a:effectLst/>
          </c:spPr>
          <c:invertIfNegative val="0"/>
          <c:dPt>
            <c:idx val="0"/>
            <c:invertIfNegative val="0"/>
            <c:bubble3D val="0"/>
            <c:spPr>
              <a:solidFill>
                <a:schemeClr val="accent6">
                  <a:shade val="50000"/>
                </a:schemeClr>
              </a:solidFill>
              <a:ln>
                <a:solidFill>
                  <a:schemeClr val="bg1"/>
                </a:solidFill>
              </a:ln>
              <a:effectLst/>
            </c:spPr>
            <c:extLst>
              <c:ext xmlns:c16="http://schemas.microsoft.com/office/drawing/2014/chart" uri="{C3380CC4-5D6E-409C-BE32-E72D297353CC}">
                <c16:uniqueId val="{00000001-23C8-44D9-BC73-E4A103B780C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Sheet1!$B$1</c:f>
              <c:strCache>
                <c:ptCount val="1"/>
                <c:pt idx="0">
                  <c:v> </c:v>
                </c:pt>
              </c:strCache>
            </c:strRef>
          </c:cat>
          <c:val>
            <c:numRef>
              <c:f>Sheet1!$B$2</c:f>
              <c:numCache>
                <c:formatCode>0%</c:formatCode>
                <c:ptCount val="1"/>
                <c:pt idx="0">
                  <c:v>0.7</c:v>
                </c:pt>
              </c:numCache>
            </c:numRef>
          </c:val>
          <c:extLst>
            <c:ext xmlns:c16="http://schemas.microsoft.com/office/drawing/2014/chart" uri="{C3380CC4-5D6E-409C-BE32-E72D297353CC}">
              <c16:uniqueId val="{00000002-23C8-44D9-BC73-E4A103B780C1}"/>
            </c:ext>
          </c:extLst>
        </c:ser>
        <c:ser>
          <c:idx val="1"/>
          <c:order val="1"/>
          <c:tx>
            <c:strRef>
              <c:f>Sheet1!$A$3</c:f>
              <c:strCache>
                <c:ptCount val="1"/>
              </c:strCache>
            </c:strRef>
          </c:tx>
          <c:spPr>
            <a:solidFill>
              <a:schemeClr val="accent6">
                <a:shade val="8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23C8-44D9-BC73-E4A103B780C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Sheet1!$B$1</c:f>
              <c:strCache>
                <c:ptCount val="1"/>
                <c:pt idx="0">
                  <c:v> </c:v>
                </c:pt>
              </c:strCache>
            </c:strRef>
          </c:cat>
          <c:val>
            <c:numRef>
              <c:f>Sheet1!$B$3</c:f>
              <c:numCache>
                <c:formatCode>0%</c:formatCode>
                <c:ptCount val="1"/>
                <c:pt idx="0">
                  <c:v>0.27</c:v>
                </c:pt>
              </c:numCache>
            </c:numRef>
          </c:val>
          <c:extLst>
            <c:ext xmlns:c16="http://schemas.microsoft.com/office/drawing/2014/chart" uri="{C3380CC4-5D6E-409C-BE32-E72D297353CC}">
              <c16:uniqueId val="{00000004-23C8-44D9-BC73-E4A103B780C1}"/>
            </c:ext>
          </c:extLst>
        </c:ser>
        <c:ser>
          <c:idx val="2"/>
          <c:order val="2"/>
          <c:tx>
            <c:strRef>
              <c:f>Sheet1!$A$4</c:f>
              <c:strCache>
                <c:ptCount val="1"/>
              </c:strCache>
            </c:strRef>
          </c:tx>
          <c:spPr>
            <a:solidFill>
              <a:schemeClr val="accent6">
                <a:tint val="86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 </c:v>
                </c:pt>
              </c:strCache>
            </c:strRef>
          </c:cat>
          <c:val>
            <c:numRef>
              <c:f>Sheet1!$B$4</c:f>
              <c:numCache>
                <c:formatCode>0%</c:formatCode>
                <c:ptCount val="1"/>
                <c:pt idx="0">
                  <c:v>0.02</c:v>
                </c:pt>
              </c:numCache>
            </c:numRef>
          </c:val>
          <c:extLst>
            <c:ext xmlns:c16="http://schemas.microsoft.com/office/drawing/2014/chart" uri="{C3380CC4-5D6E-409C-BE32-E72D297353CC}">
              <c16:uniqueId val="{00000005-23C8-44D9-BC73-E4A103B780C1}"/>
            </c:ext>
          </c:extLst>
        </c:ser>
        <c:ser>
          <c:idx val="3"/>
          <c:order val="3"/>
          <c:tx>
            <c:strRef>
              <c:f>Sheet1!$A$5</c:f>
              <c:strCache>
                <c:ptCount val="1"/>
              </c:strCache>
            </c:strRef>
          </c:tx>
          <c:spPr>
            <a:solidFill>
              <a:schemeClr val="accent6">
                <a:tint val="58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 </c:v>
                </c:pt>
              </c:strCache>
            </c:strRef>
          </c:cat>
          <c:val>
            <c:numRef>
              <c:f>Sheet1!$B$5</c:f>
              <c:numCache>
                <c:formatCode>0%</c:formatCode>
                <c:ptCount val="1"/>
                <c:pt idx="0">
                  <c:v>0.01</c:v>
                </c:pt>
              </c:numCache>
            </c:numRef>
          </c:val>
          <c:extLst>
            <c:ext xmlns:c16="http://schemas.microsoft.com/office/drawing/2014/chart" uri="{C3380CC4-5D6E-409C-BE32-E72D297353CC}">
              <c16:uniqueId val="{00000006-23C8-44D9-BC73-E4A103B780C1}"/>
            </c:ext>
          </c:extLst>
        </c:ser>
        <c:dLbls>
          <c:showLegendKey val="0"/>
          <c:showVal val="1"/>
          <c:showCatName val="0"/>
          <c:showSerName val="0"/>
          <c:showPercent val="0"/>
          <c:showBubbleSize val="0"/>
        </c:dLbls>
        <c:gapWidth val="58"/>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0" i="0" u="none" strike="noStrike" baseline="0">
          <a:solidFill>
            <a:schemeClr val="tx1"/>
          </a:solidFill>
          <a:latin typeface="Calibri" panose="020F0502020204030204" pitchFamily="34" charset="0"/>
          <a:ea typeface="Arial"/>
          <a:cs typeface="Aria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227139951064237"/>
          <c:y val="7.3217486053320634E-3"/>
          <c:w val="0.58459048729486074"/>
          <c:h val="0.93905997946273323"/>
        </c:manualLayout>
      </c:layout>
      <c:barChart>
        <c:barDir val="bar"/>
        <c:grouping val="clustered"/>
        <c:varyColors val="0"/>
        <c:ser>
          <c:idx val="0"/>
          <c:order val="0"/>
          <c:tx>
            <c:strRef>
              <c:f>Sheet1!$B$1</c:f>
              <c:strCache>
                <c:ptCount val="1"/>
                <c:pt idx="0">
                  <c:v>Age</c:v>
                </c:pt>
              </c:strCache>
            </c:strRef>
          </c:tx>
          <c:spPr>
            <a:solidFill>
              <a:schemeClr val="accent1"/>
            </a:solidFill>
            <a:ln>
              <a:noFill/>
              <a:extLst>
                <a:ext uri="{C807C97D-BFC1-408E-A445-0C87EB9F89A2}">
                  <ask:lineSketchStyleProps xmlns:ask="http://schemas.microsoft.com/office/drawing/2018/sketchyshapes">
                    <ask:type>
                      <ask:lineSketchFreehand/>
                    </ask:type>
                  </ask:lineSketchStyleProps>
                </a:ext>
              </a:extLst>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Married couple with children</c:v>
                </c:pt>
                <c:pt idx="1">
                  <c:v>Married couple with children and other persons</c:v>
                </c:pt>
                <c:pt idx="2">
                  <c:v>Cohabiting couple with children</c:v>
                </c:pt>
                <c:pt idx="3">
                  <c:v>Cohabiting couple with children and other persons</c:v>
                </c:pt>
                <c:pt idx="4">
                  <c:v>Single parent with children</c:v>
                </c:pt>
                <c:pt idx="5">
                  <c:v>Single parent with children and other persons</c:v>
                </c:pt>
                <c:pt idx="6">
                  <c:v>Separated parent with children</c:v>
                </c:pt>
              </c:strCache>
            </c:strRef>
          </c:cat>
          <c:val>
            <c:numRef>
              <c:f>Sheet1!$B$2:$B$8</c:f>
              <c:numCache>
                <c:formatCode>0%</c:formatCode>
                <c:ptCount val="7"/>
                <c:pt idx="0">
                  <c:v>0.69</c:v>
                </c:pt>
                <c:pt idx="1">
                  <c:v>0.04</c:v>
                </c:pt>
                <c:pt idx="2">
                  <c:v>0.13</c:v>
                </c:pt>
                <c:pt idx="3">
                  <c:v>0.01</c:v>
                </c:pt>
                <c:pt idx="4">
                  <c:v>0.11</c:v>
                </c:pt>
                <c:pt idx="5">
                  <c:v>0.02</c:v>
                </c:pt>
                <c:pt idx="6">
                  <c:v>0.02</c:v>
                </c:pt>
              </c:numCache>
            </c:numRef>
          </c:val>
          <c:extLst>
            <c:ext xmlns:c16="http://schemas.microsoft.com/office/drawing/2014/chart" uri="{C3380CC4-5D6E-409C-BE32-E72D297353CC}">
              <c16:uniqueId val="{00000000-BAD2-4D4B-AAD7-4B5927E2C1C9}"/>
            </c:ext>
          </c:extLst>
        </c:ser>
        <c:dLbls>
          <c:showLegendKey val="0"/>
          <c:showVal val="0"/>
          <c:showCatName val="0"/>
          <c:showSerName val="0"/>
          <c:showPercent val="0"/>
          <c:showBubbleSize val="0"/>
        </c:dLbls>
        <c:gapWidth val="102"/>
        <c:axId val="1154096992"/>
        <c:axId val="1154090272"/>
      </c:barChart>
      <c:catAx>
        <c:axId val="1154096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accent4"/>
                </a:solidFill>
                <a:latin typeface="+mn-lt"/>
                <a:ea typeface="+mn-ea"/>
                <a:cs typeface="+mn-cs"/>
              </a:defRPr>
            </a:pPr>
            <a:endParaRPr lang="en-US"/>
          </a:p>
        </c:txPr>
        <c:crossAx val="1154090272"/>
        <c:crosses val="autoZero"/>
        <c:auto val="1"/>
        <c:lblAlgn val="ctr"/>
        <c:lblOffset val="100"/>
        <c:noMultiLvlLbl val="0"/>
      </c:catAx>
      <c:valAx>
        <c:axId val="1154090272"/>
        <c:scaling>
          <c:orientation val="minMax"/>
          <c:max val="1.2"/>
          <c:min val="0"/>
        </c:scaling>
        <c:delete val="1"/>
        <c:axPos val="t"/>
        <c:numFmt formatCode="0%" sourceLinked="1"/>
        <c:majorTickMark val="out"/>
        <c:minorTickMark val="none"/>
        <c:tickLblPos val="nextTo"/>
        <c:crossAx val="1154096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8129028831581"/>
          <c:y val="3.0470010268633382E-2"/>
          <c:w val="0.58459048729486074"/>
          <c:h val="0.93905997946273323"/>
        </c:manualLayout>
      </c:layout>
      <c:barChart>
        <c:barDir val="bar"/>
        <c:grouping val="clustered"/>
        <c:varyColors val="0"/>
        <c:ser>
          <c:idx val="0"/>
          <c:order val="0"/>
          <c:tx>
            <c:strRef>
              <c:f>Sheet1!$B$1</c:f>
              <c:strCache>
                <c:ptCount val="1"/>
                <c:pt idx="0">
                  <c:v>Age</c:v>
                </c:pt>
              </c:strCache>
            </c:strRef>
          </c:tx>
          <c:spPr>
            <a:solidFill>
              <a:schemeClr val="accent3"/>
            </a:solidFill>
            <a:ln>
              <a:noFill/>
              <a:extLst>
                <a:ext uri="{C807C97D-BFC1-408E-A445-0C87EB9F89A2}">
                  <ask:lineSketchStyleProps xmlns:ask="http://schemas.microsoft.com/office/drawing/2018/sketchyshapes">
                    <ask:type>
                      <ask:lineSketchFreehand/>
                    </ask:type>
                  </ask:lineSketchStyleProps>
                </a:ext>
              </a:extLst>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Irish Traveller</c:v>
                </c:pt>
                <c:pt idx="1">
                  <c:v>Roma</c:v>
                </c:pt>
                <c:pt idx="2">
                  <c:v>Any other White background</c:v>
                </c:pt>
                <c:pt idx="3">
                  <c:v>African</c:v>
                </c:pt>
                <c:pt idx="4">
                  <c:v>Any other Black background</c:v>
                </c:pt>
                <c:pt idx="5">
                  <c:v>Indian/Pakistani/Bangladeshi</c:v>
                </c:pt>
                <c:pt idx="6">
                  <c:v>Any other Asian background</c:v>
                </c:pt>
                <c:pt idx="7">
                  <c:v>Arabic</c:v>
                </c:pt>
                <c:pt idx="8">
                  <c:v>Mixed </c:v>
                </c:pt>
                <c:pt idx="9">
                  <c:v>Other </c:v>
                </c:pt>
              </c:strCache>
            </c:strRef>
          </c:cat>
          <c:val>
            <c:numRef>
              <c:f>Sheet1!$B$2:$B$11</c:f>
              <c:numCache>
                <c:formatCode>0%</c:formatCode>
                <c:ptCount val="10"/>
                <c:pt idx="0">
                  <c:v>7.0000000000000007E-2</c:v>
                </c:pt>
                <c:pt idx="1">
                  <c:v>0.01</c:v>
                </c:pt>
                <c:pt idx="2">
                  <c:v>0.5</c:v>
                </c:pt>
                <c:pt idx="3">
                  <c:v>0.15</c:v>
                </c:pt>
                <c:pt idx="4">
                  <c:v>0.01</c:v>
                </c:pt>
                <c:pt idx="5">
                  <c:v>0.14000000000000001</c:v>
                </c:pt>
                <c:pt idx="6">
                  <c:v>0.05</c:v>
                </c:pt>
                <c:pt idx="7">
                  <c:v>0.03</c:v>
                </c:pt>
                <c:pt idx="8">
                  <c:v>0.02</c:v>
                </c:pt>
                <c:pt idx="9">
                  <c:v>0.02</c:v>
                </c:pt>
              </c:numCache>
            </c:numRef>
          </c:val>
          <c:extLst>
            <c:ext xmlns:c16="http://schemas.microsoft.com/office/drawing/2014/chart" uri="{C3380CC4-5D6E-409C-BE32-E72D297353CC}">
              <c16:uniqueId val="{00000000-BAD2-4D4B-AAD7-4B5927E2C1C9}"/>
            </c:ext>
          </c:extLst>
        </c:ser>
        <c:dLbls>
          <c:showLegendKey val="0"/>
          <c:showVal val="0"/>
          <c:showCatName val="0"/>
          <c:showSerName val="0"/>
          <c:showPercent val="0"/>
          <c:showBubbleSize val="0"/>
        </c:dLbls>
        <c:gapWidth val="102"/>
        <c:axId val="1154096992"/>
        <c:axId val="1154090272"/>
      </c:barChart>
      <c:catAx>
        <c:axId val="1154096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accent4"/>
                </a:solidFill>
                <a:latin typeface="+mn-lt"/>
                <a:ea typeface="+mn-ea"/>
                <a:cs typeface="+mn-cs"/>
              </a:defRPr>
            </a:pPr>
            <a:endParaRPr lang="en-US"/>
          </a:p>
        </c:txPr>
        <c:crossAx val="1154090272"/>
        <c:crosses val="autoZero"/>
        <c:auto val="1"/>
        <c:lblAlgn val="ctr"/>
        <c:lblOffset val="100"/>
        <c:noMultiLvlLbl val="0"/>
      </c:catAx>
      <c:valAx>
        <c:axId val="1154090272"/>
        <c:scaling>
          <c:orientation val="minMax"/>
          <c:max val="1.2"/>
          <c:min val="0"/>
        </c:scaling>
        <c:delete val="1"/>
        <c:axPos val="t"/>
        <c:numFmt formatCode="0%" sourceLinked="1"/>
        <c:majorTickMark val="out"/>
        <c:minorTickMark val="none"/>
        <c:tickLblPos val="nextTo"/>
        <c:crossAx val="1154096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8129028831581"/>
          <c:y val="3.0470010268633382E-2"/>
          <c:w val="0.58459048729486074"/>
          <c:h val="0.93905997946273323"/>
        </c:manualLayout>
      </c:layout>
      <c:barChart>
        <c:barDir val="bar"/>
        <c:grouping val="clustered"/>
        <c:varyColors val="0"/>
        <c:ser>
          <c:idx val="0"/>
          <c:order val="0"/>
          <c:tx>
            <c:strRef>
              <c:f>Sheet1!$B$1</c:f>
              <c:strCache>
                <c:ptCount val="1"/>
                <c:pt idx="0">
                  <c:v>Age</c:v>
                </c:pt>
              </c:strCache>
            </c:strRef>
          </c:tx>
          <c:spPr>
            <a:solidFill>
              <a:schemeClr val="accent4"/>
            </a:solidFill>
            <a:ln>
              <a:noFill/>
              <a:extLst>
                <a:ext uri="{C807C97D-BFC1-408E-A445-0C87EB9F89A2}">
                  <ask:lineSketchStyleProps xmlns:ask="http://schemas.microsoft.com/office/drawing/2018/sketchyshapes">
                    <ask:type>
                      <ask:lineSketchFreehand/>
                    </ask:type>
                  </ask:lineSketchStyleProps>
                </a:ext>
              </a:extLst>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English</c:v>
                </c:pt>
                <c:pt idx="1">
                  <c:v>Hindi</c:v>
                </c:pt>
                <c:pt idx="2">
                  <c:v>Other</c:v>
                </c:pt>
                <c:pt idx="3">
                  <c:v>Portuguese</c:v>
                </c:pt>
                <c:pt idx="4">
                  <c:v>Urdu</c:v>
                </c:pt>
                <c:pt idx="5">
                  <c:v>French</c:v>
                </c:pt>
                <c:pt idx="6">
                  <c:v>Romanian</c:v>
                </c:pt>
                <c:pt idx="7">
                  <c:v>N/A</c:v>
                </c:pt>
              </c:strCache>
            </c:strRef>
          </c:cat>
          <c:val>
            <c:numRef>
              <c:f>Sheet1!$B$2:$B$9</c:f>
              <c:numCache>
                <c:formatCode>0%</c:formatCode>
                <c:ptCount val="8"/>
                <c:pt idx="0">
                  <c:v>0.74</c:v>
                </c:pt>
                <c:pt idx="1">
                  <c:v>0.02</c:v>
                </c:pt>
                <c:pt idx="2">
                  <c:v>0.18</c:v>
                </c:pt>
                <c:pt idx="3">
                  <c:v>0.02</c:v>
                </c:pt>
                <c:pt idx="4">
                  <c:v>0.01</c:v>
                </c:pt>
                <c:pt idx="5">
                  <c:v>0.02</c:v>
                </c:pt>
                <c:pt idx="6">
                  <c:v>0.02</c:v>
                </c:pt>
                <c:pt idx="7">
                  <c:v>0.01</c:v>
                </c:pt>
              </c:numCache>
            </c:numRef>
          </c:val>
          <c:extLst>
            <c:ext xmlns:c16="http://schemas.microsoft.com/office/drawing/2014/chart" uri="{C3380CC4-5D6E-409C-BE32-E72D297353CC}">
              <c16:uniqueId val="{00000003-2608-4AF7-9261-BEBA8DEF9A9D}"/>
            </c:ext>
          </c:extLst>
        </c:ser>
        <c:dLbls>
          <c:showLegendKey val="0"/>
          <c:showVal val="0"/>
          <c:showCatName val="0"/>
          <c:showSerName val="0"/>
          <c:showPercent val="0"/>
          <c:showBubbleSize val="0"/>
        </c:dLbls>
        <c:gapWidth val="102"/>
        <c:axId val="1154096992"/>
        <c:axId val="1154090272"/>
      </c:barChart>
      <c:catAx>
        <c:axId val="1154096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accent4"/>
                </a:solidFill>
                <a:latin typeface="+mn-lt"/>
                <a:ea typeface="+mn-ea"/>
                <a:cs typeface="+mn-cs"/>
              </a:defRPr>
            </a:pPr>
            <a:endParaRPr lang="en-US"/>
          </a:p>
        </c:txPr>
        <c:crossAx val="1154090272"/>
        <c:crosses val="autoZero"/>
        <c:auto val="1"/>
        <c:lblAlgn val="ctr"/>
        <c:lblOffset val="100"/>
        <c:noMultiLvlLbl val="0"/>
      </c:catAx>
      <c:valAx>
        <c:axId val="1154090272"/>
        <c:scaling>
          <c:orientation val="minMax"/>
          <c:max val="1.2"/>
          <c:min val="0"/>
        </c:scaling>
        <c:delete val="1"/>
        <c:axPos val="t"/>
        <c:numFmt formatCode="0%" sourceLinked="1"/>
        <c:majorTickMark val="out"/>
        <c:minorTickMark val="none"/>
        <c:tickLblPos val="nextTo"/>
        <c:crossAx val="1154096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8129028831581"/>
          <c:y val="3.0470010268633382E-2"/>
          <c:w val="0.58459048729486074"/>
          <c:h val="0.93905997946273323"/>
        </c:manualLayout>
      </c:layout>
      <c:barChart>
        <c:barDir val="bar"/>
        <c:grouping val="clustered"/>
        <c:varyColors val="0"/>
        <c:ser>
          <c:idx val="0"/>
          <c:order val="0"/>
          <c:tx>
            <c:strRef>
              <c:f>Sheet1!$B$1</c:f>
              <c:strCache>
                <c:ptCount val="1"/>
                <c:pt idx="0">
                  <c:v>Age</c:v>
                </c:pt>
              </c:strCache>
            </c:strRef>
          </c:tx>
          <c:spPr>
            <a:solidFill>
              <a:schemeClr val="accent5">
                <a:lumMod val="75000"/>
              </a:schemeClr>
            </a:solidFill>
            <a:ln>
              <a:noFill/>
              <a:extLst>
                <a:ext uri="{C807C97D-BFC1-408E-A445-0C87EB9F89A2}">
                  <ask:lineSketchStyleProps xmlns:ask="http://schemas.microsoft.com/office/drawing/2018/sketchyshapes">
                    <ask:type>
                      <ask:lineSketchFreehand/>
                    </ask:type>
                  </ask:lineSketchStyleProps>
                </a:ext>
              </a:extLst>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Irish</c:v>
                </c:pt>
                <c:pt idx="1">
                  <c:v>British</c:v>
                </c:pt>
                <c:pt idx="2">
                  <c:v>Lithuania</c:v>
                </c:pt>
                <c:pt idx="3">
                  <c:v>India</c:v>
                </c:pt>
                <c:pt idx="4">
                  <c:v>Polish</c:v>
                </c:pt>
                <c:pt idx="5">
                  <c:v>French</c:v>
                </c:pt>
                <c:pt idx="6">
                  <c:v>German</c:v>
                </c:pt>
                <c:pt idx="7">
                  <c:v>South Africa</c:v>
                </c:pt>
                <c:pt idx="8">
                  <c:v>Romanian</c:v>
                </c:pt>
                <c:pt idx="9">
                  <c:v>Spanish</c:v>
                </c:pt>
                <c:pt idx="10">
                  <c:v>Nigerian</c:v>
                </c:pt>
                <c:pt idx="11">
                  <c:v>Slovakia</c:v>
                </c:pt>
                <c:pt idx="12">
                  <c:v>Other Europe</c:v>
                </c:pt>
                <c:pt idx="13">
                  <c:v>South America</c:v>
                </c:pt>
                <c:pt idx="14">
                  <c:v>Pakistani</c:v>
                </c:pt>
                <c:pt idx="15">
                  <c:v>Other Asian</c:v>
                </c:pt>
                <c:pt idx="16">
                  <c:v>Other</c:v>
                </c:pt>
              </c:strCache>
            </c:strRef>
          </c:cat>
          <c:val>
            <c:numRef>
              <c:f>Sheet1!$B$2:$B$18</c:f>
              <c:numCache>
                <c:formatCode>0%</c:formatCode>
                <c:ptCount val="17"/>
                <c:pt idx="0">
                  <c:v>0.25</c:v>
                </c:pt>
                <c:pt idx="1">
                  <c:v>0.09</c:v>
                </c:pt>
                <c:pt idx="2">
                  <c:v>0.03</c:v>
                </c:pt>
                <c:pt idx="3">
                  <c:v>0.06</c:v>
                </c:pt>
                <c:pt idx="4">
                  <c:v>0.09</c:v>
                </c:pt>
                <c:pt idx="5">
                  <c:v>0.02</c:v>
                </c:pt>
                <c:pt idx="6">
                  <c:v>0.02</c:v>
                </c:pt>
                <c:pt idx="7">
                  <c:v>0.02</c:v>
                </c:pt>
                <c:pt idx="8">
                  <c:v>0.02</c:v>
                </c:pt>
                <c:pt idx="9">
                  <c:v>0.03</c:v>
                </c:pt>
                <c:pt idx="10">
                  <c:v>0.08</c:v>
                </c:pt>
                <c:pt idx="11">
                  <c:v>0.03</c:v>
                </c:pt>
                <c:pt idx="12">
                  <c:v>0.1</c:v>
                </c:pt>
                <c:pt idx="13">
                  <c:v>0.03</c:v>
                </c:pt>
                <c:pt idx="14">
                  <c:v>0.06</c:v>
                </c:pt>
                <c:pt idx="15">
                  <c:v>0.03</c:v>
                </c:pt>
                <c:pt idx="16">
                  <c:v>0.05</c:v>
                </c:pt>
              </c:numCache>
            </c:numRef>
          </c:val>
          <c:extLst>
            <c:ext xmlns:c16="http://schemas.microsoft.com/office/drawing/2014/chart" uri="{C3380CC4-5D6E-409C-BE32-E72D297353CC}">
              <c16:uniqueId val="{00000000-F3FD-4633-8D0D-CD4657E0E267}"/>
            </c:ext>
          </c:extLst>
        </c:ser>
        <c:dLbls>
          <c:showLegendKey val="0"/>
          <c:showVal val="0"/>
          <c:showCatName val="0"/>
          <c:showSerName val="0"/>
          <c:showPercent val="0"/>
          <c:showBubbleSize val="0"/>
        </c:dLbls>
        <c:gapWidth val="102"/>
        <c:axId val="1154096992"/>
        <c:axId val="1154090272"/>
      </c:barChart>
      <c:catAx>
        <c:axId val="1154096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accent4"/>
                </a:solidFill>
                <a:latin typeface="+mn-lt"/>
                <a:ea typeface="+mn-ea"/>
                <a:cs typeface="+mn-cs"/>
              </a:defRPr>
            </a:pPr>
            <a:endParaRPr lang="en-US"/>
          </a:p>
        </c:txPr>
        <c:crossAx val="1154090272"/>
        <c:crosses val="autoZero"/>
        <c:auto val="1"/>
        <c:lblAlgn val="ctr"/>
        <c:lblOffset val="100"/>
        <c:noMultiLvlLbl val="0"/>
      </c:catAx>
      <c:valAx>
        <c:axId val="1154090272"/>
        <c:scaling>
          <c:orientation val="minMax"/>
          <c:max val="1.2"/>
          <c:min val="0"/>
        </c:scaling>
        <c:delete val="1"/>
        <c:axPos val="t"/>
        <c:numFmt formatCode="0%" sourceLinked="1"/>
        <c:majorTickMark val="out"/>
        <c:minorTickMark val="none"/>
        <c:tickLblPos val="nextTo"/>
        <c:crossAx val="1154096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hade val="58000"/>
              </a:schemeClr>
            </a:solidFill>
            <a:ln>
              <a:solidFill>
                <a:schemeClr val="bg1"/>
              </a:solidFill>
            </a:ln>
            <a:effectLst/>
          </c:spPr>
          <c:invertIfNegative val="0"/>
          <c:dPt>
            <c:idx val="0"/>
            <c:invertIfNegative val="0"/>
            <c:bubble3D val="0"/>
            <c:spPr>
              <a:solidFill>
                <a:schemeClr val="accent2">
                  <a:shade val="53000"/>
                </a:schemeClr>
              </a:solidFill>
              <a:ln>
                <a:solidFill>
                  <a:schemeClr val="bg1"/>
                </a:solidFill>
              </a:ln>
              <a:effectLst/>
            </c:spPr>
            <c:extLst>
              <c:ext xmlns:c16="http://schemas.microsoft.com/office/drawing/2014/chart" uri="{C3380CC4-5D6E-409C-BE32-E72D297353CC}">
                <c16:uniqueId val="{00000001-3318-4088-81E2-E96B19605B51}"/>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Sheet1!$B$2:$C$2</c:f>
              <c:numCache>
                <c:formatCode>0%</c:formatCode>
                <c:ptCount val="2"/>
                <c:pt idx="0">
                  <c:v>0.34</c:v>
                </c:pt>
                <c:pt idx="1">
                  <c:v>0.36</c:v>
                </c:pt>
              </c:numCache>
            </c:numRef>
          </c:val>
          <c:extLst>
            <c:ext xmlns:c16="http://schemas.microsoft.com/office/drawing/2014/chart" uri="{C3380CC4-5D6E-409C-BE32-E72D297353CC}">
              <c16:uniqueId val="{00000002-3318-4088-81E2-E96B19605B51}"/>
            </c:ext>
          </c:extLst>
        </c:ser>
        <c:ser>
          <c:idx val="1"/>
          <c:order val="1"/>
          <c:tx>
            <c:strRef>
              <c:f>Sheet1!$A$3</c:f>
              <c:strCache>
                <c:ptCount val="1"/>
              </c:strCache>
            </c:strRef>
          </c:tx>
          <c:spPr>
            <a:solidFill>
              <a:schemeClr val="accent2">
                <a:shade val="8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3318-4088-81E2-E96B19605B51}"/>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Sheet1!$B$3:$C$3</c:f>
              <c:numCache>
                <c:formatCode>0%</c:formatCode>
                <c:ptCount val="2"/>
                <c:pt idx="0">
                  <c:v>0.56999999999999995</c:v>
                </c:pt>
                <c:pt idx="1">
                  <c:v>0.59</c:v>
                </c:pt>
              </c:numCache>
            </c:numRef>
          </c:val>
          <c:extLst>
            <c:ext xmlns:c16="http://schemas.microsoft.com/office/drawing/2014/chart" uri="{C3380CC4-5D6E-409C-BE32-E72D297353CC}">
              <c16:uniqueId val="{00000004-3318-4088-81E2-E96B19605B51}"/>
            </c:ext>
          </c:extLst>
        </c:ser>
        <c:ser>
          <c:idx val="3"/>
          <c:order val="2"/>
          <c:tx>
            <c:strRef>
              <c:f>Sheet1!$A$4</c:f>
              <c:strCache>
                <c:ptCount val="1"/>
              </c:strCache>
            </c:strRef>
          </c:tx>
          <c:spPr>
            <a:solidFill>
              <a:srgbClr val="7288A9"/>
            </a:solidFill>
            <a:ln>
              <a:solidFill>
                <a:schemeClr val="bg1"/>
              </a:solidFill>
            </a:ln>
            <a:effectLst/>
          </c:spPr>
          <c:invertIfNegative val="0"/>
          <c:dPt>
            <c:idx val="0"/>
            <c:invertIfNegative val="0"/>
            <c:bubble3D val="0"/>
            <c:spPr>
              <a:solidFill>
                <a:srgbClr val="7288A9"/>
              </a:solidFill>
              <a:ln>
                <a:solidFill>
                  <a:schemeClr val="bg1"/>
                </a:solidFill>
              </a:ln>
              <a:effectLst/>
            </c:spPr>
            <c:extLst>
              <c:ext xmlns:c16="http://schemas.microsoft.com/office/drawing/2014/chart" uri="{C3380CC4-5D6E-409C-BE32-E72D297353CC}">
                <c16:uniqueId val="{00000006-3318-4088-81E2-E96B19605B51}"/>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Sheet1!$B$4:$C$4</c:f>
              <c:numCache>
                <c:formatCode>0%</c:formatCode>
                <c:ptCount val="2"/>
                <c:pt idx="0">
                  <c:v>0.44</c:v>
                </c:pt>
                <c:pt idx="1">
                  <c:v>0.42</c:v>
                </c:pt>
              </c:numCache>
            </c:numRef>
          </c:val>
          <c:extLst>
            <c:ext xmlns:c16="http://schemas.microsoft.com/office/drawing/2014/chart" uri="{C3380CC4-5D6E-409C-BE32-E72D297353CC}">
              <c16:uniqueId val="{00000007-3318-4088-81E2-E96B19605B51}"/>
            </c:ext>
          </c:extLst>
        </c:ser>
        <c:dLbls>
          <c:showLegendKey val="0"/>
          <c:showVal val="1"/>
          <c:showCatName val="0"/>
          <c:showSerName val="0"/>
          <c:showPercent val="0"/>
          <c:showBubbleSize val="0"/>
        </c:dLbls>
        <c:gapWidth val="9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hade val="58000"/>
              </a:schemeClr>
            </a:solidFill>
            <a:ln>
              <a:solidFill>
                <a:schemeClr val="bg1"/>
              </a:solidFill>
            </a:ln>
            <a:effectLst/>
          </c:spPr>
          <c:invertIfNegative val="0"/>
          <c:dPt>
            <c:idx val="0"/>
            <c:invertIfNegative val="0"/>
            <c:bubble3D val="0"/>
            <c:spPr>
              <a:solidFill>
                <a:schemeClr val="accent2">
                  <a:shade val="58000"/>
                </a:schemeClr>
              </a:solidFill>
              <a:ln>
                <a:solidFill>
                  <a:schemeClr val="bg1"/>
                </a:solidFill>
              </a:ln>
              <a:effectLst/>
            </c:spPr>
            <c:extLst>
              <c:ext xmlns:c16="http://schemas.microsoft.com/office/drawing/2014/chart" uri="{C3380CC4-5D6E-409C-BE32-E72D297353CC}">
                <c16:uniqueId val="{00000001-0714-4B58-9233-CF0B3CB81491}"/>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Sheet1!$B$2:$D$2</c:f>
              <c:numCache>
                <c:formatCode>0%</c:formatCode>
                <c:ptCount val="3"/>
                <c:pt idx="0">
                  <c:v>0.15</c:v>
                </c:pt>
                <c:pt idx="1">
                  <c:v>0.15</c:v>
                </c:pt>
                <c:pt idx="2">
                  <c:v>0.15</c:v>
                </c:pt>
              </c:numCache>
            </c:numRef>
          </c:val>
          <c:extLst>
            <c:ext xmlns:c16="http://schemas.microsoft.com/office/drawing/2014/chart" uri="{C3380CC4-5D6E-409C-BE32-E72D297353CC}">
              <c16:uniqueId val="{00000002-0714-4B58-9233-CF0B3CB81491}"/>
            </c:ext>
          </c:extLst>
        </c:ser>
        <c:ser>
          <c:idx val="1"/>
          <c:order val="1"/>
          <c:tx>
            <c:strRef>
              <c:f>Sheet1!$A$3</c:f>
              <c:strCache>
                <c:ptCount val="1"/>
              </c:strCache>
            </c:strRef>
          </c:tx>
          <c:spPr>
            <a:solidFill>
              <a:schemeClr val="accent2">
                <a:shade val="8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0714-4B58-9233-CF0B3CB81491}"/>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Sheet1!$B$3:$D$3</c:f>
              <c:numCache>
                <c:formatCode>0%</c:formatCode>
                <c:ptCount val="3"/>
                <c:pt idx="0">
                  <c:v>0.3</c:v>
                </c:pt>
                <c:pt idx="1">
                  <c:v>0.32</c:v>
                </c:pt>
                <c:pt idx="2">
                  <c:v>0.31</c:v>
                </c:pt>
              </c:numCache>
            </c:numRef>
          </c:val>
          <c:extLst>
            <c:ext xmlns:c16="http://schemas.microsoft.com/office/drawing/2014/chart" uri="{C3380CC4-5D6E-409C-BE32-E72D297353CC}">
              <c16:uniqueId val="{00000004-0714-4B58-9233-CF0B3CB81491}"/>
            </c:ext>
          </c:extLst>
        </c:ser>
        <c:ser>
          <c:idx val="3"/>
          <c:order val="2"/>
          <c:tx>
            <c:strRef>
              <c:f>Sheet1!$A$4</c:f>
              <c:strCache>
                <c:ptCount val="1"/>
              </c:strCache>
            </c:strRef>
          </c:tx>
          <c:spPr>
            <a:solidFill>
              <a:srgbClr val="7288A9"/>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Sheet1!$B$4:$D$4</c:f>
              <c:numCache>
                <c:formatCode>0%</c:formatCode>
                <c:ptCount val="3"/>
                <c:pt idx="0">
                  <c:v>0.62</c:v>
                </c:pt>
                <c:pt idx="1">
                  <c:v>0.63</c:v>
                </c:pt>
                <c:pt idx="2">
                  <c:v>0.7</c:v>
                </c:pt>
              </c:numCache>
            </c:numRef>
          </c:val>
          <c:extLst>
            <c:ext xmlns:c16="http://schemas.microsoft.com/office/drawing/2014/chart" uri="{C3380CC4-5D6E-409C-BE32-E72D297353CC}">
              <c16:uniqueId val="{00000005-0714-4B58-9233-CF0B3CB81491}"/>
            </c:ext>
          </c:extLst>
        </c:ser>
        <c:ser>
          <c:idx val="2"/>
          <c:order val="3"/>
          <c:tx>
            <c:strRef>
              <c:f>Sheet1!$A$5</c:f>
              <c:strCache>
                <c:ptCount val="1"/>
              </c:strCache>
            </c:strRef>
          </c:tx>
          <c:spPr>
            <a:solidFill>
              <a:srgbClr val="B1BACB"/>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Sheet1!$B$5:$D$5</c:f>
              <c:numCache>
                <c:formatCode>0%</c:formatCode>
                <c:ptCount val="3"/>
                <c:pt idx="0">
                  <c:v>0.43</c:v>
                </c:pt>
                <c:pt idx="1">
                  <c:v>0.48</c:v>
                </c:pt>
                <c:pt idx="2">
                  <c:v>0.54</c:v>
                </c:pt>
              </c:numCache>
            </c:numRef>
          </c:val>
          <c:extLst>
            <c:ext xmlns:c16="http://schemas.microsoft.com/office/drawing/2014/chart" uri="{C3380CC4-5D6E-409C-BE32-E72D297353CC}">
              <c16:uniqueId val="{00000006-0714-4B58-9233-CF0B3CB81491}"/>
            </c:ext>
          </c:extLst>
        </c:ser>
        <c:dLbls>
          <c:showLegendKey val="0"/>
          <c:showVal val="1"/>
          <c:showCatName val="0"/>
          <c:showSerName val="0"/>
          <c:showPercent val="0"/>
          <c:showBubbleSize val="0"/>
        </c:dLbls>
        <c:gapWidth val="6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hade val="53000"/>
              </a:schemeClr>
            </a:solidFill>
            <a:ln>
              <a:solidFill>
                <a:schemeClr val="bg1"/>
              </a:solidFill>
            </a:ln>
            <a:effectLst/>
          </c:spPr>
          <c:invertIfNegative val="0"/>
          <c:dPt>
            <c:idx val="0"/>
            <c:invertIfNegative val="0"/>
            <c:bubble3D val="0"/>
            <c:spPr>
              <a:solidFill>
                <a:schemeClr val="accent2">
                  <a:shade val="53000"/>
                </a:schemeClr>
              </a:solidFill>
              <a:ln>
                <a:solidFill>
                  <a:schemeClr val="bg1"/>
                </a:solidFill>
              </a:ln>
              <a:effectLst/>
            </c:spPr>
            <c:extLst>
              <c:ext xmlns:c16="http://schemas.microsoft.com/office/drawing/2014/chart" uri="{C3380CC4-5D6E-409C-BE32-E72D297353CC}">
                <c16:uniqueId val="{00000001-4953-4F4B-BAD4-B5D115F22393}"/>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Sheet1!$B$2:$D$2</c:f>
              <c:numCache>
                <c:formatCode>0%</c:formatCode>
                <c:ptCount val="3"/>
                <c:pt idx="0">
                  <c:v>0.09</c:v>
                </c:pt>
                <c:pt idx="1">
                  <c:v>0.14000000000000001</c:v>
                </c:pt>
                <c:pt idx="2">
                  <c:v>0.12</c:v>
                </c:pt>
              </c:numCache>
            </c:numRef>
          </c:val>
          <c:extLst>
            <c:ext xmlns:c16="http://schemas.microsoft.com/office/drawing/2014/chart" uri="{C3380CC4-5D6E-409C-BE32-E72D297353CC}">
              <c16:uniqueId val="{00000002-4953-4F4B-BAD4-B5D115F22393}"/>
            </c:ext>
          </c:extLst>
        </c:ser>
        <c:ser>
          <c:idx val="1"/>
          <c:order val="1"/>
          <c:tx>
            <c:strRef>
              <c:f>Sheet1!$A$3</c:f>
              <c:strCache>
                <c:ptCount val="1"/>
              </c:strCache>
            </c:strRef>
          </c:tx>
          <c:spPr>
            <a:solidFill>
              <a:schemeClr val="accent2">
                <a:shade val="7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4953-4F4B-BAD4-B5D115F22393}"/>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Sheet1!$B$3:$D$3</c:f>
              <c:numCache>
                <c:formatCode>0%</c:formatCode>
                <c:ptCount val="3"/>
                <c:pt idx="0">
                  <c:v>0.31</c:v>
                </c:pt>
                <c:pt idx="1">
                  <c:v>0.28999999999999998</c:v>
                </c:pt>
                <c:pt idx="2">
                  <c:v>0.28999999999999998</c:v>
                </c:pt>
              </c:numCache>
            </c:numRef>
          </c:val>
          <c:extLst>
            <c:ext xmlns:c16="http://schemas.microsoft.com/office/drawing/2014/chart" uri="{C3380CC4-5D6E-409C-BE32-E72D297353CC}">
              <c16:uniqueId val="{00000004-4953-4F4B-BAD4-B5D115F22393}"/>
            </c:ext>
          </c:extLst>
        </c:ser>
        <c:ser>
          <c:idx val="3"/>
          <c:order val="2"/>
          <c:tx>
            <c:strRef>
              <c:f>Sheet1!$A$4</c:f>
              <c:strCache>
                <c:ptCount val="1"/>
              </c:strCache>
            </c:strRef>
          </c:tx>
          <c:spPr>
            <a:solidFill>
              <a:srgbClr val="7288A9"/>
            </a:solidFill>
            <a:ln>
              <a:solidFill>
                <a:schemeClr val="bg1"/>
              </a:solidFill>
            </a:ln>
            <a:effectLst/>
          </c:spPr>
          <c:invertIfNegative val="0"/>
          <c:dPt>
            <c:idx val="0"/>
            <c:invertIfNegative val="0"/>
            <c:bubble3D val="0"/>
            <c:spPr>
              <a:solidFill>
                <a:srgbClr val="7288A9"/>
              </a:solidFill>
              <a:ln>
                <a:solidFill>
                  <a:schemeClr val="bg1"/>
                </a:solidFill>
              </a:ln>
              <a:effectLst/>
            </c:spPr>
            <c:extLst>
              <c:ext xmlns:c16="http://schemas.microsoft.com/office/drawing/2014/chart" uri="{C3380CC4-5D6E-409C-BE32-E72D297353CC}">
                <c16:uniqueId val="{00000006-4953-4F4B-BAD4-B5D115F22393}"/>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Sheet1!$B$4:$D$4</c:f>
              <c:numCache>
                <c:formatCode>0%</c:formatCode>
                <c:ptCount val="3"/>
                <c:pt idx="0">
                  <c:v>0.47</c:v>
                </c:pt>
                <c:pt idx="1">
                  <c:v>0.39</c:v>
                </c:pt>
                <c:pt idx="2">
                  <c:v>0.42</c:v>
                </c:pt>
              </c:numCache>
            </c:numRef>
          </c:val>
          <c:extLst>
            <c:ext xmlns:c16="http://schemas.microsoft.com/office/drawing/2014/chart" uri="{C3380CC4-5D6E-409C-BE32-E72D297353CC}">
              <c16:uniqueId val="{00000007-4953-4F4B-BAD4-B5D115F22393}"/>
            </c:ext>
          </c:extLst>
        </c:ser>
        <c:ser>
          <c:idx val="2"/>
          <c:order val="3"/>
          <c:tx>
            <c:strRef>
              <c:f>Sheet1!$A$5</c:f>
              <c:strCache>
                <c:ptCount val="1"/>
              </c:strCache>
            </c:strRef>
          </c:tx>
          <c:spPr>
            <a:solidFill>
              <a:srgbClr val="A0ABC0"/>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Sheet1!$B$5:$D$5</c:f>
              <c:numCache>
                <c:formatCode>0%</c:formatCode>
                <c:ptCount val="3"/>
                <c:pt idx="0">
                  <c:v>0.13</c:v>
                </c:pt>
                <c:pt idx="1">
                  <c:v>0.14000000000000001</c:v>
                </c:pt>
                <c:pt idx="2">
                  <c:v>0.14000000000000001</c:v>
                </c:pt>
              </c:numCache>
            </c:numRef>
          </c:val>
          <c:extLst>
            <c:ext xmlns:c16="http://schemas.microsoft.com/office/drawing/2014/chart" uri="{C3380CC4-5D6E-409C-BE32-E72D297353CC}">
              <c16:uniqueId val="{00000008-4953-4F4B-BAD4-B5D115F22393}"/>
            </c:ext>
          </c:extLst>
        </c:ser>
        <c:ser>
          <c:idx val="4"/>
          <c:order val="4"/>
          <c:tx>
            <c:strRef>
              <c:f>Sheet1!$A$6</c:f>
              <c:strCache>
                <c:ptCount val="1"/>
              </c:strCache>
            </c:strRef>
          </c:tx>
          <c:spPr>
            <a:solidFill>
              <a:schemeClr val="accent2">
                <a:tint val="54000"/>
              </a:schemeClr>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Sheet1!$B$6:$D$6</c:f>
              <c:numCache>
                <c:formatCode>0%</c:formatCode>
                <c:ptCount val="3"/>
                <c:pt idx="0">
                  <c:v>0.01</c:v>
                </c:pt>
                <c:pt idx="1">
                  <c:v>0.03</c:v>
                </c:pt>
                <c:pt idx="2">
                  <c:v>0.03</c:v>
                </c:pt>
              </c:numCache>
            </c:numRef>
          </c:val>
          <c:extLst>
            <c:ext xmlns:c16="http://schemas.microsoft.com/office/drawing/2014/chart" uri="{C3380CC4-5D6E-409C-BE32-E72D297353CC}">
              <c16:uniqueId val="{00000009-4953-4F4B-BAD4-B5D115F22393}"/>
            </c:ext>
          </c:extLst>
        </c:ser>
        <c:dLbls>
          <c:showLegendKey val="0"/>
          <c:showVal val="1"/>
          <c:showCatName val="0"/>
          <c:showSerName val="0"/>
          <c:showPercent val="0"/>
          <c:showBubbleSize val="0"/>
        </c:dLbls>
        <c:gapWidth val="8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Gender</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F83-45D5-A6AF-DF3185E4BEB7}"/>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5F83-45D5-A6AF-DF3185E4BEB7}"/>
              </c:ext>
            </c:extLst>
          </c:dPt>
          <c:cat>
            <c:strRef>
              <c:f>Sheet1!$A$2:$A$3</c:f>
              <c:strCache>
                <c:ptCount val="2"/>
                <c:pt idx="0">
                  <c:v>Male</c:v>
                </c:pt>
                <c:pt idx="1">
                  <c:v>Female</c:v>
                </c:pt>
              </c:strCache>
            </c:strRef>
          </c:cat>
          <c:val>
            <c:numRef>
              <c:f>Sheet1!$B$2:$B$3</c:f>
              <c:numCache>
                <c:formatCode>0%</c:formatCode>
                <c:ptCount val="2"/>
                <c:pt idx="0">
                  <c:v>0.33</c:v>
                </c:pt>
                <c:pt idx="1">
                  <c:v>0.67</c:v>
                </c:pt>
              </c:numCache>
            </c:numRef>
          </c:val>
          <c:extLst>
            <c:ext xmlns:c16="http://schemas.microsoft.com/office/drawing/2014/chart" uri="{C3380CC4-5D6E-409C-BE32-E72D297353CC}">
              <c16:uniqueId val="{00000004-5F83-45D5-A6AF-DF3185E4BEB7}"/>
            </c:ext>
          </c:extLst>
        </c:ser>
        <c:dLbls>
          <c:showLegendKey val="0"/>
          <c:showVal val="0"/>
          <c:showCatName val="0"/>
          <c:showSerName val="0"/>
          <c:showPercent val="0"/>
          <c:showBubbleSize val="0"/>
          <c:showLeaderLines val="1"/>
        </c:dLbls>
        <c:firstSliceAng val="260"/>
        <c:holeSize val="55"/>
      </c:doughnutChart>
      <c:spPr>
        <a:noFill/>
        <a:ln>
          <a:noFill/>
        </a:ln>
        <a:effectLst/>
      </c:spPr>
    </c:plotArea>
    <c:legend>
      <c:legendPos val="t"/>
      <c:layout>
        <c:manualLayout>
          <c:xMode val="edge"/>
          <c:yMode val="edge"/>
          <c:x val="1.3600825814244329E-2"/>
          <c:y val="0.12959515089291884"/>
          <c:w val="0.98041973420334871"/>
          <c:h val="8.696308873905446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accent4"/>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hade val="53000"/>
              </a:schemeClr>
            </a:solidFill>
            <a:ln>
              <a:solidFill>
                <a:schemeClr val="bg1"/>
              </a:solidFill>
            </a:ln>
            <a:effectLst/>
          </c:spPr>
          <c:invertIfNegative val="0"/>
          <c:dPt>
            <c:idx val="0"/>
            <c:invertIfNegative val="0"/>
            <c:bubble3D val="0"/>
            <c:spPr>
              <a:solidFill>
                <a:schemeClr val="accent2">
                  <a:shade val="53000"/>
                </a:schemeClr>
              </a:solidFill>
              <a:ln>
                <a:solidFill>
                  <a:schemeClr val="bg1"/>
                </a:solidFill>
              </a:ln>
              <a:effectLst/>
            </c:spPr>
            <c:extLst>
              <c:ext xmlns:c16="http://schemas.microsoft.com/office/drawing/2014/chart" uri="{C3380CC4-5D6E-409C-BE32-E72D297353CC}">
                <c16:uniqueId val="{00000001-D5A5-4E89-87E4-29B6785A1C1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Sheet1!$B$2:$C$2</c:f>
              <c:numCache>
                <c:formatCode>0%</c:formatCode>
                <c:ptCount val="2"/>
                <c:pt idx="0">
                  <c:v>7.0000000000000007E-2</c:v>
                </c:pt>
                <c:pt idx="1">
                  <c:v>0.09</c:v>
                </c:pt>
              </c:numCache>
            </c:numRef>
          </c:val>
          <c:extLst>
            <c:ext xmlns:c16="http://schemas.microsoft.com/office/drawing/2014/chart" uri="{C3380CC4-5D6E-409C-BE32-E72D297353CC}">
              <c16:uniqueId val="{00000002-D5A5-4E89-87E4-29B6785A1C10}"/>
            </c:ext>
          </c:extLst>
        </c:ser>
        <c:ser>
          <c:idx val="1"/>
          <c:order val="1"/>
          <c:tx>
            <c:strRef>
              <c:f>Sheet1!$A$3</c:f>
              <c:strCache>
                <c:ptCount val="1"/>
              </c:strCache>
            </c:strRef>
          </c:tx>
          <c:spPr>
            <a:solidFill>
              <a:schemeClr val="accent2">
                <a:shade val="7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D5A5-4E89-87E4-29B6785A1C1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Sheet1!$B$3:$C$3</c:f>
              <c:numCache>
                <c:formatCode>0%</c:formatCode>
                <c:ptCount val="2"/>
                <c:pt idx="0">
                  <c:v>0.22</c:v>
                </c:pt>
                <c:pt idx="1">
                  <c:v>0.19</c:v>
                </c:pt>
              </c:numCache>
            </c:numRef>
          </c:val>
          <c:extLst>
            <c:ext xmlns:c16="http://schemas.microsoft.com/office/drawing/2014/chart" uri="{C3380CC4-5D6E-409C-BE32-E72D297353CC}">
              <c16:uniqueId val="{00000004-D5A5-4E89-87E4-29B6785A1C10}"/>
            </c:ext>
          </c:extLst>
        </c:ser>
        <c:ser>
          <c:idx val="3"/>
          <c:order val="2"/>
          <c:tx>
            <c:strRef>
              <c:f>Sheet1!$A$4</c:f>
              <c:strCache>
                <c:ptCount val="1"/>
              </c:strCache>
            </c:strRef>
          </c:tx>
          <c:spPr>
            <a:solidFill>
              <a:srgbClr val="7288A9"/>
            </a:solidFill>
            <a:ln>
              <a:solidFill>
                <a:schemeClr val="bg1"/>
              </a:solidFill>
            </a:ln>
            <a:effectLst/>
          </c:spPr>
          <c:invertIfNegative val="0"/>
          <c:dPt>
            <c:idx val="0"/>
            <c:invertIfNegative val="0"/>
            <c:bubble3D val="0"/>
            <c:spPr>
              <a:solidFill>
                <a:srgbClr val="7288A9"/>
              </a:solidFill>
              <a:ln>
                <a:solidFill>
                  <a:schemeClr val="bg1"/>
                </a:solidFill>
              </a:ln>
              <a:effectLst/>
            </c:spPr>
            <c:extLst>
              <c:ext xmlns:c16="http://schemas.microsoft.com/office/drawing/2014/chart" uri="{C3380CC4-5D6E-409C-BE32-E72D297353CC}">
                <c16:uniqueId val="{00000006-D5A5-4E89-87E4-29B6785A1C1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Sheet1!$B$4:$C$4</c:f>
              <c:numCache>
                <c:formatCode>0%</c:formatCode>
                <c:ptCount val="2"/>
                <c:pt idx="0">
                  <c:v>0.44</c:v>
                </c:pt>
                <c:pt idx="1">
                  <c:v>0.46</c:v>
                </c:pt>
              </c:numCache>
            </c:numRef>
          </c:val>
          <c:extLst>
            <c:ext xmlns:c16="http://schemas.microsoft.com/office/drawing/2014/chart" uri="{C3380CC4-5D6E-409C-BE32-E72D297353CC}">
              <c16:uniqueId val="{00000007-D5A5-4E89-87E4-29B6785A1C10}"/>
            </c:ext>
          </c:extLst>
        </c:ser>
        <c:ser>
          <c:idx val="2"/>
          <c:order val="3"/>
          <c:tx>
            <c:strRef>
              <c:f>Sheet1!$A$5</c:f>
              <c:strCache>
                <c:ptCount val="1"/>
              </c:strCache>
            </c:strRef>
          </c:tx>
          <c:spPr>
            <a:solidFill>
              <a:srgbClr val="A0ABC0"/>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Sheet1!$B$5:$C$5</c:f>
              <c:numCache>
                <c:formatCode>0%</c:formatCode>
                <c:ptCount val="2"/>
                <c:pt idx="0">
                  <c:v>0.2</c:v>
                </c:pt>
                <c:pt idx="1">
                  <c:v>0.21</c:v>
                </c:pt>
              </c:numCache>
            </c:numRef>
          </c:val>
          <c:extLst>
            <c:ext xmlns:c16="http://schemas.microsoft.com/office/drawing/2014/chart" uri="{C3380CC4-5D6E-409C-BE32-E72D297353CC}">
              <c16:uniqueId val="{00000008-D5A5-4E89-87E4-29B6785A1C10}"/>
            </c:ext>
          </c:extLst>
        </c:ser>
        <c:ser>
          <c:idx val="4"/>
          <c:order val="4"/>
          <c:tx>
            <c:strRef>
              <c:f>Sheet1!$A$6</c:f>
              <c:strCache>
                <c:ptCount val="1"/>
              </c:strCache>
            </c:strRef>
          </c:tx>
          <c:spPr>
            <a:solidFill>
              <a:schemeClr val="accent2">
                <a:tint val="54000"/>
              </a:schemeClr>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Sheet1!$B$6:$C$6</c:f>
              <c:numCache>
                <c:formatCode>0%</c:formatCode>
                <c:ptCount val="2"/>
                <c:pt idx="0">
                  <c:v>7.0000000000000007E-2</c:v>
                </c:pt>
                <c:pt idx="1">
                  <c:v>0.05</c:v>
                </c:pt>
              </c:numCache>
            </c:numRef>
          </c:val>
          <c:extLst>
            <c:ext xmlns:c16="http://schemas.microsoft.com/office/drawing/2014/chart" uri="{C3380CC4-5D6E-409C-BE32-E72D297353CC}">
              <c16:uniqueId val="{00000009-D5A5-4E89-87E4-29B6785A1C10}"/>
            </c:ext>
          </c:extLst>
        </c:ser>
        <c:dLbls>
          <c:showLegendKey val="0"/>
          <c:showVal val="1"/>
          <c:showCatName val="0"/>
          <c:showSerName val="0"/>
          <c:showPercent val="0"/>
          <c:showBubbleSize val="0"/>
        </c:dLbls>
        <c:gapWidth val="8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6">
                <a:lumMod val="40000"/>
                <a:lumOff val="60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0-7AA7-4B53-BDB2-3946FC16679C}"/>
              </c:ext>
            </c:extLst>
          </c:dPt>
          <c:dPt>
            <c:idx val="1"/>
            <c:invertIfNegative val="0"/>
            <c:bubble3D val="0"/>
            <c:extLst>
              <c:ext xmlns:c16="http://schemas.microsoft.com/office/drawing/2014/chart" uri="{C3380CC4-5D6E-409C-BE32-E72D297353CC}">
                <c16:uniqueId val="{00000001-7AA7-4B53-BDB2-3946FC16679C}"/>
              </c:ext>
            </c:extLst>
          </c:dPt>
          <c:dPt>
            <c:idx val="2"/>
            <c:invertIfNegative val="0"/>
            <c:bubble3D val="0"/>
            <c:extLst>
              <c:ext xmlns:c16="http://schemas.microsoft.com/office/drawing/2014/chart" uri="{C3380CC4-5D6E-409C-BE32-E72D297353CC}">
                <c16:uniqueId val="{00000002-7AA7-4B53-BDB2-3946FC16679C}"/>
              </c:ext>
            </c:extLst>
          </c:dPt>
          <c:dPt>
            <c:idx val="3"/>
            <c:invertIfNegative val="0"/>
            <c:bubble3D val="0"/>
            <c:extLst>
              <c:ext xmlns:c16="http://schemas.microsoft.com/office/drawing/2014/chart" uri="{C3380CC4-5D6E-409C-BE32-E72D297353CC}">
                <c16:uniqueId val="{00000003-7AA7-4B53-BDB2-3946FC16679C}"/>
              </c:ext>
            </c:extLst>
          </c:dPt>
          <c:dPt>
            <c:idx val="4"/>
            <c:invertIfNegative val="0"/>
            <c:bubble3D val="0"/>
            <c:extLst>
              <c:ext xmlns:c16="http://schemas.microsoft.com/office/drawing/2014/chart" uri="{C3380CC4-5D6E-409C-BE32-E72D297353CC}">
                <c16:uniqueId val="{00000004-7AA7-4B53-BDB2-3946FC16679C}"/>
              </c:ext>
            </c:extLst>
          </c:dPt>
          <c:dPt>
            <c:idx val="5"/>
            <c:invertIfNegative val="0"/>
            <c:bubble3D val="0"/>
            <c:extLst>
              <c:ext xmlns:c16="http://schemas.microsoft.com/office/drawing/2014/chart" uri="{C3380CC4-5D6E-409C-BE32-E72D297353CC}">
                <c16:uniqueId val="{00000005-7AA7-4B53-BDB2-3946FC16679C}"/>
              </c:ext>
            </c:extLst>
          </c:dPt>
          <c:dPt>
            <c:idx val="6"/>
            <c:invertIfNegative val="0"/>
            <c:bubble3D val="0"/>
            <c:extLst>
              <c:ext xmlns:c16="http://schemas.microsoft.com/office/drawing/2014/chart" uri="{C3380CC4-5D6E-409C-BE32-E72D297353CC}">
                <c16:uniqueId val="{00000006-7AA7-4B53-BDB2-3946FC16679C}"/>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Family/Friends</c:v>
                </c:pt>
                <c:pt idx="1">
                  <c:v>GP</c:v>
                </c:pt>
                <c:pt idx="2">
                  <c:v>Online search</c:v>
                </c:pt>
                <c:pt idx="3">
                  <c:v>Teacher</c:v>
                </c:pt>
                <c:pt idx="4">
                  <c:v>Public health nurse</c:v>
                </c:pt>
                <c:pt idx="5">
                  <c:v>Childcare professional</c:v>
                </c:pt>
                <c:pt idx="6">
                  <c:v>Social Media</c:v>
                </c:pt>
                <c:pt idx="7">
                  <c:v>Family support worker</c:v>
                </c:pt>
                <c:pt idx="8">
                  <c:v>Parent organisation or association</c:v>
                </c:pt>
                <c:pt idx="9">
                  <c:v>Family Resource Centre</c:v>
                </c:pt>
                <c:pt idx="10">
                  <c:v>Home school community liaison teacher</c:v>
                </c:pt>
                <c:pt idx="11">
                  <c:v>Youth Worker</c:v>
                </c:pt>
                <c:pt idx="12">
                  <c:v>Social worker</c:v>
                </c:pt>
                <c:pt idx="13">
                  <c:v>Community/voluntary organisation</c:v>
                </c:pt>
                <c:pt idx="14">
                  <c:v>Other</c:v>
                </c:pt>
                <c:pt idx="15">
                  <c:v>I don’t seek advice</c:v>
                </c:pt>
              </c:strCache>
            </c:strRef>
          </c:cat>
          <c:val>
            <c:numRef>
              <c:f>Sheet1!$B$2:$B$17</c:f>
              <c:numCache>
                <c:formatCode>0%</c:formatCode>
                <c:ptCount val="16"/>
                <c:pt idx="0">
                  <c:v>0.72</c:v>
                </c:pt>
                <c:pt idx="1">
                  <c:v>7.0000000000000007E-2</c:v>
                </c:pt>
                <c:pt idx="2">
                  <c:v>0.06</c:v>
                </c:pt>
                <c:pt idx="3">
                  <c:v>0.02</c:v>
                </c:pt>
                <c:pt idx="4">
                  <c:v>0.04</c:v>
                </c:pt>
                <c:pt idx="5">
                  <c:v>0.01</c:v>
                </c:pt>
                <c:pt idx="6">
                  <c:v>0.01</c:v>
                </c:pt>
                <c:pt idx="7">
                  <c:v>0.01</c:v>
                </c:pt>
                <c:pt idx="8">
                  <c:v>0.01</c:v>
                </c:pt>
                <c:pt idx="9" formatCode="General">
                  <c:v>0</c:v>
                </c:pt>
                <c:pt idx="10">
                  <c:v>0</c:v>
                </c:pt>
                <c:pt idx="11">
                  <c:v>0</c:v>
                </c:pt>
                <c:pt idx="12">
                  <c:v>0</c:v>
                </c:pt>
                <c:pt idx="13">
                  <c:v>0</c:v>
                </c:pt>
                <c:pt idx="14">
                  <c:v>0</c:v>
                </c:pt>
                <c:pt idx="15">
                  <c:v>0.04</c:v>
                </c:pt>
              </c:numCache>
            </c:numRef>
          </c:val>
          <c:extLst>
            <c:ext xmlns:c16="http://schemas.microsoft.com/office/drawing/2014/chart" uri="{C3380CC4-5D6E-409C-BE32-E72D297353CC}">
              <c16:uniqueId val="{00000008-7AA7-4B53-BDB2-3946FC16679C}"/>
            </c:ext>
          </c:extLst>
        </c:ser>
        <c:ser>
          <c:idx val="1"/>
          <c:order val="1"/>
          <c:tx>
            <c:strRef>
              <c:f>Sheet1!$C$1</c:f>
              <c:strCache>
                <c:ptCount val="1"/>
                <c:pt idx="0">
                  <c:v>Diff between 1st and top 3</c:v>
                </c:pt>
              </c:strCache>
            </c:strRef>
          </c:tx>
          <c:spPr>
            <a:solidFill>
              <a:schemeClr val="accent6"/>
            </a:solidFill>
            <a:ln>
              <a:solidFill>
                <a:schemeClr val="bg1"/>
              </a:solidFill>
            </a:ln>
            <a:effectLst/>
          </c:spPr>
          <c:invertIfNegative val="0"/>
          <c:dLbls>
            <c:delete val="1"/>
          </c:dLbls>
          <c:cat>
            <c:strRef>
              <c:f>Sheet1!$A$2:$A$17</c:f>
              <c:strCache>
                <c:ptCount val="16"/>
                <c:pt idx="0">
                  <c:v>Family/Friends</c:v>
                </c:pt>
                <c:pt idx="1">
                  <c:v>GP</c:v>
                </c:pt>
                <c:pt idx="2">
                  <c:v>Online search</c:v>
                </c:pt>
                <c:pt idx="3">
                  <c:v>Teacher</c:v>
                </c:pt>
                <c:pt idx="4">
                  <c:v>Public health nurse</c:v>
                </c:pt>
                <c:pt idx="5">
                  <c:v>Childcare professional</c:v>
                </c:pt>
                <c:pt idx="6">
                  <c:v>Social Media</c:v>
                </c:pt>
                <c:pt idx="7">
                  <c:v>Family support worker</c:v>
                </c:pt>
                <c:pt idx="8">
                  <c:v>Parent organisation or association</c:v>
                </c:pt>
                <c:pt idx="9">
                  <c:v>Family Resource Centre</c:v>
                </c:pt>
                <c:pt idx="10">
                  <c:v>Home school community liaison teacher</c:v>
                </c:pt>
                <c:pt idx="11">
                  <c:v>Youth Worker</c:v>
                </c:pt>
                <c:pt idx="12">
                  <c:v>Social worker</c:v>
                </c:pt>
                <c:pt idx="13">
                  <c:v>Community/voluntary organisation</c:v>
                </c:pt>
                <c:pt idx="14">
                  <c:v>Other</c:v>
                </c:pt>
                <c:pt idx="15">
                  <c:v>I don’t seek advice</c:v>
                </c:pt>
              </c:strCache>
            </c:strRef>
          </c:cat>
          <c:val>
            <c:numRef>
              <c:f>Sheet1!$C$2:$C$17</c:f>
              <c:numCache>
                <c:formatCode>0%</c:formatCode>
                <c:ptCount val="16"/>
                <c:pt idx="0">
                  <c:v>0.12</c:v>
                </c:pt>
                <c:pt idx="1">
                  <c:v>0.36</c:v>
                </c:pt>
                <c:pt idx="2">
                  <c:v>0.34</c:v>
                </c:pt>
                <c:pt idx="3">
                  <c:v>0.2</c:v>
                </c:pt>
                <c:pt idx="4">
                  <c:v>0.15</c:v>
                </c:pt>
                <c:pt idx="5">
                  <c:v>0.13</c:v>
                </c:pt>
                <c:pt idx="6">
                  <c:v>0.13</c:v>
                </c:pt>
                <c:pt idx="7">
                  <c:v>0.09</c:v>
                </c:pt>
                <c:pt idx="8">
                  <c:v>0.08</c:v>
                </c:pt>
                <c:pt idx="9">
                  <c:v>0.05</c:v>
                </c:pt>
                <c:pt idx="10">
                  <c:v>0.03</c:v>
                </c:pt>
                <c:pt idx="11">
                  <c:v>0.02</c:v>
                </c:pt>
                <c:pt idx="12">
                  <c:v>0.02</c:v>
                </c:pt>
                <c:pt idx="13">
                  <c:v>0.02</c:v>
                </c:pt>
                <c:pt idx="14">
                  <c:v>0.02</c:v>
                </c:pt>
                <c:pt idx="15">
                  <c:v>0</c:v>
                </c:pt>
              </c:numCache>
            </c:numRef>
          </c:val>
          <c:extLst>
            <c:ext xmlns:c16="http://schemas.microsoft.com/office/drawing/2014/chart" uri="{C3380CC4-5D6E-409C-BE32-E72D297353CC}">
              <c16:uniqueId val="{00000009-7AA7-4B53-BDB2-3946FC16679C}"/>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Family/Friends</c:v>
                </c:pt>
                <c:pt idx="1">
                  <c:v>GP</c:v>
                </c:pt>
                <c:pt idx="2">
                  <c:v>Online search</c:v>
                </c:pt>
                <c:pt idx="3">
                  <c:v>Teacher</c:v>
                </c:pt>
                <c:pt idx="4">
                  <c:v>Public health nurse</c:v>
                </c:pt>
                <c:pt idx="5">
                  <c:v>Childcare professional</c:v>
                </c:pt>
                <c:pt idx="6">
                  <c:v>Social Media</c:v>
                </c:pt>
                <c:pt idx="7">
                  <c:v>Family support worker</c:v>
                </c:pt>
                <c:pt idx="8">
                  <c:v>Parent organisation or association</c:v>
                </c:pt>
                <c:pt idx="9">
                  <c:v>Family Resource Centre</c:v>
                </c:pt>
                <c:pt idx="10">
                  <c:v>Home school community liaison teacher</c:v>
                </c:pt>
                <c:pt idx="11">
                  <c:v>Youth Worker</c:v>
                </c:pt>
                <c:pt idx="12">
                  <c:v>Social worker</c:v>
                </c:pt>
                <c:pt idx="13">
                  <c:v>Community/voluntary organisation</c:v>
                </c:pt>
                <c:pt idx="14">
                  <c:v>Other</c:v>
                </c:pt>
                <c:pt idx="15">
                  <c:v>I don’t seek advice</c:v>
                </c:pt>
              </c:strCache>
            </c:strRef>
          </c:cat>
          <c:val>
            <c:numRef>
              <c:f>Sheet1!$D$2:$D$17</c:f>
              <c:numCache>
                <c:formatCode>0%</c:formatCode>
                <c:ptCount val="16"/>
                <c:pt idx="0">
                  <c:v>0.84</c:v>
                </c:pt>
                <c:pt idx="1">
                  <c:v>0.43</c:v>
                </c:pt>
                <c:pt idx="2">
                  <c:v>0.4</c:v>
                </c:pt>
                <c:pt idx="3">
                  <c:v>0.22</c:v>
                </c:pt>
                <c:pt idx="4">
                  <c:v>0.19</c:v>
                </c:pt>
                <c:pt idx="5">
                  <c:v>0.14000000000000001</c:v>
                </c:pt>
                <c:pt idx="6">
                  <c:v>0.14000000000000001</c:v>
                </c:pt>
                <c:pt idx="7">
                  <c:v>0.1</c:v>
                </c:pt>
                <c:pt idx="8">
                  <c:v>0.09</c:v>
                </c:pt>
                <c:pt idx="9">
                  <c:v>0.05</c:v>
                </c:pt>
                <c:pt idx="10">
                  <c:v>0.03</c:v>
                </c:pt>
                <c:pt idx="11">
                  <c:v>0.02</c:v>
                </c:pt>
                <c:pt idx="12">
                  <c:v>0.02</c:v>
                </c:pt>
                <c:pt idx="13">
                  <c:v>0.02</c:v>
                </c:pt>
                <c:pt idx="14">
                  <c:v>0.02</c:v>
                </c:pt>
                <c:pt idx="15">
                  <c:v>0.04</c:v>
                </c:pt>
              </c:numCache>
            </c:numRef>
          </c:val>
          <c:extLst>
            <c:ext xmlns:c16="http://schemas.microsoft.com/office/drawing/2014/chart" uri="{C3380CC4-5D6E-409C-BE32-E72D297353CC}">
              <c16:uniqueId val="{0000000A-7AA7-4B53-BDB2-3946FC16679C}"/>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6">
                <a:lumMod val="40000"/>
                <a:lumOff val="60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0-7AA7-4B53-BDB2-3946FC16679C}"/>
              </c:ext>
            </c:extLst>
          </c:dPt>
          <c:dPt>
            <c:idx val="1"/>
            <c:invertIfNegative val="0"/>
            <c:bubble3D val="0"/>
            <c:extLst>
              <c:ext xmlns:c16="http://schemas.microsoft.com/office/drawing/2014/chart" uri="{C3380CC4-5D6E-409C-BE32-E72D297353CC}">
                <c16:uniqueId val="{00000001-7AA7-4B53-BDB2-3946FC16679C}"/>
              </c:ext>
            </c:extLst>
          </c:dPt>
          <c:dPt>
            <c:idx val="2"/>
            <c:invertIfNegative val="0"/>
            <c:bubble3D val="0"/>
            <c:extLst>
              <c:ext xmlns:c16="http://schemas.microsoft.com/office/drawing/2014/chart" uri="{C3380CC4-5D6E-409C-BE32-E72D297353CC}">
                <c16:uniqueId val="{00000002-7AA7-4B53-BDB2-3946FC16679C}"/>
              </c:ext>
            </c:extLst>
          </c:dPt>
          <c:dPt>
            <c:idx val="3"/>
            <c:invertIfNegative val="0"/>
            <c:bubble3D val="0"/>
            <c:extLst>
              <c:ext xmlns:c16="http://schemas.microsoft.com/office/drawing/2014/chart" uri="{C3380CC4-5D6E-409C-BE32-E72D297353CC}">
                <c16:uniqueId val="{00000003-7AA7-4B53-BDB2-3946FC16679C}"/>
              </c:ext>
            </c:extLst>
          </c:dPt>
          <c:dPt>
            <c:idx val="4"/>
            <c:invertIfNegative val="0"/>
            <c:bubble3D val="0"/>
            <c:extLst>
              <c:ext xmlns:c16="http://schemas.microsoft.com/office/drawing/2014/chart" uri="{C3380CC4-5D6E-409C-BE32-E72D297353CC}">
                <c16:uniqueId val="{00000004-7AA7-4B53-BDB2-3946FC16679C}"/>
              </c:ext>
            </c:extLst>
          </c:dPt>
          <c:dPt>
            <c:idx val="5"/>
            <c:invertIfNegative val="0"/>
            <c:bubble3D val="0"/>
            <c:extLst>
              <c:ext xmlns:c16="http://schemas.microsoft.com/office/drawing/2014/chart" uri="{C3380CC4-5D6E-409C-BE32-E72D297353CC}">
                <c16:uniqueId val="{00000005-7AA7-4B53-BDB2-3946FC16679C}"/>
              </c:ext>
            </c:extLst>
          </c:dPt>
          <c:dPt>
            <c:idx val="6"/>
            <c:invertIfNegative val="0"/>
            <c:bubble3D val="0"/>
            <c:extLst>
              <c:ext xmlns:c16="http://schemas.microsoft.com/office/drawing/2014/chart" uri="{C3380CC4-5D6E-409C-BE32-E72D297353CC}">
                <c16:uniqueId val="{00000006-7AA7-4B53-BDB2-3946FC16679C}"/>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0"/>
                <c:pt idx="0">
                  <c:v>Family/Friends</c:v>
                </c:pt>
                <c:pt idx="1">
                  <c:v>GP/Public health nurse*</c:v>
                </c:pt>
                <c:pt idx="2">
                  <c:v>Online search</c:v>
                </c:pt>
                <c:pt idx="3">
                  <c:v>Teacher/Childcare professional</c:v>
                </c:pt>
                <c:pt idx="4">
                  <c:v>Parent organisation or association</c:v>
                </c:pt>
                <c:pt idx="5">
                  <c:v>Family support worker</c:v>
                </c:pt>
                <c:pt idx="6">
                  <c:v>Home school community liaison teacher</c:v>
                </c:pt>
                <c:pt idx="7">
                  <c:v>Social worker</c:v>
                </c:pt>
                <c:pt idx="8">
                  <c:v>Other</c:v>
                </c:pt>
                <c:pt idx="9">
                  <c:v>None or no others</c:v>
                </c:pt>
              </c:strCache>
            </c:strRef>
          </c:cat>
          <c:val>
            <c:numRef>
              <c:f>Sheet1!$B$2:$B$16</c:f>
              <c:numCache>
                <c:formatCode>0%</c:formatCode>
                <c:ptCount val="15"/>
                <c:pt idx="0">
                  <c:v>0.83</c:v>
                </c:pt>
                <c:pt idx="1">
                  <c:v>0.03</c:v>
                </c:pt>
                <c:pt idx="2">
                  <c:v>0.09</c:v>
                </c:pt>
                <c:pt idx="3">
                  <c:v>0.01</c:v>
                </c:pt>
                <c:pt idx="4">
                  <c:v>0.01</c:v>
                </c:pt>
                <c:pt idx="5">
                  <c:v>0.01</c:v>
                </c:pt>
                <c:pt idx="6">
                  <c:v>0</c:v>
                </c:pt>
                <c:pt idx="7">
                  <c:v>0</c:v>
                </c:pt>
                <c:pt idx="8" formatCode="General">
                  <c:v>0</c:v>
                </c:pt>
                <c:pt idx="9">
                  <c:v>0.02</c:v>
                </c:pt>
              </c:numCache>
            </c:numRef>
          </c:val>
          <c:extLst>
            <c:ext xmlns:c16="http://schemas.microsoft.com/office/drawing/2014/chart" uri="{C3380CC4-5D6E-409C-BE32-E72D297353CC}">
              <c16:uniqueId val="{00000008-7AA7-4B53-BDB2-3946FC16679C}"/>
            </c:ext>
          </c:extLst>
        </c:ser>
        <c:ser>
          <c:idx val="1"/>
          <c:order val="1"/>
          <c:tx>
            <c:strRef>
              <c:f>Sheet1!$C$1</c:f>
              <c:strCache>
                <c:ptCount val="1"/>
                <c:pt idx="0">
                  <c:v>Diff between 1st and top 3</c:v>
                </c:pt>
              </c:strCache>
            </c:strRef>
          </c:tx>
          <c:spPr>
            <a:solidFill>
              <a:schemeClr val="accent6"/>
            </a:solidFill>
            <a:ln>
              <a:solidFill>
                <a:schemeClr val="bg1"/>
              </a:solidFill>
            </a:ln>
            <a:effectLst/>
          </c:spPr>
          <c:invertIfNegative val="0"/>
          <c:dLbls>
            <c:delete val="1"/>
          </c:dLbls>
          <c:cat>
            <c:strRef>
              <c:f>Sheet1!$A$2:$A$16</c:f>
              <c:strCache>
                <c:ptCount val="10"/>
                <c:pt idx="0">
                  <c:v>Family/Friends</c:v>
                </c:pt>
                <c:pt idx="1">
                  <c:v>GP/Public health nurse*</c:v>
                </c:pt>
                <c:pt idx="2">
                  <c:v>Online search</c:v>
                </c:pt>
                <c:pt idx="3">
                  <c:v>Teacher/Childcare professional</c:v>
                </c:pt>
                <c:pt idx="4">
                  <c:v>Parent organisation or association</c:v>
                </c:pt>
                <c:pt idx="5">
                  <c:v>Family support worker</c:v>
                </c:pt>
                <c:pt idx="6">
                  <c:v>Home school community liaison teacher</c:v>
                </c:pt>
                <c:pt idx="7">
                  <c:v>Social worker</c:v>
                </c:pt>
                <c:pt idx="8">
                  <c:v>Other</c:v>
                </c:pt>
                <c:pt idx="9">
                  <c:v>None or no others</c:v>
                </c:pt>
              </c:strCache>
            </c:strRef>
          </c:cat>
          <c:val>
            <c:numRef>
              <c:f>Sheet1!$C$2:$C$16</c:f>
              <c:numCache>
                <c:formatCode>0%</c:formatCode>
                <c:ptCount val="15"/>
                <c:pt idx="0">
                  <c:v>0.1</c:v>
                </c:pt>
                <c:pt idx="1">
                  <c:v>0.48</c:v>
                </c:pt>
                <c:pt idx="2">
                  <c:v>0.41</c:v>
                </c:pt>
                <c:pt idx="3">
                  <c:v>0.37</c:v>
                </c:pt>
                <c:pt idx="4">
                  <c:v>0.06</c:v>
                </c:pt>
                <c:pt idx="5">
                  <c:v>0.05</c:v>
                </c:pt>
                <c:pt idx="6">
                  <c:v>0.05</c:v>
                </c:pt>
                <c:pt idx="7">
                  <c:v>0.02</c:v>
                </c:pt>
                <c:pt idx="8">
                  <c:v>0.05</c:v>
                </c:pt>
                <c:pt idx="9">
                  <c:v>0.17</c:v>
                </c:pt>
              </c:numCache>
            </c:numRef>
          </c:val>
          <c:extLst>
            <c:ext xmlns:c16="http://schemas.microsoft.com/office/drawing/2014/chart" uri="{C3380CC4-5D6E-409C-BE32-E72D297353CC}">
              <c16:uniqueId val="{00000009-7AA7-4B53-BDB2-3946FC16679C}"/>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0"/>
                <c:pt idx="0">
                  <c:v>Family/Friends</c:v>
                </c:pt>
                <c:pt idx="1">
                  <c:v>GP/Public health nurse*</c:v>
                </c:pt>
                <c:pt idx="2">
                  <c:v>Online search</c:v>
                </c:pt>
                <c:pt idx="3">
                  <c:v>Teacher/Childcare professional</c:v>
                </c:pt>
                <c:pt idx="4">
                  <c:v>Parent organisation or association</c:v>
                </c:pt>
                <c:pt idx="5">
                  <c:v>Family support worker</c:v>
                </c:pt>
                <c:pt idx="6">
                  <c:v>Home school community liaison teacher</c:v>
                </c:pt>
                <c:pt idx="7">
                  <c:v>Social worker</c:v>
                </c:pt>
                <c:pt idx="8">
                  <c:v>Other</c:v>
                </c:pt>
                <c:pt idx="9">
                  <c:v>None or no others</c:v>
                </c:pt>
              </c:strCache>
            </c:strRef>
          </c:cat>
          <c:val>
            <c:numRef>
              <c:f>Sheet1!$D$2:$D$16</c:f>
              <c:numCache>
                <c:formatCode>0%</c:formatCode>
                <c:ptCount val="15"/>
                <c:pt idx="0">
                  <c:v>0.93</c:v>
                </c:pt>
                <c:pt idx="1">
                  <c:v>0.51</c:v>
                </c:pt>
                <c:pt idx="2">
                  <c:v>0.5</c:v>
                </c:pt>
                <c:pt idx="3">
                  <c:v>0.38</c:v>
                </c:pt>
                <c:pt idx="4">
                  <c:v>7.0000000000000007E-2</c:v>
                </c:pt>
                <c:pt idx="5">
                  <c:v>0.06</c:v>
                </c:pt>
                <c:pt idx="6">
                  <c:v>0.05</c:v>
                </c:pt>
                <c:pt idx="7">
                  <c:v>0.02</c:v>
                </c:pt>
                <c:pt idx="8">
                  <c:v>0.05</c:v>
                </c:pt>
                <c:pt idx="9">
                  <c:v>0.19</c:v>
                </c:pt>
              </c:numCache>
            </c:numRef>
          </c:val>
          <c:extLst>
            <c:ext xmlns:c16="http://schemas.microsoft.com/office/drawing/2014/chart" uri="{C3380CC4-5D6E-409C-BE32-E72D297353CC}">
              <c16:uniqueId val="{0000000A-7AA7-4B53-BDB2-3946FC16679C}"/>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6">
                <a:lumMod val="40000"/>
                <a:lumOff val="60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0-7AA7-4B53-BDB2-3946FC16679C}"/>
              </c:ext>
            </c:extLst>
          </c:dPt>
          <c:dPt>
            <c:idx val="1"/>
            <c:invertIfNegative val="0"/>
            <c:bubble3D val="0"/>
            <c:extLst>
              <c:ext xmlns:c16="http://schemas.microsoft.com/office/drawing/2014/chart" uri="{C3380CC4-5D6E-409C-BE32-E72D297353CC}">
                <c16:uniqueId val="{00000001-7AA7-4B53-BDB2-3946FC16679C}"/>
              </c:ext>
            </c:extLst>
          </c:dPt>
          <c:dPt>
            <c:idx val="2"/>
            <c:invertIfNegative val="0"/>
            <c:bubble3D val="0"/>
            <c:extLst>
              <c:ext xmlns:c16="http://schemas.microsoft.com/office/drawing/2014/chart" uri="{C3380CC4-5D6E-409C-BE32-E72D297353CC}">
                <c16:uniqueId val="{00000002-7AA7-4B53-BDB2-3946FC16679C}"/>
              </c:ext>
            </c:extLst>
          </c:dPt>
          <c:dPt>
            <c:idx val="3"/>
            <c:invertIfNegative val="0"/>
            <c:bubble3D val="0"/>
            <c:extLst>
              <c:ext xmlns:c16="http://schemas.microsoft.com/office/drawing/2014/chart" uri="{C3380CC4-5D6E-409C-BE32-E72D297353CC}">
                <c16:uniqueId val="{00000003-7AA7-4B53-BDB2-3946FC16679C}"/>
              </c:ext>
            </c:extLst>
          </c:dPt>
          <c:dPt>
            <c:idx val="4"/>
            <c:invertIfNegative val="0"/>
            <c:bubble3D val="0"/>
            <c:extLst>
              <c:ext xmlns:c16="http://schemas.microsoft.com/office/drawing/2014/chart" uri="{C3380CC4-5D6E-409C-BE32-E72D297353CC}">
                <c16:uniqueId val="{00000004-7AA7-4B53-BDB2-3946FC16679C}"/>
              </c:ext>
            </c:extLst>
          </c:dPt>
          <c:dPt>
            <c:idx val="6"/>
            <c:invertIfNegative val="0"/>
            <c:bubble3D val="0"/>
            <c:extLst>
              <c:ext xmlns:c16="http://schemas.microsoft.com/office/drawing/2014/chart" uri="{C3380CC4-5D6E-409C-BE32-E72D297353CC}">
                <c16:uniqueId val="{00000006-7AA7-4B53-BDB2-3946FC16679C}"/>
              </c:ext>
            </c:extLst>
          </c:dPt>
          <c:dPt>
            <c:idx val="7"/>
            <c:invertIfNegative val="0"/>
            <c:bubble3D val="0"/>
            <c:extLst>
              <c:ext xmlns:c16="http://schemas.microsoft.com/office/drawing/2014/chart" uri="{C3380CC4-5D6E-409C-BE32-E72D297353CC}">
                <c16:uniqueId val="{00000006-8EE3-46E7-A1F1-751BBCF549FD}"/>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Family/Friends</c:v>
                </c:pt>
                <c:pt idx="1">
                  <c:v>GP</c:v>
                </c:pt>
                <c:pt idx="2">
                  <c:v>Online search</c:v>
                </c:pt>
                <c:pt idx="3">
                  <c:v>Public health nurse</c:v>
                </c:pt>
                <c:pt idx="4">
                  <c:v>Teacher</c:v>
                </c:pt>
                <c:pt idx="5">
                  <c:v>Childcare professional</c:v>
                </c:pt>
                <c:pt idx="6">
                  <c:v>Family support worker</c:v>
                </c:pt>
                <c:pt idx="7">
                  <c:v>Social Media</c:v>
                </c:pt>
                <c:pt idx="8">
                  <c:v>Parent organisation or association</c:v>
                </c:pt>
                <c:pt idx="9">
                  <c:v>Podcasts/radio segments</c:v>
                </c:pt>
                <c:pt idx="10">
                  <c:v>Family Resource Centre</c:v>
                </c:pt>
                <c:pt idx="11">
                  <c:v>Social worker</c:v>
                </c:pt>
                <c:pt idx="12">
                  <c:v>Home school community liaison teacher</c:v>
                </c:pt>
                <c:pt idx="13">
                  <c:v>Community/voluntary organisation</c:v>
                </c:pt>
                <c:pt idx="14">
                  <c:v>Youth Worker</c:v>
                </c:pt>
                <c:pt idx="15">
                  <c:v>Other</c:v>
                </c:pt>
              </c:strCache>
            </c:strRef>
          </c:cat>
          <c:val>
            <c:numRef>
              <c:f>Sheet1!$B$2:$B$17</c:f>
              <c:numCache>
                <c:formatCode>0%</c:formatCode>
                <c:ptCount val="16"/>
                <c:pt idx="0">
                  <c:v>0.74</c:v>
                </c:pt>
                <c:pt idx="1">
                  <c:v>7.0000000000000007E-2</c:v>
                </c:pt>
                <c:pt idx="2">
                  <c:v>7.0000000000000007E-2</c:v>
                </c:pt>
                <c:pt idx="3">
                  <c:v>0.03</c:v>
                </c:pt>
                <c:pt idx="4">
                  <c:v>0.01</c:v>
                </c:pt>
                <c:pt idx="5">
                  <c:v>0.01</c:v>
                </c:pt>
                <c:pt idx="6">
                  <c:v>0.02</c:v>
                </c:pt>
                <c:pt idx="7">
                  <c:v>0.01</c:v>
                </c:pt>
                <c:pt idx="8">
                  <c:v>0.01</c:v>
                </c:pt>
                <c:pt idx="9">
                  <c:v>0</c:v>
                </c:pt>
                <c:pt idx="10">
                  <c:v>0</c:v>
                </c:pt>
                <c:pt idx="11">
                  <c:v>0</c:v>
                </c:pt>
                <c:pt idx="12">
                  <c:v>0</c:v>
                </c:pt>
                <c:pt idx="13">
                  <c:v>0</c:v>
                </c:pt>
                <c:pt idx="14">
                  <c:v>0</c:v>
                </c:pt>
                <c:pt idx="15">
                  <c:v>0</c:v>
                </c:pt>
              </c:numCache>
            </c:numRef>
          </c:val>
          <c:extLst>
            <c:ext xmlns:c16="http://schemas.microsoft.com/office/drawing/2014/chart" uri="{C3380CC4-5D6E-409C-BE32-E72D297353CC}">
              <c16:uniqueId val="{00000008-7AA7-4B53-BDB2-3946FC16679C}"/>
            </c:ext>
          </c:extLst>
        </c:ser>
        <c:ser>
          <c:idx val="1"/>
          <c:order val="1"/>
          <c:tx>
            <c:strRef>
              <c:f>Sheet1!$C$1</c:f>
              <c:strCache>
                <c:ptCount val="1"/>
                <c:pt idx="0">
                  <c:v>Diff between 1st and top 3</c:v>
                </c:pt>
              </c:strCache>
            </c:strRef>
          </c:tx>
          <c:spPr>
            <a:solidFill>
              <a:schemeClr val="accent6"/>
            </a:solidFill>
            <a:ln>
              <a:solidFill>
                <a:schemeClr val="bg1"/>
              </a:solidFill>
            </a:ln>
            <a:effectLst/>
          </c:spPr>
          <c:invertIfNegative val="0"/>
          <c:dLbls>
            <c:delete val="1"/>
          </c:dLbls>
          <c:cat>
            <c:strRef>
              <c:f>Sheet1!$A$2:$A$17</c:f>
              <c:strCache>
                <c:ptCount val="16"/>
                <c:pt idx="0">
                  <c:v>Family/Friends</c:v>
                </c:pt>
                <c:pt idx="1">
                  <c:v>GP</c:v>
                </c:pt>
                <c:pt idx="2">
                  <c:v>Online search</c:v>
                </c:pt>
                <c:pt idx="3">
                  <c:v>Public health nurse</c:v>
                </c:pt>
                <c:pt idx="4">
                  <c:v>Teacher</c:v>
                </c:pt>
                <c:pt idx="5">
                  <c:v>Childcare professional</c:v>
                </c:pt>
                <c:pt idx="6">
                  <c:v>Family support worker</c:v>
                </c:pt>
                <c:pt idx="7">
                  <c:v>Social Media</c:v>
                </c:pt>
                <c:pt idx="8">
                  <c:v>Parent organisation or association</c:v>
                </c:pt>
                <c:pt idx="9">
                  <c:v>Podcasts/radio segments</c:v>
                </c:pt>
                <c:pt idx="10">
                  <c:v>Family Resource Centre</c:v>
                </c:pt>
                <c:pt idx="11">
                  <c:v>Social worker</c:v>
                </c:pt>
                <c:pt idx="12">
                  <c:v>Home school community liaison teacher</c:v>
                </c:pt>
                <c:pt idx="13">
                  <c:v>Community/voluntary organisation</c:v>
                </c:pt>
                <c:pt idx="14">
                  <c:v>Youth Worker</c:v>
                </c:pt>
                <c:pt idx="15">
                  <c:v>Other</c:v>
                </c:pt>
              </c:strCache>
            </c:strRef>
          </c:cat>
          <c:val>
            <c:numRef>
              <c:f>Sheet1!$C$2:$C$17</c:f>
              <c:numCache>
                <c:formatCode>0%</c:formatCode>
                <c:ptCount val="16"/>
                <c:pt idx="0">
                  <c:v>0.16000000000000003</c:v>
                </c:pt>
                <c:pt idx="1">
                  <c:v>0.39999999999999997</c:v>
                </c:pt>
                <c:pt idx="2">
                  <c:v>0.28999999999999998</c:v>
                </c:pt>
                <c:pt idx="3">
                  <c:v>0.21</c:v>
                </c:pt>
                <c:pt idx="4">
                  <c:v>0.19</c:v>
                </c:pt>
                <c:pt idx="5">
                  <c:v>0.13999999999999999</c:v>
                </c:pt>
                <c:pt idx="6">
                  <c:v>0.16</c:v>
                </c:pt>
                <c:pt idx="7">
                  <c:v>0.16</c:v>
                </c:pt>
                <c:pt idx="8">
                  <c:v>0.1</c:v>
                </c:pt>
                <c:pt idx="9">
                  <c:v>7.0000000000000007E-2</c:v>
                </c:pt>
                <c:pt idx="10">
                  <c:v>0.05</c:v>
                </c:pt>
                <c:pt idx="11">
                  <c:v>0.04</c:v>
                </c:pt>
                <c:pt idx="12">
                  <c:v>0.03</c:v>
                </c:pt>
                <c:pt idx="13">
                  <c:v>0.02</c:v>
                </c:pt>
                <c:pt idx="14">
                  <c:v>0.01</c:v>
                </c:pt>
                <c:pt idx="15">
                  <c:v>0.02</c:v>
                </c:pt>
              </c:numCache>
            </c:numRef>
          </c:val>
          <c:extLst>
            <c:ext xmlns:c16="http://schemas.microsoft.com/office/drawing/2014/chart" uri="{C3380CC4-5D6E-409C-BE32-E72D297353CC}">
              <c16:uniqueId val="{00000009-7AA7-4B53-BDB2-3946FC16679C}"/>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Family/Friends</c:v>
                </c:pt>
                <c:pt idx="1">
                  <c:v>GP</c:v>
                </c:pt>
                <c:pt idx="2">
                  <c:v>Online search</c:v>
                </c:pt>
                <c:pt idx="3">
                  <c:v>Public health nurse</c:v>
                </c:pt>
                <c:pt idx="4">
                  <c:v>Teacher</c:v>
                </c:pt>
                <c:pt idx="5">
                  <c:v>Childcare professional</c:v>
                </c:pt>
                <c:pt idx="6">
                  <c:v>Family support worker</c:v>
                </c:pt>
                <c:pt idx="7">
                  <c:v>Social Media</c:v>
                </c:pt>
                <c:pt idx="8">
                  <c:v>Parent organisation or association</c:v>
                </c:pt>
                <c:pt idx="9">
                  <c:v>Podcasts/radio segments</c:v>
                </c:pt>
                <c:pt idx="10">
                  <c:v>Family Resource Centre</c:v>
                </c:pt>
                <c:pt idx="11">
                  <c:v>Social worker</c:v>
                </c:pt>
                <c:pt idx="12">
                  <c:v>Home school community liaison teacher</c:v>
                </c:pt>
                <c:pt idx="13">
                  <c:v>Community/voluntary organisation</c:v>
                </c:pt>
                <c:pt idx="14">
                  <c:v>Youth Worker</c:v>
                </c:pt>
                <c:pt idx="15">
                  <c:v>Other</c:v>
                </c:pt>
              </c:strCache>
            </c:strRef>
          </c:cat>
          <c:val>
            <c:numRef>
              <c:f>Sheet1!$D$2:$D$17</c:f>
              <c:numCache>
                <c:formatCode>0%</c:formatCode>
                <c:ptCount val="16"/>
                <c:pt idx="0">
                  <c:v>0.87</c:v>
                </c:pt>
                <c:pt idx="1">
                  <c:v>0.45</c:v>
                </c:pt>
                <c:pt idx="2">
                  <c:v>0.39</c:v>
                </c:pt>
                <c:pt idx="3">
                  <c:v>0.25</c:v>
                </c:pt>
                <c:pt idx="4">
                  <c:v>0.24</c:v>
                </c:pt>
                <c:pt idx="5">
                  <c:v>0.15</c:v>
                </c:pt>
                <c:pt idx="6">
                  <c:v>0.14000000000000001</c:v>
                </c:pt>
                <c:pt idx="7">
                  <c:v>0.14000000000000001</c:v>
                </c:pt>
                <c:pt idx="8">
                  <c:v>0.11</c:v>
                </c:pt>
                <c:pt idx="9">
                  <c:v>7.0000000000000007E-2</c:v>
                </c:pt>
                <c:pt idx="10">
                  <c:v>0.05</c:v>
                </c:pt>
                <c:pt idx="11">
                  <c:v>0.03</c:v>
                </c:pt>
                <c:pt idx="12">
                  <c:v>0.03</c:v>
                </c:pt>
                <c:pt idx="13">
                  <c:v>0.03</c:v>
                </c:pt>
                <c:pt idx="14">
                  <c:v>0.01</c:v>
                </c:pt>
                <c:pt idx="15">
                  <c:v>0.01</c:v>
                </c:pt>
              </c:numCache>
            </c:numRef>
          </c:val>
          <c:extLst>
            <c:ext xmlns:c16="http://schemas.microsoft.com/office/drawing/2014/chart" uri="{C3380CC4-5D6E-409C-BE32-E72D297353CC}">
              <c16:uniqueId val="{0000000A-7AA7-4B53-BDB2-3946FC16679C}"/>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430C-4E11-9DD3-55C78D422E81}"/>
              </c:ext>
            </c:extLst>
          </c:dPt>
          <c:dPt>
            <c:idx val="1"/>
            <c:invertIfNegative val="0"/>
            <c:bubble3D val="0"/>
            <c:extLst>
              <c:ext xmlns:c16="http://schemas.microsoft.com/office/drawing/2014/chart" uri="{C3380CC4-5D6E-409C-BE32-E72D297353CC}">
                <c16:uniqueId val="{00000001-430C-4E11-9DD3-55C78D422E81}"/>
              </c:ext>
            </c:extLst>
          </c:dPt>
          <c:dPt>
            <c:idx val="2"/>
            <c:invertIfNegative val="0"/>
            <c:bubble3D val="0"/>
            <c:extLst>
              <c:ext xmlns:c16="http://schemas.microsoft.com/office/drawing/2014/chart" uri="{C3380CC4-5D6E-409C-BE32-E72D297353CC}">
                <c16:uniqueId val="{00000002-430C-4E11-9DD3-55C78D422E81}"/>
              </c:ext>
            </c:extLst>
          </c:dPt>
          <c:dPt>
            <c:idx val="3"/>
            <c:invertIfNegative val="0"/>
            <c:bubble3D val="0"/>
            <c:extLst>
              <c:ext xmlns:c16="http://schemas.microsoft.com/office/drawing/2014/chart" uri="{C3380CC4-5D6E-409C-BE32-E72D297353CC}">
                <c16:uniqueId val="{00000003-430C-4E11-9DD3-55C78D422E81}"/>
              </c:ext>
            </c:extLst>
          </c:dPt>
          <c:dPt>
            <c:idx val="4"/>
            <c:invertIfNegative val="0"/>
            <c:bubble3D val="0"/>
            <c:extLst>
              <c:ext xmlns:c16="http://schemas.microsoft.com/office/drawing/2014/chart" uri="{C3380CC4-5D6E-409C-BE32-E72D297353CC}">
                <c16:uniqueId val="{00000004-430C-4E11-9DD3-55C78D422E81}"/>
              </c:ext>
            </c:extLst>
          </c:dPt>
          <c:dPt>
            <c:idx val="5"/>
            <c:invertIfNegative val="0"/>
            <c:bubble3D val="0"/>
            <c:extLst>
              <c:ext xmlns:c16="http://schemas.microsoft.com/office/drawing/2014/chart" uri="{C3380CC4-5D6E-409C-BE32-E72D297353CC}">
                <c16:uniqueId val="{00000005-430C-4E11-9DD3-55C78D422E81}"/>
              </c:ext>
            </c:extLst>
          </c:dPt>
          <c:dPt>
            <c:idx val="6"/>
            <c:invertIfNegative val="0"/>
            <c:bubble3D val="0"/>
            <c:extLst>
              <c:ext xmlns:c16="http://schemas.microsoft.com/office/drawing/2014/chart" uri="{C3380CC4-5D6E-409C-BE32-E72D297353CC}">
                <c16:uniqueId val="{00000006-430C-4E11-9DD3-55C78D422E81}"/>
              </c:ext>
            </c:extLst>
          </c:dPt>
          <c:dLbls>
            <c:dLbl>
              <c:idx val="9"/>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EA5-4DB8-BB08-A729049F9A5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Breastfeeding Support Group</c:v>
                </c:pt>
                <c:pt idx="1">
                  <c:v>Antenatal classes</c:v>
                </c:pt>
                <c:pt idx="2">
                  <c:v>Parenting programme/course/talks</c:v>
                </c:pt>
                <c:pt idx="3">
                  <c:v>Parent support group</c:v>
                </c:pt>
                <c:pt idx="4">
                  <c:v>Home visiting parenting support</c:v>
                </c:pt>
                <c:pt idx="5">
                  <c:v>One-to-one parenting support</c:v>
                </c:pt>
                <c:pt idx="6">
                  <c:v>Disability supports for parent</c:v>
                </c:pt>
                <c:pt idx="7">
                  <c:v>Disability supports for children</c:v>
                </c:pt>
                <c:pt idx="8">
                  <c:v>Parent and toddler group</c:v>
                </c:pt>
                <c:pt idx="9">
                  <c:v>Other </c:v>
                </c:pt>
                <c:pt idx="10">
                  <c:v>Not aware of any</c:v>
                </c:pt>
              </c:strCache>
            </c:strRef>
          </c:cat>
          <c:val>
            <c:numRef>
              <c:f>Sheet1!$B$2:$B$12</c:f>
              <c:numCache>
                <c:formatCode>0%</c:formatCode>
                <c:ptCount val="11"/>
                <c:pt idx="0">
                  <c:v>0.33</c:v>
                </c:pt>
                <c:pt idx="1">
                  <c:v>0.27</c:v>
                </c:pt>
                <c:pt idx="2">
                  <c:v>0.16</c:v>
                </c:pt>
                <c:pt idx="3">
                  <c:v>0.15</c:v>
                </c:pt>
                <c:pt idx="4">
                  <c:v>0.09</c:v>
                </c:pt>
                <c:pt idx="5">
                  <c:v>0.05</c:v>
                </c:pt>
                <c:pt idx="6">
                  <c:v>0</c:v>
                </c:pt>
                <c:pt idx="7">
                  <c:v>0</c:v>
                </c:pt>
                <c:pt idx="8">
                  <c:v>0</c:v>
                </c:pt>
                <c:pt idx="9">
                  <c:v>0</c:v>
                </c:pt>
                <c:pt idx="10">
                  <c:v>0.56000000000000005</c:v>
                </c:pt>
              </c:numCache>
            </c:numRef>
          </c:val>
          <c:extLst>
            <c:ext xmlns:c16="http://schemas.microsoft.com/office/drawing/2014/chart" uri="{C3380CC4-5D6E-409C-BE32-E72D297353CC}">
              <c16:uniqueId val="{00000008-430C-4E11-9DD3-55C78D422E81}"/>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430C-4E11-9DD3-55C78D422E81}"/>
              </c:ext>
            </c:extLst>
          </c:dPt>
          <c:dPt>
            <c:idx val="1"/>
            <c:invertIfNegative val="0"/>
            <c:bubble3D val="0"/>
            <c:extLst>
              <c:ext xmlns:c16="http://schemas.microsoft.com/office/drawing/2014/chart" uri="{C3380CC4-5D6E-409C-BE32-E72D297353CC}">
                <c16:uniqueId val="{00000001-430C-4E11-9DD3-55C78D422E81}"/>
              </c:ext>
            </c:extLst>
          </c:dPt>
          <c:dPt>
            <c:idx val="2"/>
            <c:invertIfNegative val="0"/>
            <c:bubble3D val="0"/>
            <c:extLst>
              <c:ext xmlns:c16="http://schemas.microsoft.com/office/drawing/2014/chart" uri="{C3380CC4-5D6E-409C-BE32-E72D297353CC}">
                <c16:uniqueId val="{00000002-430C-4E11-9DD3-55C78D422E81}"/>
              </c:ext>
            </c:extLst>
          </c:dPt>
          <c:dPt>
            <c:idx val="3"/>
            <c:invertIfNegative val="0"/>
            <c:bubble3D val="0"/>
            <c:extLst>
              <c:ext xmlns:c16="http://schemas.microsoft.com/office/drawing/2014/chart" uri="{C3380CC4-5D6E-409C-BE32-E72D297353CC}">
                <c16:uniqueId val="{00000003-430C-4E11-9DD3-55C78D422E81}"/>
              </c:ext>
            </c:extLst>
          </c:dPt>
          <c:dPt>
            <c:idx val="4"/>
            <c:invertIfNegative val="0"/>
            <c:bubble3D val="0"/>
            <c:extLst>
              <c:ext xmlns:c16="http://schemas.microsoft.com/office/drawing/2014/chart" uri="{C3380CC4-5D6E-409C-BE32-E72D297353CC}">
                <c16:uniqueId val="{00000004-430C-4E11-9DD3-55C78D422E81}"/>
              </c:ext>
            </c:extLst>
          </c:dPt>
          <c:dPt>
            <c:idx val="5"/>
            <c:invertIfNegative val="0"/>
            <c:bubble3D val="0"/>
            <c:extLst>
              <c:ext xmlns:c16="http://schemas.microsoft.com/office/drawing/2014/chart" uri="{C3380CC4-5D6E-409C-BE32-E72D297353CC}">
                <c16:uniqueId val="{00000005-430C-4E11-9DD3-55C78D422E81}"/>
              </c:ext>
            </c:extLst>
          </c:dPt>
          <c:dPt>
            <c:idx val="6"/>
            <c:invertIfNegative val="0"/>
            <c:bubble3D val="0"/>
            <c:extLst>
              <c:ext xmlns:c16="http://schemas.microsoft.com/office/drawing/2014/chart" uri="{C3380CC4-5D6E-409C-BE32-E72D297353CC}">
                <c16:uniqueId val="{00000006-430C-4E11-9DD3-55C78D422E8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Parent and toddler group</c:v>
                </c:pt>
                <c:pt idx="1">
                  <c:v>Breastfeeding Support Group</c:v>
                </c:pt>
                <c:pt idx="2">
                  <c:v>Antenatal classes</c:v>
                </c:pt>
                <c:pt idx="3">
                  <c:v>Parent support group</c:v>
                </c:pt>
                <c:pt idx="4">
                  <c:v>Home visiting parenting support</c:v>
                </c:pt>
                <c:pt idx="5">
                  <c:v>Parenting programme/course/talks</c:v>
                </c:pt>
                <c:pt idx="6">
                  <c:v>Disability supports for children</c:v>
                </c:pt>
                <c:pt idx="7">
                  <c:v>One-to-one parenting support</c:v>
                </c:pt>
                <c:pt idx="8">
                  <c:v>Disability supports for parent</c:v>
                </c:pt>
                <c:pt idx="9">
                  <c:v>Other</c:v>
                </c:pt>
                <c:pt idx="10">
                  <c:v>Not aware of any</c:v>
                </c:pt>
              </c:strCache>
            </c:strRef>
          </c:cat>
          <c:val>
            <c:numRef>
              <c:f>Sheet1!$B$2:$B$12</c:f>
              <c:numCache>
                <c:formatCode>0%</c:formatCode>
                <c:ptCount val="11"/>
                <c:pt idx="0">
                  <c:v>0.43</c:v>
                </c:pt>
                <c:pt idx="1">
                  <c:v>0.37</c:v>
                </c:pt>
                <c:pt idx="2">
                  <c:v>0.34</c:v>
                </c:pt>
                <c:pt idx="3">
                  <c:v>0.26</c:v>
                </c:pt>
                <c:pt idx="4">
                  <c:v>0.18</c:v>
                </c:pt>
                <c:pt idx="5">
                  <c:v>0.18</c:v>
                </c:pt>
                <c:pt idx="6">
                  <c:v>0.14000000000000001</c:v>
                </c:pt>
                <c:pt idx="7">
                  <c:v>0.13</c:v>
                </c:pt>
                <c:pt idx="8">
                  <c:v>0.12</c:v>
                </c:pt>
                <c:pt idx="9">
                  <c:v>0.01</c:v>
                </c:pt>
                <c:pt idx="10">
                  <c:v>0.27</c:v>
                </c:pt>
              </c:numCache>
            </c:numRef>
          </c:val>
          <c:extLst>
            <c:ext xmlns:c16="http://schemas.microsoft.com/office/drawing/2014/chart" uri="{C3380CC4-5D6E-409C-BE32-E72D297353CC}">
              <c16:uniqueId val="{00000008-430C-4E11-9DD3-55C78D422E81}"/>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430C-4E11-9DD3-55C78D422E81}"/>
              </c:ext>
            </c:extLst>
          </c:dPt>
          <c:dPt>
            <c:idx val="1"/>
            <c:invertIfNegative val="0"/>
            <c:bubble3D val="0"/>
            <c:extLst>
              <c:ext xmlns:c16="http://schemas.microsoft.com/office/drawing/2014/chart" uri="{C3380CC4-5D6E-409C-BE32-E72D297353CC}">
                <c16:uniqueId val="{00000001-430C-4E11-9DD3-55C78D422E81}"/>
              </c:ext>
            </c:extLst>
          </c:dPt>
          <c:dPt>
            <c:idx val="2"/>
            <c:invertIfNegative val="0"/>
            <c:bubble3D val="0"/>
            <c:extLst>
              <c:ext xmlns:c16="http://schemas.microsoft.com/office/drawing/2014/chart" uri="{C3380CC4-5D6E-409C-BE32-E72D297353CC}">
                <c16:uniqueId val="{00000002-430C-4E11-9DD3-55C78D422E81}"/>
              </c:ext>
            </c:extLst>
          </c:dPt>
          <c:dPt>
            <c:idx val="3"/>
            <c:invertIfNegative val="0"/>
            <c:bubble3D val="0"/>
            <c:extLst>
              <c:ext xmlns:c16="http://schemas.microsoft.com/office/drawing/2014/chart" uri="{C3380CC4-5D6E-409C-BE32-E72D297353CC}">
                <c16:uniqueId val="{00000003-430C-4E11-9DD3-55C78D422E81}"/>
              </c:ext>
            </c:extLst>
          </c:dPt>
          <c:dPt>
            <c:idx val="4"/>
            <c:invertIfNegative val="0"/>
            <c:bubble3D val="0"/>
            <c:extLst>
              <c:ext xmlns:c16="http://schemas.microsoft.com/office/drawing/2014/chart" uri="{C3380CC4-5D6E-409C-BE32-E72D297353CC}">
                <c16:uniqueId val="{00000004-430C-4E11-9DD3-55C78D422E81}"/>
              </c:ext>
            </c:extLst>
          </c:dPt>
          <c:dPt>
            <c:idx val="5"/>
            <c:invertIfNegative val="0"/>
            <c:bubble3D val="0"/>
            <c:extLst>
              <c:ext xmlns:c16="http://schemas.microsoft.com/office/drawing/2014/chart" uri="{C3380CC4-5D6E-409C-BE32-E72D297353CC}">
                <c16:uniqueId val="{00000005-430C-4E11-9DD3-55C78D422E8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Parent and toddler group</c:v>
                </c:pt>
                <c:pt idx="1">
                  <c:v>Breastfeeding Support Group</c:v>
                </c:pt>
                <c:pt idx="2">
                  <c:v>Antenatal classes</c:v>
                </c:pt>
                <c:pt idx="3">
                  <c:v>Parent support group</c:v>
                </c:pt>
                <c:pt idx="4">
                  <c:v>Parenting programme/course/talks</c:v>
                </c:pt>
                <c:pt idx="5">
                  <c:v>Disability supports for children</c:v>
                </c:pt>
                <c:pt idx="6">
                  <c:v>One-to-one parenting support in my home</c:v>
                </c:pt>
                <c:pt idx="7">
                  <c:v>Disability supports for parent</c:v>
                </c:pt>
                <c:pt idx="8">
                  <c:v>One-to-one parenting support outside of my home</c:v>
                </c:pt>
                <c:pt idx="9">
                  <c:v>Other </c:v>
                </c:pt>
                <c:pt idx="10">
                  <c:v>Not aware of any</c:v>
                </c:pt>
              </c:strCache>
            </c:strRef>
          </c:cat>
          <c:val>
            <c:numRef>
              <c:f>Sheet1!$B$2:$B$12</c:f>
              <c:numCache>
                <c:formatCode>0%</c:formatCode>
                <c:ptCount val="11"/>
                <c:pt idx="0">
                  <c:v>0.4</c:v>
                </c:pt>
                <c:pt idx="1">
                  <c:v>0.39</c:v>
                </c:pt>
                <c:pt idx="2">
                  <c:v>0.35</c:v>
                </c:pt>
                <c:pt idx="3">
                  <c:v>0.32</c:v>
                </c:pt>
                <c:pt idx="4">
                  <c:v>0.19</c:v>
                </c:pt>
                <c:pt idx="5">
                  <c:v>0.16</c:v>
                </c:pt>
                <c:pt idx="6">
                  <c:v>0.15</c:v>
                </c:pt>
                <c:pt idx="7">
                  <c:v>0.14000000000000001</c:v>
                </c:pt>
                <c:pt idx="8">
                  <c:v>0.13</c:v>
                </c:pt>
                <c:pt idx="9">
                  <c:v>0.01</c:v>
                </c:pt>
                <c:pt idx="10">
                  <c:v>0.2</c:v>
                </c:pt>
              </c:numCache>
            </c:numRef>
          </c:val>
          <c:extLst>
            <c:ext xmlns:c16="http://schemas.microsoft.com/office/drawing/2014/chart" uri="{C3380CC4-5D6E-409C-BE32-E72D297353CC}">
              <c16:uniqueId val="{00000008-430C-4E11-9DD3-55C78D422E81}"/>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7E39-4BE3-AEB2-B7B5F46F189E}"/>
              </c:ext>
            </c:extLst>
          </c:dPt>
          <c:dPt>
            <c:idx val="1"/>
            <c:invertIfNegative val="0"/>
            <c:bubble3D val="0"/>
            <c:extLst>
              <c:ext xmlns:c16="http://schemas.microsoft.com/office/drawing/2014/chart" uri="{C3380CC4-5D6E-409C-BE32-E72D297353CC}">
                <c16:uniqueId val="{00000001-7E39-4BE3-AEB2-B7B5F46F189E}"/>
              </c:ext>
            </c:extLst>
          </c:dPt>
          <c:dPt>
            <c:idx val="2"/>
            <c:invertIfNegative val="0"/>
            <c:bubble3D val="0"/>
            <c:extLst>
              <c:ext xmlns:c16="http://schemas.microsoft.com/office/drawing/2014/chart" uri="{C3380CC4-5D6E-409C-BE32-E72D297353CC}">
                <c16:uniqueId val="{00000002-7E39-4BE3-AEB2-B7B5F46F189E}"/>
              </c:ext>
            </c:extLst>
          </c:dPt>
          <c:dPt>
            <c:idx val="3"/>
            <c:invertIfNegative val="0"/>
            <c:bubble3D val="0"/>
            <c:extLst>
              <c:ext xmlns:c16="http://schemas.microsoft.com/office/drawing/2014/chart" uri="{C3380CC4-5D6E-409C-BE32-E72D297353CC}">
                <c16:uniqueId val="{00000003-7E39-4BE3-AEB2-B7B5F46F189E}"/>
              </c:ext>
            </c:extLst>
          </c:dPt>
          <c:dPt>
            <c:idx val="4"/>
            <c:invertIfNegative val="0"/>
            <c:bubble3D val="0"/>
            <c:extLst>
              <c:ext xmlns:c16="http://schemas.microsoft.com/office/drawing/2014/chart" uri="{C3380CC4-5D6E-409C-BE32-E72D297353CC}">
                <c16:uniqueId val="{00000004-7E39-4BE3-AEB2-B7B5F46F189E}"/>
              </c:ext>
            </c:extLst>
          </c:dPt>
          <c:dPt>
            <c:idx val="5"/>
            <c:invertIfNegative val="0"/>
            <c:bubble3D val="0"/>
            <c:extLst>
              <c:ext xmlns:c16="http://schemas.microsoft.com/office/drawing/2014/chart" uri="{C3380CC4-5D6E-409C-BE32-E72D297353CC}">
                <c16:uniqueId val="{00000005-7E39-4BE3-AEB2-B7B5F46F189E}"/>
              </c:ext>
            </c:extLst>
          </c:dPt>
          <c:dPt>
            <c:idx val="6"/>
            <c:invertIfNegative val="0"/>
            <c:bubble3D val="0"/>
            <c:extLst>
              <c:ext xmlns:c16="http://schemas.microsoft.com/office/drawing/2014/chart" uri="{C3380CC4-5D6E-409C-BE32-E72D297353CC}">
                <c16:uniqueId val="{00000006-7E39-4BE3-AEB2-B7B5F46F189E}"/>
              </c:ext>
            </c:extLst>
          </c:dPt>
          <c:dLbls>
            <c:dLbl>
              <c:idx val="10"/>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E39-4BE3-AEB2-B7B5F46F189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GP/Public Health Nurse*</c:v>
                </c:pt>
                <c:pt idx="1">
                  <c:v>Family/friends</c:v>
                </c:pt>
                <c:pt idx="2">
                  <c:v>Online search</c:v>
                </c:pt>
                <c:pt idx="3">
                  <c:v>Family resource centre</c:v>
                </c:pt>
                <c:pt idx="4">
                  <c:v>Teacher/childcare professional</c:v>
                </c:pt>
                <c:pt idx="5">
                  <c:v>Parents organisation/association</c:v>
                </c:pt>
                <c:pt idx="6">
                  <c:v>Home school community liaison teacher</c:v>
                </c:pt>
                <c:pt idx="7">
                  <c:v>Family support worker</c:v>
                </c:pt>
                <c:pt idx="8">
                  <c:v>Social worker</c:v>
                </c:pt>
                <c:pt idx="9">
                  <c:v>Hospital/Midwife/Nurse</c:v>
                </c:pt>
                <c:pt idx="10">
                  <c:v>Work</c:v>
                </c:pt>
                <c:pt idx="11">
                  <c:v>Local newspaper</c:v>
                </c:pt>
                <c:pt idx="12">
                  <c:v>Other</c:v>
                </c:pt>
              </c:strCache>
            </c:strRef>
          </c:cat>
          <c:val>
            <c:numRef>
              <c:f>Sheet1!$B$2:$B$14</c:f>
              <c:numCache>
                <c:formatCode>0%</c:formatCode>
                <c:ptCount val="13"/>
                <c:pt idx="0">
                  <c:v>0.6</c:v>
                </c:pt>
                <c:pt idx="1">
                  <c:v>0.45</c:v>
                </c:pt>
                <c:pt idx="2">
                  <c:v>0.4</c:v>
                </c:pt>
                <c:pt idx="3">
                  <c:v>0.17</c:v>
                </c:pt>
                <c:pt idx="4">
                  <c:v>0.13</c:v>
                </c:pt>
                <c:pt idx="5">
                  <c:v>0.09</c:v>
                </c:pt>
                <c:pt idx="6">
                  <c:v>7.0000000000000007E-2</c:v>
                </c:pt>
                <c:pt idx="7">
                  <c:v>0.05</c:v>
                </c:pt>
                <c:pt idx="8">
                  <c:v>0.03</c:v>
                </c:pt>
                <c:pt idx="9">
                  <c:v>0.02</c:v>
                </c:pt>
                <c:pt idx="10">
                  <c:v>0.01</c:v>
                </c:pt>
                <c:pt idx="11">
                  <c:v>0.01</c:v>
                </c:pt>
                <c:pt idx="12">
                  <c:v>0.03</c:v>
                </c:pt>
              </c:numCache>
            </c:numRef>
          </c:val>
          <c:extLst>
            <c:ext xmlns:c16="http://schemas.microsoft.com/office/drawing/2014/chart" uri="{C3380CC4-5D6E-409C-BE32-E72D297353CC}">
              <c16:uniqueId val="{00000008-7E39-4BE3-AEB2-B7B5F46F189E}"/>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22F2-402C-AD48-DF3DA096324E}"/>
              </c:ext>
            </c:extLst>
          </c:dPt>
          <c:dPt>
            <c:idx val="1"/>
            <c:invertIfNegative val="0"/>
            <c:bubble3D val="0"/>
            <c:extLst>
              <c:ext xmlns:c16="http://schemas.microsoft.com/office/drawing/2014/chart" uri="{C3380CC4-5D6E-409C-BE32-E72D297353CC}">
                <c16:uniqueId val="{00000001-22F2-402C-AD48-DF3DA096324E}"/>
              </c:ext>
            </c:extLst>
          </c:dPt>
          <c:dPt>
            <c:idx val="2"/>
            <c:invertIfNegative val="0"/>
            <c:bubble3D val="0"/>
            <c:extLst>
              <c:ext xmlns:c16="http://schemas.microsoft.com/office/drawing/2014/chart" uri="{C3380CC4-5D6E-409C-BE32-E72D297353CC}">
                <c16:uniqueId val="{00000002-22F2-402C-AD48-DF3DA096324E}"/>
              </c:ext>
            </c:extLst>
          </c:dPt>
          <c:dPt>
            <c:idx val="3"/>
            <c:invertIfNegative val="0"/>
            <c:bubble3D val="0"/>
            <c:extLst>
              <c:ext xmlns:c16="http://schemas.microsoft.com/office/drawing/2014/chart" uri="{C3380CC4-5D6E-409C-BE32-E72D297353CC}">
                <c16:uniqueId val="{00000003-22F2-402C-AD48-DF3DA096324E}"/>
              </c:ext>
            </c:extLst>
          </c:dPt>
          <c:dPt>
            <c:idx val="4"/>
            <c:invertIfNegative val="0"/>
            <c:bubble3D val="0"/>
            <c:extLst>
              <c:ext xmlns:c16="http://schemas.microsoft.com/office/drawing/2014/chart" uri="{C3380CC4-5D6E-409C-BE32-E72D297353CC}">
                <c16:uniqueId val="{00000004-22F2-402C-AD48-DF3DA096324E}"/>
              </c:ext>
            </c:extLst>
          </c:dPt>
          <c:dPt>
            <c:idx val="5"/>
            <c:invertIfNegative val="0"/>
            <c:bubble3D val="0"/>
            <c:extLst>
              <c:ext xmlns:c16="http://schemas.microsoft.com/office/drawing/2014/chart" uri="{C3380CC4-5D6E-409C-BE32-E72D297353CC}">
                <c16:uniqueId val="{00000005-22F2-402C-AD48-DF3DA096324E}"/>
              </c:ext>
            </c:extLst>
          </c:dPt>
          <c:dPt>
            <c:idx val="6"/>
            <c:invertIfNegative val="0"/>
            <c:bubble3D val="0"/>
            <c:extLst>
              <c:ext xmlns:c16="http://schemas.microsoft.com/office/drawing/2014/chart" uri="{C3380CC4-5D6E-409C-BE32-E72D297353CC}">
                <c16:uniqueId val="{00000006-22F2-402C-AD48-DF3DA096324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Family/friends</c:v>
                </c:pt>
                <c:pt idx="1">
                  <c:v>Online search</c:v>
                </c:pt>
                <c:pt idx="2">
                  <c:v>GP</c:v>
                </c:pt>
                <c:pt idx="3">
                  <c:v>Social Media</c:v>
                </c:pt>
                <c:pt idx="4">
                  <c:v>Public Health Nurse</c:v>
                </c:pt>
                <c:pt idx="5">
                  <c:v>Family resource centre</c:v>
                </c:pt>
                <c:pt idx="6">
                  <c:v>Teacher</c:v>
                </c:pt>
                <c:pt idx="7">
                  <c:v>Family support worker</c:v>
                </c:pt>
                <c:pt idx="8">
                  <c:v>Home school community liaison teacher</c:v>
                </c:pt>
                <c:pt idx="9">
                  <c:v>Parents organisation/association</c:v>
                </c:pt>
                <c:pt idx="10">
                  <c:v>Childcare professional</c:v>
                </c:pt>
                <c:pt idx="11">
                  <c:v>Community/voluntary agency</c:v>
                </c:pt>
                <c:pt idx="12">
                  <c:v>Social worker</c:v>
                </c:pt>
                <c:pt idx="13">
                  <c:v>Other </c:v>
                </c:pt>
              </c:strCache>
            </c:strRef>
          </c:cat>
          <c:val>
            <c:numRef>
              <c:f>Sheet1!$B$2:$B$15</c:f>
              <c:numCache>
                <c:formatCode>0%</c:formatCode>
                <c:ptCount val="14"/>
                <c:pt idx="0">
                  <c:v>0.56999999999999995</c:v>
                </c:pt>
                <c:pt idx="1">
                  <c:v>0.36</c:v>
                </c:pt>
                <c:pt idx="2">
                  <c:v>0.31</c:v>
                </c:pt>
                <c:pt idx="3">
                  <c:v>0.28000000000000003</c:v>
                </c:pt>
                <c:pt idx="4">
                  <c:v>0.27</c:v>
                </c:pt>
                <c:pt idx="5">
                  <c:v>0.18</c:v>
                </c:pt>
                <c:pt idx="6">
                  <c:v>0.12</c:v>
                </c:pt>
                <c:pt idx="7">
                  <c:v>0.08</c:v>
                </c:pt>
                <c:pt idx="8">
                  <c:v>0.08</c:v>
                </c:pt>
                <c:pt idx="9">
                  <c:v>0.08</c:v>
                </c:pt>
                <c:pt idx="10">
                  <c:v>0.05</c:v>
                </c:pt>
                <c:pt idx="11">
                  <c:v>0.04</c:v>
                </c:pt>
                <c:pt idx="12">
                  <c:v>0.02</c:v>
                </c:pt>
                <c:pt idx="13">
                  <c:v>0.04</c:v>
                </c:pt>
              </c:numCache>
            </c:numRef>
          </c:val>
          <c:extLst>
            <c:ext xmlns:c16="http://schemas.microsoft.com/office/drawing/2014/chart" uri="{C3380CC4-5D6E-409C-BE32-E72D297353CC}">
              <c16:uniqueId val="{00000007-22F2-402C-AD48-DF3DA096324E}"/>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22F2-402C-AD48-DF3DA096324E}"/>
              </c:ext>
            </c:extLst>
          </c:dPt>
          <c:dPt>
            <c:idx val="1"/>
            <c:invertIfNegative val="0"/>
            <c:bubble3D val="0"/>
            <c:extLst>
              <c:ext xmlns:c16="http://schemas.microsoft.com/office/drawing/2014/chart" uri="{C3380CC4-5D6E-409C-BE32-E72D297353CC}">
                <c16:uniqueId val="{00000001-22F2-402C-AD48-DF3DA096324E}"/>
              </c:ext>
            </c:extLst>
          </c:dPt>
          <c:dPt>
            <c:idx val="2"/>
            <c:invertIfNegative val="0"/>
            <c:bubble3D val="0"/>
            <c:extLst>
              <c:ext xmlns:c16="http://schemas.microsoft.com/office/drawing/2014/chart" uri="{C3380CC4-5D6E-409C-BE32-E72D297353CC}">
                <c16:uniqueId val="{00000002-22F2-402C-AD48-DF3DA096324E}"/>
              </c:ext>
            </c:extLst>
          </c:dPt>
          <c:dPt>
            <c:idx val="3"/>
            <c:invertIfNegative val="0"/>
            <c:bubble3D val="0"/>
            <c:extLst>
              <c:ext xmlns:c16="http://schemas.microsoft.com/office/drawing/2014/chart" uri="{C3380CC4-5D6E-409C-BE32-E72D297353CC}">
                <c16:uniqueId val="{00000003-22F2-402C-AD48-DF3DA096324E}"/>
              </c:ext>
            </c:extLst>
          </c:dPt>
          <c:dPt>
            <c:idx val="4"/>
            <c:invertIfNegative val="0"/>
            <c:bubble3D val="0"/>
            <c:extLst>
              <c:ext xmlns:c16="http://schemas.microsoft.com/office/drawing/2014/chart" uri="{C3380CC4-5D6E-409C-BE32-E72D297353CC}">
                <c16:uniqueId val="{00000004-22F2-402C-AD48-DF3DA096324E}"/>
              </c:ext>
            </c:extLst>
          </c:dPt>
          <c:dPt>
            <c:idx val="5"/>
            <c:invertIfNegative val="0"/>
            <c:bubble3D val="0"/>
            <c:extLst>
              <c:ext xmlns:c16="http://schemas.microsoft.com/office/drawing/2014/chart" uri="{C3380CC4-5D6E-409C-BE32-E72D297353CC}">
                <c16:uniqueId val="{00000005-22F2-402C-AD48-DF3DA096324E}"/>
              </c:ext>
            </c:extLst>
          </c:dPt>
          <c:dPt>
            <c:idx val="6"/>
            <c:invertIfNegative val="0"/>
            <c:bubble3D val="0"/>
            <c:extLst>
              <c:ext xmlns:c16="http://schemas.microsoft.com/office/drawing/2014/chart" uri="{C3380CC4-5D6E-409C-BE32-E72D297353CC}">
                <c16:uniqueId val="{00000006-22F2-402C-AD48-DF3DA096324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Family/friends</c:v>
                </c:pt>
                <c:pt idx="1">
                  <c:v>Online search</c:v>
                </c:pt>
                <c:pt idx="2">
                  <c:v>GP</c:v>
                </c:pt>
                <c:pt idx="3">
                  <c:v>Public Health Nurse</c:v>
                </c:pt>
                <c:pt idx="4">
                  <c:v>Social Media</c:v>
                </c:pt>
                <c:pt idx="5">
                  <c:v>Family resource centre</c:v>
                </c:pt>
                <c:pt idx="6">
                  <c:v>Family support worker</c:v>
                </c:pt>
                <c:pt idx="7">
                  <c:v>Parents organisation/association</c:v>
                </c:pt>
                <c:pt idx="8">
                  <c:v>Teacher</c:v>
                </c:pt>
                <c:pt idx="9">
                  <c:v>Home school community liaison teacher</c:v>
                </c:pt>
                <c:pt idx="10">
                  <c:v>Childcare professional</c:v>
                </c:pt>
                <c:pt idx="11">
                  <c:v>Social worker</c:v>
                </c:pt>
                <c:pt idx="12">
                  <c:v>Community/voluntary agency</c:v>
                </c:pt>
                <c:pt idx="13">
                  <c:v>Was not aware</c:v>
                </c:pt>
                <c:pt idx="14">
                  <c:v>Not applicable/Don’t seek out</c:v>
                </c:pt>
                <c:pt idx="15">
                  <c:v>Other </c:v>
                </c:pt>
              </c:strCache>
            </c:strRef>
          </c:cat>
          <c:val>
            <c:numRef>
              <c:f>Sheet1!$B$2:$B$17</c:f>
              <c:numCache>
                <c:formatCode>0%</c:formatCode>
                <c:ptCount val="16"/>
                <c:pt idx="0">
                  <c:v>0.59</c:v>
                </c:pt>
                <c:pt idx="1">
                  <c:v>0.31</c:v>
                </c:pt>
                <c:pt idx="2">
                  <c:v>0.28000000000000003</c:v>
                </c:pt>
                <c:pt idx="3">
                  <c:v>0.24</c:v>
                </c:pt>
                <c:pt idx="4">
                  <c:v>0.24</c:v>
                </c:pt>
                <c:pt idx="5">
                  <c:v>0.21</c:v>
                </c:pt>
                <c:pt idx="6">
                  <c:v>0.12</c:v>
                </c:pt>
                <c:pt idx="7">
                  <c:v>0.1</c:v>
                </c:pt>
                <c:pt idx="8">
                  <c:v>0.1</c:v>
                </c:pt>
                <c:pt idx="9">
                  <c:v>0.06</c:v>
                </c:pt>
                <c:pt idx="10">
                  <c:v>0.06</c:v>
                </c:pt>
                <c:pt idx="11">
                  <c:v>0.05</c:v>
                </c:pt>
                <c:pt idx="12">
                  <c:v>0.04</c:v>
                </c:pt>
                <c:pt idx="13">
                  <c:v>0.01</c:v>
                </c:pt>
                <c:pt idx="14">
                  <c:v>0.01</c:v>
                </c:pt>
                <c:pt idx="15">
                  <c:v>0.01</c:v>
                </c:pt>
              </c:numCache>
            </c:numRef>
          </c:val>
          <c:extLst>
            <c:ext xmlns:c16="http://schemas.microsoft.com/office/drawing/2014/chart" uri="{C3380CC4-5D6E-409C-BE32-E72D297353CC}">
              <c16:uniqueId val="{00000007-22F2-402C-AD48-DF3DA096324E}"/>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50082640198557"/>
          <c:y val="3.0470010268633382E-2"/>
          <c:w val="0.69439334926405183"/>
          <c:h val="0.93905997946273323"/>
        </c:manualLayout>
      </c:layout>
      <c:barChart>
        <c:barDir val="bar"/>
        <c:grouping val="clustered"/>
        <c:varyColors val="0"/>
        <c:ser>
          <c:idx val="0"/>
          <c:order val="0"/>
          <c:tx>
            <c:strRef>
              <c:f>Sheet1!$B$1</c:f>
              <c:strCache>
                <c:ptCount val="1"/>
                <c:pt idx="0">
                  <c:v>Age</c:v>
                </c:pt>
              </c:strCache>
            </c:strRef>
          </c:tx>
          <c:spPr>
            <a:solidFill>
              <a:schemeClr val="accent5"/>
            </a:solidFill>
            <a:ln>
              <a:noFill/>
              <a:extLst>
                <a:ext uri="{C807C97D-BFC1-408E-A445-0C87EB9F89A2}">
                  <ask:lineSketchStyleProps xmlns:ask="http://schemas.microsoft.com/office/drawing/2018/sketchyshapes">
                    <ask:type>
                      <ask:lineSketchFreehand/>
                    </ask:type>
                  </ask:lineSketchStyleProps>
                </a:ext>
              </a:extLst>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18-24</c:v>
                </c:pt>
                <c:pt idx="1">
                  <c:v>25-34</c:v>
                </c:pt>
                <c:pt idx="2">
                  <c:v>35-44</c:v>
                </c:pt>
                <c:pt idx="3">
                  <c:v>45-54</c:v>
                </c:pt>
                <c:pt idx="4">
                  <c:v>55+</c:v>
                </c:pt>
              </c:strCache>
            </c:strRef>
          </c:cat>
          <c:val>
            <c:numRef>
              <c:f>Sheet1!$B$2:$B$6</c:f>
              <c:numCache>
                <c:formatCode>0%</c:formatCode>
                <c:ptCount val="5"/>
                <c:pt idx="0">
                  <c:v>0.04</c:v>
                </c:pt>
                <c:pt idx="1">
                  <c:v>0.21</c:v>
                </c:pt>
                <c:pt idx="2">
                  <c:v>0.42</c:v>
                </c:pt>
                <c:pt idx="3">
                  <c:v>0.28999999999999998</c:v>
                </c:pt>
                <c:pt idx="4">
                  <c:v>0.04</c:v>
                </c:pt>
              </c:numCache>
            </c:numRef>
          </c:val>
          <c:extLst>
            <c:ext xmlns:c16="http://schemas.microsoft.com/office/drawing/2014/chart" uri="{C3380CC4-5D6E-409C-BE32-E72D297353CC}">
              <c16:uniqueId val="{00000000-CEA0-4FA9-85AE-6EA9D4901E6E}"/>
            </c:ext>
          </c:extLst>
        </c:ser>
        <c:dLbls>
          <c:showLegendKey val="0"/>
          <c:showVal val="0"/>
          <c:showCatName val="0"/>
          <c:showSerName val="0"/>
          <c:showPercent val="0"/>
          <c:showBubbleSize val="0"/>
        </c:dLbls>
        <c:gapWidth val="102"/>
        <c:axId val="1154096992"/>
        <c:axId val="1154090272"/>
      </c:barChart>
      <c:catAx>
        <c:axId val="1154096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4"/>
                </a:solidFill>
                <a:latin typeface="+mn-lt"/>
                <a:ea typeface="+mn-ea"/>
                <a:cs typeface="+mn-cs"/>
              </a:defRPr>
            </a:pPr>
            <a:endParaRPr lang="en-US"/>
          </a:p>
        </c:txPr>
        <c:crossAx val="1154090272"/>
        <c:crosses val="autoZero"/>
        <c:auto val="1"/>
        <c:lblAlgn val="ctr"/>
        <c:lblOffset val="100"/>
        <c:noMultiLvlLbl val="0"/>
      </c:catAx>
      <c:valAx>
        <c:axId val="1154090272"/>
        <c:scaling>
          <c:orientation val="minMax"/>
          <c:max val="0.5"/>
          <c:min val="0"/>
        </c:scaling>
        <c:delete val="1"/>
        <c:axPos val="t"/>
        <c:numFmt formatCode="0%" sourceLinked="1"/>
        <c:majorTickMark val="out"/>
        <c:minorTickMark val="none"/>
        <c:tickLblPos val="nextTo"/>
        <c:crossAx val="1154096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hade val="53000"/>
              </a:schemeClr>
            </a:solidFill>
            <a:ln>
              <a:solidFill>
                <a:schemeClr val="bg1"/>
              </a:solidFill>
            </a:ln>
            <a:effectLst/>
          </c:spPr>
          <c:invertIfNegative val="0"/>
          <c:dPt>
            <c:idx val="0"/>
            <c:invertIfNegative val="0"/>
            <c:bubble3D val="0"/>
            <c:spPr>
              <a:solidFill>
                <a:schemeClr val="accent2">
                  <a:shade val="53000"/>
                </a:schemeClr>
              </a:solidFill>
              <a:ln>
                <a:solidFill>
                  <a:schemeClr val="bg1"/>
                </a:solidFill>
              </a:ln>
              <a:effectLst/>
            </c:spPr>
            <c:extLst>
              <c:ext xmlns:c16="http://schemas.microsoft.com/office/drawing/2014/chart" uri="{C3380CC4-5D6E-409C-BE32-E72D297353CC}">
                <c16:uniqueId val="{00000001-3047-4165-823A-775EB4E858F9}"/>
              </c:ext>
            </c:extLst>
          </c:dPt>
          <c:dLbls>
            <c:dLbl>
              <c:idx val="0"/>
              <c:layout>
                <c:manualLayout>
                  <c:x val="0"/>
                  <c:y val="-9.76403580146460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47-4165-823A-775EB4E858F9}"/>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Sheet1!$B$2:$D$2</c:f>
              <c:numCache>
                <c:formatCode>0%</c:formatCode>
                <c:ptCount val="3"/>
                <c:pt idx="0">
                  <c:v>0.02</c:v>
                </c:pt>
                <c:pt idx="1">
                  <c:v>0.06</c:v>
                </c:pt>
                <c:pt idx="2">
                  <c:v>0.06</c:v>
                </c:pt>
              </c:numCache>
            </c:numRef>
          </c:val>
          <c:extLst>
            <c:ext xmlns:c16="http://schemas.microsoft.com/office/drawing/2014/chart" uri="{C3380CC4-5D6E-409C-BE32-E72D297353CC}">
              <c16:uniqueId val="{00000002-3047-4165-823A-775EB4E858F9}"/>
            </c:ext>
          </c:extLst>
        </c:ser>
        <c:ser>
          <c:idx val="1"/>
          <c:order val="1"/>
          <c:tx>
            <c:strRef>
              <c:f>Sheet1!$A$3</c:f>
              <c:strCache>
                <c:ptCount val="1"/>
              </c:strCache>
            </c:strRef>
          </c:tx>
          <c:spPr>
            <a:solidFill>
              <a:schemeClr val="accent2">
                <a:shade val="7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3047-4165-823A-775EB4E858F9}"/>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Sheet1!$B$3:$D$3</c:f>
              <c:numCache>
                <c:formatCode>0%</c:formatCode>
                <c:ptCount val="3"/>
                <c:pt idx="0">
                  <c:v>0.14000000000000001</c:v>
                </c:pt>
                <c:pt idx="1">
                  <c:v>0.1</c:v>
                </c:pt>
                <c:pt idx="2">
                  <c:v>0.15</c:v>
                </c:pt>
              </c:numCache>
            </c:numRef>
          </c:val>
          <c:extLst>
            <c:ext xmlns:c16="http://schemas.microsoft.com/office/drawing/2014/chart" uri="{C3380CC4-5D6E-409C-BE32-E72D297353CC}">
              <c16:uniqueId val="{00000004-3047-4165-823A-775EB4E858F9}"/>
            </c:ext>
          </c:extLst>
        </c:ser>
        <c:ser>
          <c:idx val="3"/>
          <c:order val="2"/>
          <c:tx>
            <c:strRef>
              <c:f>Sheet1!$A$4</c:f>
              <c:strCache>
                <c:ptCount val="1"/>
              </c:strCache>
            </c:strRef>
          </c:tx>
          <c:spPr>
            <a:solidFill>
              <a:srgbClr val="7288A9"/>
            </a:solidFill>
            <a:ln>
              <a:solidFill>
                <a:schemeClr val="bg1"/>
              </a:solidFill>
            </a:ln>
            <a:effectLst/>
          </c:spPr>
          <c:invertIfNegative val="0"/>
          <c:dPt>
            <c:idx val="0"/>
            <c:invertIfNegative val="0"/>
            <c:bubble3D val="0"/>
            <c:spPr>
              <a:solidFill>
                <a:srgbClr val="7288A9"/>
              </a:solidFill>
              <a:ln>
                <a:solidFill>
                  <a:schemeClr val="bg1"/>
                </a:solidFill>
              </a:ln>
              <a:effectLst/>
            </c:spPr>
            <c:extLst>
              <c:ext xmlns:c16="http://schemas.microsoft.com/office/drawing/2014/chart" uri="{C3380CC4-5D6E-409C-BE32-E72D297353CC}">
                <c16:uniqueId val="{00000006-3047-4165-823A-775EB4E858F9}"/>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Sheet1!$B$4:$D$4</c:f>
              <c:numCache>
                <c:formatCode>0%</c:formatCode>
                <c:ptCount val="3"/>
                <c:pt idx="0">
                  <c:v>0.33</c:v>
                </c:pt>
                <c:pt idx="1">
                  <c:v>0.31</c:v>
                </c:pt>
                <c:pt idx="2">
                  <c:v>0.35</c:v>
                </c:pt>
              </c:numCache>
            </c:numRef>
          </c:val>
          <c:extLst>
            <c:ext xmlns:c16="http://schemas.microsoft.com/office/drawing/2014/chart" uri="{C3380CC4-5D6E-409C-BE32-E72D297353CC}">
              <c16:uniqueId val="{00000007-3047-4165-823A-775EB4E858F9}"/>
            </c:ext>
          </c:extLst>
        </c:ser>
        <c:ser>
          <c:idx val="2"/>
          <c:order val="3"/>
          <c:tx>
            <c:strRef>
              <c:f>Sheet1!$A$5</c:f>
              <c:strCache>
                <c:ptCount val="1"/>
              </c:strCache>
            </c:strRef>
          </c:tx>
          <c:spPr>
            <a:solidFill>
              <a:srgbClr val="A0ABC0"/>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Sheet1!$B$5:$D$5</c:f>
              <c:numCache>
                <c:formatCode>0%</c:formatCode>
                <c:ptCount val="3"/>
                <c:pt idx="0">
                  <c:v>0.33</c:v>
                </c:pt>
                <c:pt idx="1">
                  <c:v>0.3</c:v>
                </c:pt>
                <c:pt idx="2">
                  <c:v>0.3</c:v>
                </c:pt>
              </c:numCache>
            </c:numRef>
          </c:val>
          <c:extLst>
            <c:ext xmlns:c16="http://schemas.microsoft.com/office/drawing/2014/chart" uri="{C3380CC4-5D6E-409C-BE32-E72D297353CC}">
              <c16:uniqueId val="{00000008-3047-4165-823A-775EB4E858F9}"/>
            </c:ext>
          </c:extLst>
        </c:ser>
        <c:ser>
          <c:idx val="4"/>
          <c:order val="4"/>
          <c:tx>
            <c:strRef>
              <c:f>Sheet1!$A$6</c:f>
              <c:strCache>
                <c:ptCount val="1"/>
              </c:strCache>
            </c:strRef>
          </c:tx>
          <c:spPr>
            <a:solidFill>
              <a:schemeClr val="accent2">
                <a:tint val="54000"/>
              </a:schemeClr>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Sheet1!$B$6:$D$6</c:f>
              <c:numCache>
                <c:formatCode>0%</c:formatCode>
                <c:ptCount val="3"/>
                <c:pt idx="0">
                  <c:v>0.18</c:v>
                </c:pt>
                <c:pt idx="1">
                  <c:v>0.24</c:v>
                </c:pt>
                <c:pt idx="2">
                  <c:v>0.14000000000000001</c:v>
                </c:pt>
              </c:numCache>
            </c:numRef>
          </c:val>
          <c:extLst>
            <c:ext xmlns:c16="http://schemas.microsoft.com/office/drawing/2014/chart" uri="{C3380CC4-5D6E-409C-BE32-E72D297353CC}">
              <c16:uniqueId val="{00000009-3047-4165-823A-775EB4E858F9}"/>
            </c:ext>
          </c:extLst>
        </c:ser>
        <c:dLbls>
          <c:showLegendKey val="0"/>
          <c:showVal val="1"/>
          <c:showCatName val="0"/>
          <c:showSerName val="0"/>
          <c:showPercent val="0"/>
          <c:showBubbleSize val="0"/>
        </c:dLbls>
        <c:gapWidth val="8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hade val="58000"/>
              </a:schemeClr>
            </a:solidFill>
            <a:ln>
              <a:solidFill>
                <a:schemeClr val="bg1"/>
              </a:solidFill>
            </a:ln>
            <a:effectLst/>
          </c:spPr>
          <c:invertIfNegative val="0"/>
          <c:dPt>
            <c:idx val="0"/>
            <c:invertIfNegative val="0"/>
            <c:bubble3D val="0"/>
            <c:spPr>
              <a:solidFill>
                <a:schemeClr val="accent2">
                  <a:shade val="53000"/>
                </a:schemeClr>
              </a:solidFill>
              <a:ln>
                <a:solidFill>
                  <a:schemeClr val="bg1"/>
                </a:solidFill>
              </a:ln>
              <a:effectLst/>
            </c:spPr>
            <c:extLst>
              <c:ext xmlns:c16="http://schemas.microsoft.com/office/drawing/2014/chart" uri="{C3380CC4-5D6E-409C-BE32-E72D297353CC}">
                <c16:uniqueId val="{00000001-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Sheet1!$B$2:$D$2</c:f>
              <c:numCache>
                <c:formatCode>0%</c:formatCode>
                <c:ptCount val="3"/>
                <c:pt idx="0">
                  <c:v>0.09</c:v>
                </c:pt>
                <c:pt idx="1">
                  <c:v>0.09</c:v>
                </c:pt>
                <c:pt idx="2">
                  <c:v>0.09</c:v>
                </c:pt>
              </c:numCache>
            </c:numRef>
          </c:val>
          <c:extLst>
            <c:ext xmlns:c16="http://schemas.microsoft.com/office/drawing/2014/chart" uri="{C3380CC4-5D6E-409C-BE32-E72D297353CC}">
              <c16:uniqueId val="{00000002-AF89-442B-BA6E-C6B4C5F32520}"/>
            </c:ext>
          </c:extLst>
        </c:ser>
        <c:ser>
          <c:idx val="1"/>
          <c:order val="1"/>
          <c:tx>
            <c:strRef>
              <c:f>Sheet1!$A$3</c:f>
              <c:strCache>
                <c:ptCount val="1"/>
              </c:strCache>
            </c:strRef>
          </c:tx>
          <c:spPr>
            <a:solidFill>
              <a:schemeClr val="accent2">
                <a:shade val="8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Sheet1!$B$3:$D$3</c:f>
              <c:numCache>
                <c:formatCode>0%</c:formatCode>
                <c:ptCount val="3"/>
                <c:pt idx="0">
                  <c:v>0.2</c:v>
                </c:pt>
                <c:pt idx="1">
                  <c:v>0.2</c:v>
                </c:pt>
                <c:pt idx="2">
                  <c:v>0.2</c:v>
                </c:pt>
              </c:numCache>
            </c:numRef>
          </c:val>
          <c:extLst>
            <c:ext xmlns:c16="http://schemas.microsoft.com/office/drawing/2014/chart" uri="{C3380CC4-5D6E-409C-BE32-E72D297353CC}">
              <c16:uniqueId val="{00000004-AF89-442B-BA6E-C6B4C5F32520}"/>
            </c:ext>
          </c:extLst>
        </c:ser>
        <c:ser>
          <c:idx val="3"/>
          <c:order val="2"/>
          <c:tx>
            <c:strRef>
              <c:f>Sheet1!$A$4</c:f>
              <c:strCache>
                <c:ptCount val="1"/>
              </c:strCache>
            </c:strRef>
          </c:tx>
          <c:spPr>
            <a:solidFill>
              <a:srgbClr val="7288A9"/>
            </a:solidFill>
            <a:ln>
              <a:solidFill>
                <a:schemeClr val="bg1"/>
              </a:solidFill>
            </a:ln>
            <a:effectLst/>
          </c:spPr>
          <c:invertIfNegative val="0"/>
          <c:dPt>
            <c:idx val="0"/>
            <c:invertIfNegative val="0"/>
            <c:bubble3D val="0"/>
            <c:spPr>
              <a:solidFill>
                <a:srgbClr val="7288A9"/>
              </a:solidFill>
              <a:ln>
                <a:solidFill>
                  <a:schemeClr val="bg1"/>
                </a:solidFill>
              </a:ln>
              <a:effectLst/>
            </c:spPr>
            <c:extLst>
              <c:ext xmlns:c16="http://schemas.microsoft.com/office/drawing/2014/chart" uri="{C3380CC4-5D6E-409C-BE32-E72D297353CC}">
                <c16:uniqueId val="{00000006-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Sheet1!$B$4:$D$4</c:f>
              <c:numCache>
                <c:formatCode>0%</c:formatCode>
                <c:ptCount val="3"/>
                <c:pt idx="0">
                  <c:v>0.41</c:v>
                </c:pt>
                <c:pt idx="1">
                  <c:v>0.41</c:v>
                </c:pt>
                <c:pt idx="2">
                  <c:v>0.41</c:v>
                </c:pt>
              </c:numCache>
            </c:numRef>
          </c:val>
          <c:extLst>
            <c:ext xmlns:c16="http://schemas.microsoft.com/office/drawing/2014/chart" uri="{C3380CC4-5D6E-409C-BE32-E72D297353CC}">
              <c16:uniqueId val="{00000007-AF89-442B-BA6E-C6B4C5F32520}"/>
            </c:ext>
          </c:extLst>
        </c:ser>
        <c:ser>
          <c:idx val="2"/>
          <c:order val="3"/>
          <c:tx>
            <c:strRef>
              <c:f>Sheet1!$A$5</c:f>
              <c:strCache>
                <c:ptCount val="1"/>
              </c:strCache>
            </c:strRef>
          </c:tx>
          <c:spPr>
            <a:solidFill>
              <a:srgbClr val="A0ABC0"/>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Sheet1!$B$5:$D$5</c:f>
              <c:numCache>
                <c:formatCode>0%</c:formatCode>
                <c:ptCount val="3"/>
                <c:pt idx="0">
                  <c:v>0.3</c:v>
                </c:pt>
                <c:pt idx="1">
                  <c:v>0.3</c:v>
                </c:pt>
                <c:pt idx="2">
                  <c:v>0.3</c:v>
                </c:pt>
              </c:numCache>
            </c:numRef>
          </c:val>
          <c:extLst>
            <c:ext xmlns:c16="http://schemas.microsoft.com/office/drawing/2014/chart" uri="{C3380CC4-5D6E-409C-BE32-E72D297353CC}">
              <c16:uniqueId val="{00000008-AF89-442B-BA6E-C6B4C5F32520}"/>
            </c:ext>
          </c:extLst>
        </c:ser>
        <c:dLbls>
          <c:showLegendKey val="0"/>
          <c:showVal val="1"/>
          <c:showCatName val="0"/>
          <c:showSerName val="0"/>
          <c:showPercent val="0"/>
          <c:showBubbleSize val="0"/>
        </c:dLbls>
        <c:gapWidth val="5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hade val="58000"/>
              </a:schemeClr>
            </a:solidFill>
            <a:ln>
              <a:solidFill>
                <a:schemeClr val="bg1"/>
              </a:solidFill>
            </a:ln>
            <a:effectLst/>
          </c:spPr>
          <c:invertIfNegative val="0"/>
          <c:dPt>
            <c:idx val="0"/>
            <c:invertIfNegative val="0"/>
            <c:bubble3D val="0"/>
            <c:spPr>
              <a:solidFill>
                <a:schemeClr val="accent2">
                  <a:shade val="53000"/>
                </a:schemeClr>
              </a:solidFill>
              <a:ln>
                <a:solidFill>
                  <a:schemeClr val="bg1"/>
                </a:solidFill>
              </a:ln>
              <a:effectLst/>
            </c:spPr>
            <c:extLst>
              <c:ext xmlns:c16="http://schemas.microsoft.com/office/drawing/2014/chart" uri="{C3380CC4-5D6E-409C-BE32-E72D297353CC}">
                <c16:uniqueId val="{00000001-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Sheet1!$B$2:$D$2</c:f>
              <c:numCache>
                <c:formatCode>0%</c:formatCode>
                <c:ptCount val="3"/>
                <c:pt idx="0">
                  <c:v>0.52</c:v>
                </c:pt>
                <c:pt idx="1">
                  <c:v>0.53</c:v>
                </c:pt>
                <c:pt idx="2">
                  <c:v>0.53</c:v>
                </c:pt>
              </c:numCache>
            </c:numRef>
          </c:val>
          <c:extLst>
            <c:ext xmlns:c16="http://schemas.microsoft.com/office/drawing/2014/chart" uri="{C3380CC4-5D6E-409C-BE32-E72D297353CC}">
              <c16:uniqueId val="{00000002-AF89-442B-BA6E-C6B4C5F32520}"/>
            </c:ext>
          </c:extLst>
        </c:ser>
        <c:ser>
          <c:idx val="1"/>
          <c:order val="1"/>
          <c:tx>
            <c:strRef>
              <c:f>Sheet1!$A$3</c:f>
              <c:strCache>
                <c:ptCount val="1"/>
              </c:strCache>
            </c:strRef>
          </c:tx>
          <c:spPr>
            <a:solidFill>
              <a:schemeClr val="accent2">
                <a:shade val="8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Sheet1!$B$3:$D$3</c:f>
              <c:numCache>
                <c:formatCode>0%</c:formatCode>
                <c:ptCount val="3"/>
                <c:pt idx="0">
                  <c:v>0.48</c:v>
                </c:pt>
                <c:pt idx="1">
                  <c:v>0.47</c:v>
                </c:pt>
                <c:pt idx="2">
                  <c:v>0.47</c:v>
                </c:pt>
              </c:numCache>
            </c:numRef>
          </c:val>
          <c:extLst>
            <c:ext xmlns:c16="http://schemas.microsoft.com/office/drawing/2014/chart" uri="{C3380CC4-5D6E-409C-BE32-E72D297353CC}">
              <c16:uniqueId val="{00000004-AF89-442B-BA6E-C6B4C5F32520}"/>
            </c:ext>
          </c:extLst>
        </c:ser>
        <c:ser>
          <c:idx val="3"/>
          <c:order val="2"/>
          <c:tx>
            <c:strRef>
              <c:f>Sheet1!$A$4</c:f>
              <c:strCache>
                <c:ptCount val="1"/>
              </c:strCache>
            </c:strRef>
          </c:tx>
          <c:spPr>
            <a:solidFill>
              <a:srgbClr val="7288A9"/>
            </a:solidFill>
            <a:ln>
              <a:solidFill>
                <a:schemeClr val="bg1"/>
              </a:solidFill>
            </a:ln>
            <a:effectLst/>
          </c:spPr>
          <c:invertIfNegative val="0"/>
          <c:dPt>
            <c:idx val="0"/>
            <c:invertIfNegative val="0"/>
            <c:bubble3D val="0"/>
            <c:spPr>
              <a:solidFill>
                <a:srgbClr val="7288A9"/>
              </a:solidFill>
              <a:ln>
                <a:solidFill>
                  <a:schemeClr val="bg1"/>
                </a:solidFill>
              </a:ln>
              <a:effectLst/>
            </c:spPr>
            <c:extLst>
              <c:ext xmlns:c16="http://schemas.microsoft.com/office/drawing/2014/chart" uri="{C3380CC4-5D6E-409C-BE32-E72D297353CC}">
                <c16:uniqueId val="{00000006-AF89-442B-BA6E-C6B4C5F32520}"/>
              </c:ext>
            </c:extLst>
          </c:dPt>
          <c:dLbls>
            <c:dLbl>
              <c:idx val="1"/>
              <c:tx>
                <c:rich>
                  <a:bodyPr/>
                  <a:lstStyle/>
                  <a:p>
                    <a:r>
                      <a:rPr lang="en-US"/>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F83-43AB-9219-18FBAE26A61B}"/>
                </c:ext>
              </c:extLst>
            </c:dLbl>
            <c:dLbl>
              <c:idx val="2"/>
              <c:tx>
                <c:rich>
                  <a:bodyPr/>
                  <a:lstStyle/>
                  <a:p>
                    <a:r>
                      <a:rPr lang="en-US"/>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F83-43AB-9219-18FBAE26A61B}"/>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Sheet1!$B$4:$D$4</c:f>
              <c:numCache>
                <c:formatCode>0%</c:formatCode>
                <c:ptCount val="3"/>
                <c:pt idx="1">
                  <c:v>0</c:v>
                </c:pt>
                <c:pt idx="2" formatCode="General">
                  <c:v>0</c:v>
                </c:pt>
              </c:numCache>
            </c:numRef>
          </c:val>
          <c:extLst>
            <c:ext xmlns:c16="http://schemas.microsoft.com/office/drawing/2014/chart" uri="{C3380CC4-5D6E-409C-BE32-E72D297353CC}">
              <c16:uniqueId val="{00000007-AF89-442B-BA6E-C6B4C5F32520}"/>
            </c:ext>
          </c:extLst>
        </c:ser>
        <c:dLbls>
          <c:showLegendKey val="0"/>
          <c:showVal val="1"/>
          <c:showCatName val="0"/>
          <c:showSerName val="0"/>
          <c:showPercent val="0"/>
          <c:showBubbleSize val="0"/>
        </c:dLbls>
        <c:gapWidth val="5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E9B7-49AF-B355-A21D669F89FE}"/>
              </c:ext>
            </c:extLst>
          </c:dPt>
          <c:dPt>
            <c:idx val="1"/>
            <c:invertIfNegative val="0"/>
            <c:bubble3D val="0"/>
            <c:extLst>
              <c:ext xmlns:c16="http://schemas.microsoft.com/office/drawing/2014/chart" uri="{C3380CC4-5D6E-409C-BE32-E72D297353CC}">
                <c16:uniqueId val="{00000001-E9B7-49AF-B355-A21D669F89FE}"/>
              </c:ext>
            </c:extLst>
          </c:dPt>
          <c:dPt>
            <c:idx val="2"/>
            <c:invertIfNegative val="0"/>
            <c:bubble3D val="0"/>
            <c:extLst>
              <c:ext xmlns:c16="http://schemas.microsoft.com/office/drawing/2014/chart" uri="{C3380CC4-5D6E-409C-BE32-E72D297353CC}">
                <c16:uniqueId val="{00000002-E9B7-49AF-B355-A21D669F89FE}"/>
              </c:ext>
            </c:extLst>
          </c:dPt>
          <c:dPt>
            <c:idx val="3"/>
            <c:invertIfNegative val="0"/>
            <c:bubble3D val="0"/>
            <c:extLst>
              <c:ext xmlns:c16="http://schemas.microsoft.com/office/drawing/2014/chart" uri="{C3380CC4-5D6E-409C-BE32-E72D297353CC}">
                <c16:uniqueId val="{00000003-E9B7-49AF-B355-A21D669F89FE}"/>
              </c:ext>
            </c:extLst>
          </c:dPt>
          <c:dPt>
            <c:idx val="4"/>
            <c:invertIfNegative val="0"/>
            <c:bubble3D val="0"/>
            <c:extLst>
              <c:ext xmlns:c16="http://schemas.microsoft.com/office/drawing/2014/chart" uri="{C3380CC4-5D6E-409C-BE32-E72D297353CC}">
                <c16:uniqueId val="{00000004-E9B7-49AF-B355-A21D669F89FE}"/>
              </c:ext>
            </c:extLst>
          </c:dPt>
          <c:dPt>
            <c:idx val="5"/>
            <c:invertIfNegative val="0"/>
            <c:bubble3D val="0"/>
            <c:extLst>
              <c:ext xmlns:c16="http://schemas.microsoft.com/office/drawing/2014/chart" uri="{C3380CC4-5D6E-409C-BE32-E72D297353CC}">
                <c16:uniqueId val="{00000005-E9B7-49AF-B355-A21D669F89FE}"/>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6"/>
                <c:pt idx="0">
                  <c:v>Autism</c:v>
                </c:pt>
                <c:pt idx="1">
                  <c:v>ADHD</c:v>
                </c:pt>
                <c:pt idx="2">
                  <c:v>Dyslexia</c:v>
                </c:pt>
                <c:pt idx="3">
                  <c:v>Speech delay</c:v>
                </c:pt>
                <c:pt idx="4">
                  <c:v>Other</c:v>
                </c:pt>
                <c:pt idx="5">
                  <c:v>N/a</c:v>
                </c:pt>
              </c:strCache>
            </c:strRef>
          </c:cat>
          <c:val>
            <c:numRef>
              <c:f>Sheet1!$B$2:$B$11</c:f>
              <c:numCache>
                <c:formatCode>0%</c:formatCode>
                <c:ptCount val="10"/>
                <c:pt idx="0">
                  <c:v>0.39</c:v>
                </c:pt>
                <c:pt idx="1">
                  <c:v>0.18</c:v>
                </c:pt>
                <c:pt idx="2">
                  <c:v>0.14000000000000001</c:v>
                </c:pt>
                <c:pt idx="3">
                  <c:v>0.05</c:v>
                </c:pt>
                <c:pt idx="4">
                  <c:v>0.3</c:v>
                </c:pt>
                <c:pt idx="5">
                  <c:v>0.03</c:v>
                </c:pt>
              </c:numCache>
            </c:numRef>
          </c:val>
          <c:extLst>
            <c:ext xmlns:c16="http://schemas.microsoft.com/office/drawing/2014/chart" uri="{C3380CC4-5D6E-409C-BE32-E72D297353CC}">
              <c16:uniqueId val="{00000007-E9B7-49AF-B355-A21D669F89FE}"/>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E9B7-49AF-B355-A21D669F89FE}"/>
              </c:ext>
            </c:extLst>
          </c:dPt>
          <c:dPt>
            <c:idx val="1"/>
            <c:invertIfNegative val="0"/>
            <c:bubble3D val="0"/>
            <c:extLst>
              <c:ext xmlns:c16="http://schemas.microsoft.com/office/drawing/2014/chart" uri="{C3380CC4-5D6E-409C-BE32-E72D297353CC}">
                <c16:uniqueId val="{00000001-E9B7-49AF-B355-A21D669F89FE}"/>
              </c:ext>
            </c:extLst>
          </c:dPt>
          <c:dPt>
            <c:idx val="2"/>
            <c:invertIfNegative val="0"/>
            <c:bubble3D val="0"/>
            <c:extLst>
              <c:ext xmlns:c16="http://schemas.microsoft.com/office/drawing/2014/chart" uri="{C3380CC4-5D6E-409C-BE32-E72D297353CC}">
                <c16:uniqueId val="{00000002-E9B7-49AF-B355-A21D669F89FE}"/>
              </c:ext>
            </c:extLst>
          </c:dPt>
          <c:dPt>
            <c:idx val="3"/>
            <c:invertIfNegative val="0"/>
            <c:bubble3D val="0"/>
            <c:extLst>
              <c:ext xmlns:c16="http://schemas.microsoft.com/office/drawing/2014/chart" uri="{C3380CC4-5D6E-409C-BE32-E72D297353CC}">
                <c16:uniqueId val="{00000003-E9B7-49AF-B355-A21D669F89FE}"/>
              </c:ext>
            </c:extLst>
          </c:dPt>
          <c:dPt>
            <c:idx val="4"/>
            <c:invertIfNegative val="0"/>
            <c:bubble3D val="0"/>
            <c:extLst>
              <c:ext xmlns:c16="http://schemas.microsoft.com/office/drawing/2014/chart" uri="{C3380CC4-5D6E-409C-BE32-E72D297353CC}">
                <c16:uniqueId val="{00000004-E9B7-49AF-B355-A21D669F89FE}"/>
              </c:ext>
            </c:extLst>
          </c:dPt>
          <c:dPt>
            <c:idx val="5"/>
            <c:invertIfNegative val="0"/>
            <c:bubble3D val="0"/>
            <c:extLst>
              <c:ext xmlns:c16="http://schemas.microsoft.com/office/drawing/2014/chart" uri="{C3380CC4-5D6E-409C-BE32-E72D297353CC}">
                <c16:uniqueId val="{00000005-E9B7-49AF-B355-A21D669F89FE}"/>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Autism</c:v>
                </c:pt>
                <c:pt idx="1">
                  <c:v>ADHD</c:v>
                </c:pt>
                <c:pt idx="2">
                  <c:v>Speech Delay</c:v>
                </c:pt>
                <c:pt idx="3">
                  <c:v>Dyslexia</c:v>
                </c:pt>
                <c:pt idx="4">
                  <c:v>Mobility issues</c:v>
                </c:pt>
                <c:pt idx="5">
                  <c:v>Hearing impairment</c:v>
                </c:pt>
                <c:pt idx="6">
                  <c:v>Dyspraxia/DCD</c:v>
                </c:pt>
                <c:pt idx="7">
                  <c:v>Visual impairment</c:v>
                </c:pt>
                <c:pt idx="8">
                  <c:v>Intellctual learning/disability</c:v>
                </c:pt>
                <c:pt idx="9">
                  <c:v>Other</c:v>
                </c:pt>
              </c:strCache>
            </c:strRef>
          </c:cat>
          <c:val>
            <c:numRef>
              <c:f>Sheet1!$B$2:$B$11</c:f>
              <c:numCache>
                <c:formatCode>0%</c:formatCode>
                <c:ptCount val="10"/>
                <c:pt idx="0">
                  <c:v>0.53</c:v>
                </c:pt>
                <c:pt idx="1">
                  <c:v>0.3</c:v>
                </c:pt>
                <c:pt idx="2">
                  <c:v>0.18</c:v>
                </c:pt>
                <c:pt idx="3">
                  <c:v>0.16</c:v>
                </c:pt>
                <c:pt idx="4">
                  <c:v>7.0000000000000007E-2</c:v>
                </c:pt>
                <c:pt idx="5">
                  <c:v>0.05</c:v>
                </c:pt>
                <c:pt idx="6">
                  <c:v>0.05</c:v>
                </c:pt>
                <c:pt idx="7">
                  <c:v>0.04</c:v>
                </c:pt>
                <c:pt idx="8">
                  <c:v>0.04</c:v>
                </c:pt>
                <c:pt idx="9">
                  <c:v>0.09</c:v>
                </c:pt>
              </c:numCache>
            </c:numRef>
          </c:val>
          <c:extLst>
            <c:ext xmlns:c16="http://schemas.microsoft.com/office/drawing/2014/chart" uri="{C3380CC4-5D6E-409C-BE32-E72D297353CC}">
              <c16:uniqueId val="{00000007-E9B7-49AF-B355-A21D669F89FE}"/>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6">
                <a:lumMod val="20000"/>
                <a:lumOff val="80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0-D0B9-4405-B3C6-77BCF07F035B}"/>
              </c:ext>
            </c:extLst>
          </c:dPt>
          <c:dPt>
            <c:idx val="1"/>
            <c:invertIfNegative val="0"/>
            <c:bubble3D val="0"/>
            <c:extLst>
              <c:ext xmlns:c16="http://schemas.microsoft.com/office/drawing/2014/chart" uri="{C3380CC4-5D6E-409C-BE32-E72D297353CC}">
                <c16:uniqueId val="{00000001-D0B9-4405-B3C6-77BCF07F035B}"/>
              </c:ext>
            </c:extLst>
          </c:dPt>
          <c:dPt>
            <c:idx val="2"/>
            <c:invertIfNegative val="0"/>
            <c:bubble3D val="0"/>
            <c:extLst>
              <c:ext xmlns:c16="http://schemas.microsoft.com/office/drawing/2014/chart" uri="{C3380CC4-5D6E-409C-BE32-E72D297353CC}">
                <c16:uniqueId val="{00000002-D0B9-4405-B3C6-77BCF07F035B}"/>
              </c:ext>
            </c:extLst>
          </c:dPt>
          <c:dPt>
            <c:idx val="3"/>
            <c:invertIfNegative val="0"/>
            <c:bubble3D val="0"/>
            <c:extLst>
              <c:ext xmlns:c16="http://schemas.microsoft.com/office/drawing/2014/chart" uri="{C3380CC4-5D6E-409C-BE32-E72D297353CC}">
                <c16:uniqueId val="{00000003-D0B9-4405-B3C6-77BCF07F035B}"/>
              </c:ext>
            </c:extLst>
          </c:dPt>
          <c:dPt>
            <c:idx val="4"/>
            <c:invertIfNegative val="0"/>
            <c:bubble3D val="0"/>
            <c:extLst>
              <c:ext xmlns:c16="http://schemas.microsoft.com/office/drawing/2014/chart" uri="{C3380CC4-5D6E-409C-BE32-E72D297353CC}">
                <c16:uniqueId val="{00000004-D0B9-4405-B3C6-77BCF07F035B}"/>
              </c:ext>
            </c:extLst>
          </c:dPt>
          <c:dPt>
            <c:idx val="5"/>
            <c:invertIfNegative val="0"/>
            <c:bubble3D val="0"/>
            <c:extLst>
              <c:ext xmlns:c16="http://schemas.microsoft.com/office/drawing/2014/chart" uri="{C3380CC4-5D6E-409C-BE32-E72D297353CC}">
                <c16:uniqueId val="{00000005-D0B9-4405-B3C6-77BCF07F035B}"/>
              </c:ext>
            </c:extLst>
          </c:dPt>
          <c:dPt>
            <c:idx val="6"/>
            <c:invertIfNegative val="0"/>
            <c:bubble3D val="0"/>
            <c:extLst>
              <c:ext xmlns:c16="http://schemas.microsoft.com/office/drawing/2014/chart" uri="{C3380CC4-5D6E-409C-BE32-E72D297353CC}">
                <c16:uniqueId val="{00000006-D0B9-4405-B3C6-77BCF07F035B}"/>
              </c:ext>
            </c:extLst>
          </c:dPt>
          <c:dLbls>
            <c:dLbl>
              <c:idx val="0"/>
              <c:layout>
                <c:manualLayout>
                  <c:x val="-6.3145061608697508E-3"/>
                  <c:y val="-2.72707476939371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B9-4405-B3C6-77BCF07F035B}"/>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Behaviour</c:v>
                </c:pt>
                <c:pt idx="1">
                  <c:v>Anxiety</c:v>
                </c:pt>
                <c:pt idx="2">
                  <c:v>Child development</c:v>
                </c:pt>
                <c:pt idx="3">
                  <c:v>Bullying</c:v>
                </c:pt>
                <c:pt idx="4">
                  <c:v>Additional support needs</c:v>
                </c:pt>
                <c:pt idx="5">
                  <c:v>Challenging behaviour in school-aged children</c:v>
                </c:pt>
                <c:pt idx="6">
                  <c:v>Education</c:v>
                </c:pt>
                <c:pt idx="7">
                  <c:v>Caring for babies and toddlers</c:v>
                </c:pt>
                <c:pt idx="8">
                  <c:v>Challenging behaviour in teenagers &amp; young adults</c:v>
                </c:pt>
                <c:pt idx="9">
                  <c:v>Online safety</c:v>
                </c:pt>
                <c:pt idx="10">
                  <c:v>Healthy eating/ weaning</c:v>
                </c:pt>
                <c:pt idx="11">
                  <c:v>Screen time</c:v>
                </c:pt>
                <c:pt idx="12">
                  <c:v>Caring for a child with additional support needs</c:v>
                </c:pt>
                <c:pt idx="13">
                  <c:v>Mental health/anxiety</c:v>
                </c:pt>
                <c:pt idx="14">
                  <c:v>Childcare</c:v>
                </c:pt>
                <c:pt idx="15">
                  <c:v>Child-parent relationship</c:v>
                </c:pt>
                <c:pt idx="16">
                  <c:v>Primary school</c:v>
                </c:pt>
                <c:pt idx="17">
                  <c:v>Challenging behaviour in toddlers</c:v>
                </c:pt>
                <c:pt idx="18">
                  <c:v>Family relationships</c:v>
                </c:pt>
                <c:pt idx="19">
                  <c:v>Secondary school</c:v>
                </c:pt>
                <c:pt idx="20">
                  <c:v>Other</c:v>
                </c:pt>
              </c:strCache>
            </c:strRef>
          </c:cat>
          <c:val>
            <c:numRef>
              <c:f>Sheet1!$B$2:$B$22</c:f>
              <c:numCache>
                <c:formatCode>0%</c:formatCode>
                <c:ptCount val="21"/>
                <c:pt idx="0">
                  <c:v>0.18</c:v>
                </c:pt>
                <c:pt idx="1">
                  <c:v>0.19</c:v>
                </c:pt>
                <c:pt idx="2">
                  <c:v>0.05</c:v>
                </c:pt>
                <c:pt idx="3">
                  <c:v>0.06</c:v>
                </c:pt>
                <c:pt idx="4">
                  <c:v>0.09</c:v>
                </c:pt>
                <c:pt idx="5">
                  <c:v>0.03</c:v>
                </c:pt>
                <c:pt idx="6">
                  <c:v>0.04</c:v>
                </c:pt>
                <c:pt idx="7">
                  <c:v>0.06</c:v>
                </c:pt>
                <c:pt idx="8">
                  <c:v>0.03</c:v>
                </c:pt>
                <c:pt idx="9">
                  <c:v>0.03</c:v>
                </c:pt>
                <c:pt idx="10">
                  <c:v>0.02</c:v>
                </c:pt>
                <c:pt idx="11">
                  <c:v>0.03</c:v>
                </c:pt>
                <c:pt idx="12">
                  <c:v>0.03</c:v>
                </c:pt>
                <c:pt idx="13">
                  <c:v>0.01</c:v>
                </c:pt>
                <c:pt idx="14">
                  <c:v>0.01</c:v>
                </c:pt>
                <c:pt idx="15">
                  <c:v>0.01</c:v>
                </c:pt>
                <c:pt idx="16">
                  <c:v>0.01</c:v>
                </c:pt>
                <c:pt idx="17">
                  <c:v>0.01</c:v>
                </c:pt>
                <c:pt idx="18">
                  <c:v>0.01</c:v>
                </c:pt>
                <c:pt idx="19">
                  <c:v>0.01</c:v>
                </c:pt>
                <c:pt idx="20">
                  <c:v>0.05</c:v>
                </c:pt>
              </c:numCache>
            </c:numRef>
          </c:val>
          <c:extLst>
            <c:ext xmlns:c16="http://schemas.microsoft.com/office/drawing/2014/chart" uri="{C3380CC4-5D6E-409C-BE32-E72D297353CC}">
              <c16:uniqueId val="{00000007-D0B9-4405-B3C6-77BCF07F035B}"/>
            </c:ext>
          </c:extLst>
        </c:ser>
        <c:ser>
          <c:idx val="1"/>
          <c:order val="1"/>
          <c:tx>
            <c:strRef>
              <c:f>Sheet1!$C$1</c:f>
              <c:strCache>
                <c:ptCount val="1"/>
                <c:pt idx="0">
                  <c:v>Diff between 1st and top 3</c:v>
                </c:pt>
              </c:strCache>
            </c:strRef>
          </c:tx>
          <c:spPr>
            <a:solidFill>
              <a:schemeClr val="accent6"/>
            </a:solidFill>
            <a:ln>
              <a:solidFill>
                <a:schemeClr val="bg1"/>
              </a:solidFill>
            </a:ln>
            <a:effectLst/>
          </c:spPr>
          <c:invertIfNegative val="0"/>
          <c:dLbls>
            <c:delete val="1"/>
          </c:dLbls>
          <c:cat>
            <c:strRef>
              <c:f>Sheet1!$A$2:$A$22</c:f>
              <c:strCache>
                <c:ptCount val="21"/>
                <c:pt idx="0">
                  <c:v>Behaviour</c:v>
                </c:pt>
                <c:pt idx="1">
                  <c:v>Anxiety</c:v>
                </c:pt>
                <c:pt idx="2">
                  <c:v>Child development</c:v>
                </c:pt>
                <c:pt idx="3">
                  <c:v>Bullying</c:v>
                </c:pt>
                <c:pt idx="4">
                  <c:v>Additional support needs</c:v>
                </c:pt>
                <c:pt idx="5">
                  <c:v>Challenging behaviour in school-aged children</c:v>
                </c:pt>
                <c:pt idx="6">
                  <c:v>Education</c:v>
                </c:pt>
                <c:pt idx="7">
                  <c:v>Caring for babies and toddlers</c:v>
                </c:pt>
                <c:pt idx="8">
                  <c:v>Challenging behaviour in teenagers &amp; young adults</c:v>
                </c:pt>
                <c:pt idx="9">
                  <c:v>Online safety</c:v>
                </c:pt>
                <c:pt idx="10">
                  <c:v>Healthy eating/ weaning</c:v>
                </c:pt>
                <c:pt idx="11">
                  <c:v>Screen time</c:v>
                </c:pt>
                <c:pt idx="12">
                  <c:v>Caring for a child with additional support needs</c:v>
                </c:pt>
                <c:pt idx="13">
                  <c:v>Mental health/anxiety</c:v>
                </c:pt>
                <c:pt idx="14">
                  <c:v>Childcare</c:v>
                </c:pt>
                <c:pt idx="15">
                  <c:v>Child-parent relationship</c:v>
                </c:pt>
                <c:pt idx="16">
                  <c:v>Primary school</c:v>
                </c:pt>
                <c:pt idx="17">
                  <c:v>Challenging behaviour in toddlers</c:v>
                </c:pt>
                <c:pt idx="18">
                  <c:v>Family relationships</c:v>
                </c:pt>
                <c:pt idx="19">
                  <c:v>Secondary school</c:v>
                </c:pt>
                <c:pt idx="20">
                  <c:v>Other</c:v>
                </c:pt>
              </c:strCache>
            </c:strRef>
          </c:cat>
          <c:val>
            <c:numRef>
              <c:f>Sheet1!$C$2:$C$22</c:f>
              <c:numCache>
                <c:formatCode>0%</c:formatCode>
                <c:ptCount val="21"/>
                <c:pt idx="0">
                  <c:v>0.16999999999999998</c:v>
                </c:pt>
                <c:pt idx="1">
                  <c:v>9.9999999999999978E-2</c:v>
                </c:pt>
                <c:pt idx="2">
                  <c:v>0.15000000000000002</c:v>
                </c:pt>
                <c:pt idx="3">
                  <c:v>0.12</c:v>
                </c:pt>
                <c:pt idx="4">
                  <c:v>0.06</c:v>
                </c:pt>
                <c:pt idx="5">
                  <c:v>0.12</c:v>
                </c:pt>
                <c:pt idx="6">
                  <c:v>0.10999999999999999</c:v>
                </c:pt>
                <c:pt idx="7">
                  <c:v>7.0000000000000007E-2</c:v>
                </c:pt>
                <c:pt idx="8">
                  <c:v>0.09</c:v>
                </c:pt>
                <c:pt idx="9">
                  <c:v>0.09</c:v>
                </c:pt>
                <c:pt idx="10">
                  <c:v>0.09</c:v>
                </c:pt>
                <c:pt idx="11">
                  <c:v>0.08</c:v>
                </c:pt>
                <c:pt idx="12">
                  <c:v>0.06</c:v>
                </c:pt>
                <c:pt idx="13">
                  <c:v>0.08</c:v>
                </c:pt>
                <c:pt idx="14">
                  <c:v>7.0000000000000007E-2</c:v>
                </c:pt>
                <c:pt idx="15">
                  <c:v>6.0000000000000005E-2</c:v>
                </c:pt>
                <c:pt idx="16">
                  <c:v>6.0000000000000005E-2</c:v>
                </c:pt>
                <c:pt idx="17">
                  <c:v>4.9999999999999996E-2</c:v>
                </c:pt>
                <c:pt idx="18">
                  <c:v>0.04</c:v>
                </c:pt>
                <c:pt idx="19">
                  <c:v>0.04</c:v>
                </c:pt>
                <c:pt idx="20">
                  <c:v>0.32</c:v>
                </c:pt>
              </c:numCache>
            </c:numRef>
          </c:val>
          <c:extLst>
            <c:ext xmlns:c16="http://schemas.microsoft.com/office/drawing/2014/chart" uri="{C3380CC4-5D6E-409C-BE32-E72D297353CC}">
              <c16:uniqueId val="{00000008-D0B9-4405-B3C6-77BCF07F035B}"/>
            </c:ext>
          </c:extLst>
        </c:ser>
        <c:ser>
          <c:idx val="2"/>
          <c:order val="2"/>
          <c:tx>
            <c:strRef>
              <c:f>Sheet1!$D$1</c:f>
              <c:strCache>
                <c:ptCount val="1"/>
                <c:pt idx="0">
                  <c:v>Top 3</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Behaviour</c:v>
                </c:pt>
                <c:pt idx="1">
                  <c:v>Anxiety</c:v>
                </c:pt>
                <c:pt idx="2">
                  <c:v>Child development</c:v>
                </c:pt>
                <c:pt idx="3">
                  <c:v>Bullying</c:v>
                </c:pt>
                <c:pt idx="4">
                  <c:v>Additional support needs</c:v>
                </c:pt>
                <c:pt idx="5">
                  <c:v>Challenging behaviour in school-aged children</c:v>
                </c:pt>
                <c:pt idx="6">
                  <c:v>Education</c:v>
                </c:pt>
                <c:pt idx="7">
                  <c:v>Caring for babies and toddlers</c:v>
                </c:pt>
                <c:pt idx="8">
                  <c:v>Challenging behaviour in teenagers &amp; young adults</c:v>
                </c:pt>
                <c:pt idx="9">
                  <c:v>Online safety</c:v>
                </c:pt>
                <c:pt idx="10">
                  <c:v>Healthy eating/ weaning</c:v>
                </c:pt>
                <c:pt idx="11">
                  <c:v>Screen time</c:v>
                </c:pt>
                <c:pt idx="12">
                  <c:v>Caring for a child with additional support needs</c:v>
                </c:pt>
                <c:pt idx="13">
                  <c:v>Mental health/anxiety</c:v>
                </c:pt>
                <c:pt idx="14">
                  <c:v>Childcare</c:v>
                </c:pt>
                <c:pt idx="15">
                  <c:v>Child-parent relationship</c:v>
                </c:pt>
                <c:pt idx="16">
                  <c:v>Primary school</c:v>
                </c:pt>
                <c:pt idx="17">
                  <c:v>Challenging behaviour in toddlers</c:v>
                </c:pt>
                <c:pt idx="18">
                  <c:v>Family relationships</c:v>
                </c:pt>
                <c:pt idx="19">
                  <c:v>Secondary school</c:v>
                </c:pt>
                <c:pt idx="20">
                  <c:v>Other</c:v>
                </c:pt>
              </c:strCache>
            </c:strRef>
          </c:cat>
          <c:val>
            <c:numRef>
              <c:f>Sheet1!$D$2:$D$22</c:f>
              <c:numCache>
                <c:formatCode>0%</c:formatCode>
                <c:ptCount val="21"/>
                <c:pt idx="0">
                  <c:v>0.35</c:v>
                </c:pt>
                <c:pt idx="1">
                  <c:v>0.28999999999999998</c:v>
                </c:pt>
                <c:pt idx="2">
                  <c:v>0.2</c:v>
                </c:pt>
                <c:pt idx="3">
                  <c:v>0.18</c:v>
                </c:pt>
                <c:pt idx="4">
                  <c:v>0.15</c:v>
                </c:pt>
                <c:pt idx="5">
                  <c:v>0.15</c:v>
                </c:pt>
                <c:pt idx="6">
                  <c:v>0.15</c:v>
                </c:pt>
                <c:pt idx="7">
                  <c:v>0.13</c:v>
                </c:pt>
                <c:pt idx="8">
                  <c:v>0.12</c:v>
                </c:pt>
                <c:pt idx="9">
                  <c:v>0.12</c:v>
                </c:pt>
                <c:pt idx="10">
                  <c:v>0.11</c:v>
                </c:pt>
                <c:pt idx="11">
                  <c:v>0.11</c:v>
                </c:pt>
                <c:pt idx="12">
                  <c:v>0.09</c:v>
                </c:pt>
                <c:pt idx="13">
                  <c:v>0.09</c:v>
                </c:pt>
                <c:pt idx="14">
                  <c:v>0.08</c:v>
                </c:pt>
                <c:pt idx="15">
                  <c:v>7.0000000000000007E-2</c:v>
                </c:pt>
                <c:pt idx="16">
                  <c:v>7.0000000000000007E-2</c:v>
                </c:pt>
                <c:pt idx="17">
                  <c:v>0.06</c:v>
                </c:pt>
                <c:pt idx="18">
                  <c:v>0.05</c:v>
                </c:pt>
                <c:pt idx="19">
                  <c:v>0.05</c:v>
                </c:pt>
                <c:pt idx="20">
                  <c:v>0.37</c:v>
                </c:pt>
              </c:numCache>
            </c:numRef>
          </c:val>
          <c:extLst>
            <c:ext xmlns:c16="http://schemas.microsoft.com/office/drawing/2014/chart" uri="{C3380CC4-5D6E-409C-BE32-E72D297353CC}">
              <c16:uniqueId val="{00000009-D0B9-4405-B3C6-77BCF07F035B}"/>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7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6">
                <a:lumMod val="20000"/>
                <a:lumOff val="80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0-D0B9-4405-B3C6-77BCF07F035B}"/>
              </c:ext>
            </c:extLst>
          </c:dPt>
          <c:dPt>
            <c:idx val="1"/>
            <c:invertIfNegative val="0"/>
            <c:bubble3D val="0"/>
            <c:extLst>
              <c:ext xmlns:c16="http://schemas.microsoft.com/office/drawing/2014/chart" uri="{C3380CC4-5D6E-409C-BE32-E72D297353CC}">
                <c16:uniqueId val="{00000001-D0B9-4405-B3C6-77BCF07F035B}"/>
              </c:ext>
            </c:extLst>
          </c:dPt>
          <c:dPt>
            <c:idx val="2"/>
            <c:invertIfNegative val="0"/>
            <c:bubble3D val="0"/>
            <c:extLst>
              <c:ext xmlns:c16="http://schemas.microsoft.com/office/drawing/2014/chart" uri="{C3380CC4-5D6E-409C-BE32-E72D297353CC}">
                <c16:uniqueId val="{00000002-D0B9-4405-B3C6-77BCF07F035B}"/>
              </c:ext>
            </c:extLst>
          </c:dPt>
          <c:dPt>
            <c:idx val="3"/>
            <c:invertIfNegative val="0"/>
            <c:bubble3D val="0"/>
            <c:extLst>
              <c:ext xmlns:c16="http://schemas.microsoft.com/office/drawing/2014/chart" uri="{C3380CC4-5D6E-409C-BE32-E72D297353CC}">
                <c16:uniqueId val="{00000003-D0B9-4405-B3C6-77BCF07F035B}"/>
              </c:ext>
            </c:extLst>
          </c:dPt>
          <c:dPt>
            <c:idx val="4"/>
            <c:invertIfNegative val="0"/>
            <c:bubble3D val="0"/>
            <c:extLst>
              <c:ext xmlns:c16="http://schemas.microsoft.com/office/drawing/2014/chart" uri="{C3380CC4-5D6E-409C-BE32-E72D297353CC}">
                <c16:uniqueId val="{00000004-D0B9-4405-B3C6-77BCF07F035B}"/>
              </c:ext>
            </c:extLst>
          </c:dPt>
          <c:dPt>
            <c:idx val="5"/>
            <c:invertIfNegative val="0"/>
            <c:bubble3D val="0"/>
            <c:extLst>
              <c:ext xmlns:c16="http://schemas.microsoft.com/office/drawing/2014/chart" uri="{C3380CC4-5D6E-409C-BE32-E72D297353CC}">
                <c16:uniqueId val="{00000005-D0B9-4405-B3C6-77BCF07F035B}"/>
              </c:ext>
            </c:extLst>
          </c:dPt>
          <c:dPt>
            <c:idx val="6"/>
            <c:invertIfNegative val="0"/>
            <c:bubble3D val="0"/>
            <c:extLst>
              <c:ext xmlns:c16="http://schemas.microsoft.com/office/drawing/2014/chart" uri="{C3380CC4-5D6E-409C-BE32-E72D297353CC}">
                <c16:uniqueId val="{00000006-D0B9-4405-B3C6-77BCF07F035B}"/>
              </c:ext>
            </c:extLst>
          </c:dPt>
          <c:dLbls>
            <c:dLbl>
              <c:idx val="0"/>
              <c:layout>
                <c:manualLayout>
                  <c:x val="-3.1572530804348754E-3"/>
                  <c:y val="2.72793375821784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B9-4405-B3C6-77BCF07F035B}"/>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Behaviour</c:v>
                </c:pt>
                <c:pt idx="1">
                  <c:v>Education</c:v>
                </c:pt>
                <c:pt idx="2">
                  <c:v>Anxiety</c:v>
                </c:pt>
                <c:pt idx="3">
                  <c:v>Child development</c:v>
                </c:pt>
                <c:pt idx="4">
                  <c:v>Screen time</c:v>
                </c:pt>
                <c:pt idx="5">
                  <c:v>Childcare</c:v>
                </c:pt>
                <c:pt idx="6">
                  <c:v>Mental health/anxiety</c:v>
                </c:pt>
                <c:pt idx="7">
                  <c:v>Additional support needs</c:v>
                </c:pt>
                <c:pt idx="8">
                  <c:v>Physical health &amp; development</c:v>
                </c:pt>
                <c:pt idx="9">
                  <c:v>Online safety</c:v>
                </c:pt>
                <c:pt idx="10">
                  <c:v>Child-parent relationship</c:v>
                </c:pt>
                <c:pt idx="11">
                  <c:v>Family relationships</c:v>
                </c:pt>
                <c:pt idx="12">
                  <c:v>Stress</c:v>
                </c:pt>
                <c:pt idx="13">
                  <c:v>Bullying</c:v>
                </c:pt>
                <c:pt idx="14">
                  <c:v>Co-parenting</c:v>
                </c:pt>
                <c:pt idx="15">
                  <c:v>Sexual health</c:v>
                </c:pt>
                <c:pt idx="16">
                  <c:v>School refusal</c:v>
                </c:pt>
                <c:pt idx="17">
                  <c:v>Drugs</c:v>
                </c:pt>
                <c:pt idx="18">
                  <c:v>Violence</c:v>
                </c:pt>
                <c:pt idx="19">
                  <c:v>Other</c:v>
                </c:pt>
                <c:pt idx="20">
                  <c:v>Did not want any</c:v>
                </c:pt>
              </c:strCache>
            </c:strRef>
          </c:cat>
          <c:val>
            <c:numRef>
              <c:f>Sheet1!$B$2:$B$22</c:f>
              <c:numCache>
                <c:formatCode>0%</c:formatCode>
                <c:ptCount val="21"/>
                <c:pt idx="0">
                  <c:v>0.16</c:v>
                </c:pt>
                <c:pt idx="1">
                  <c:v>0.11</c:v>
                </c:pt>
                <c:pt idx="2">
                  <c:v>0.15</c:v>
                </c:pt>
                <c:pt idx="3">
                  <c:v>0.1</c:v>
                </c:pt>
                <c:pt idx="4">
                  <c:v>0.05</c:v>
                </c:pt>
                <c:pt idx="5">
                  <c:v>0.06</c:v>
                </c:pt>
                <c:pt idx="6">
                  <c:v>0.03</c:v>
                </c:pt>
                <c:pt idx="7">
                  <c:v>0.09</c:v>
                </c:pt>
                <c:pt idx="8">
                  <c:v>0.03</c:v>
                </c:pt>
                <c:pt idx="9">
                  <c:v>0.03</c:v>
                </c:pt>
                <c:pt idx="10">
                  <c:v>0.03</c:v>
                </c:pt>
                <c:pt idx="11">
                  <c:v>0.02</c:v>
                </c:pt>
                <c:pt idx="12">
                  <c:v>0.02</c:v>
                </c:pt>
                <c:pt idx="13">
                  <c:v>0.01</c:v>
                </c:pt>
                <c:pt idx="14">
                  <c:v>0.02</c:v>
                </c:pt>
                <c:pt idx="15" formatCode="General">
                  <c:v>0</c:v>
                </c:pt>
                <c:pt idx="16">
                  <c:v>0.01</c:v>
                </c:pt>
                <c:pt idx="17">
                  <c:v>0</c:v>
                </c:pt>
                <c:pt idx="18">
                  <c:v>0</c:v>
                </c:pt>
                <c:pt idx="19">
                  <c:v>0.01</c:v>
                </c:pt>
                <c:pt idx="20">
                  <c:v>0.08</c:v>
                </c:pt>
              </c:numCache>
            </c:numRef>
          </c:val>
          <c:extLst>
            <c:ext xmlns:c16="http://schemas.microsoft.com/office/drawing/2014/chart" uri="{C3380CC4-5D6E-409C-BE32-E72D297353CC}">
              <c16:uniqueId val="{00000007-D0B9-4405-B3C6-77BCF07F035B}"/>
            </c:ext>
          </c:extLst>
        </c:ser>
        <c:ser>
          <c:idx val="1"/>
          <c:order val="1"/>
          <c:tx>
            <c:strRef>
              <c:f>Sheet1!$C$1</c:f>
              <c:strCache>
                <c:ptCount val="1"/>
                <c:pt idx="0">
                  <c:v>Diff between 1st and top 3</c:v>
                </c:pt>
              </c:strCache>
            </c:strRef>
          </c:tx>
          <c:spPr>
            <a:solidFill>
              <a:schemeClr val="accent6"/>
            </a:solidFill>
            <a:ln>
              <a:solidFill>
                <a:schemeClr val="bg1"/>
              </a:solidFill>
            </a:ln>
            <a:effectLst/>
          </c:spPr>
          <c:invertIfNegative val="0"/>
          <c:dLbls>
            <c:delete val="1"/>
          </c:dLbls>
          <c:cat>
            <c:strRef>
              <c:f>Sheet1!$A$2:$A$22</c:f>
              <c:strCache>
                <c:ptCount val="21"/>
                <c:pt idx="0">
                  <c:v>Behaviour</c:v>
                </c:pt>
                <c:pt idx="1">
                  <c:v>Education</c:v>
                </c:pt>
                <c:pt idx="2">
                  <c:v>Anxiety</c:v>
                </c:pt>
                <c:pt idx="3">
                  <c:v>Child development</c:v>
                </c:pt>
                <c:pt idx="4">
                  <c:v>Screen time</c:v>
                </c:pt>
                <c:pt idx="5">
                  <c:v>Childcare</c:v>
                </c:pt>
                <c:pt idx="6">
                  <c:v>Mental health/anxiety</c:v>
                </c:pt>
                <c:pt idx="7">
                  <c:v>Additional support needs</c:v>
                </c:pt>
                <c:pt idx="8">
                  <c:v>Physical health &amp; development</c:v>
                </c:pt>
                <c:pt idx="9">
                  <c:v>Online safety</c:v>
                </c:pt>
                <c:pt idx="10">
                  <c:v>Child-parent relationship</c:v>
                </c:pt>
                <c:pt idx="11">
                  <c:v>Family relationships</c:v>
                </c:pt>
                <c:pt idx="12">
                  <c:v>Stress</c:v>
                </c:pt>
                <c:pt idx="13">
                  <c:v>Bullying</c:v>
                </c:pt>
                <c:pt idx="14">
                  <c:v>Co-parenting</c:v>
                </c:pt>
                <c:pt idx="15">
                  <c:v>Sexual health</c:v>
                </c:pt>
                <c:pt idx="16">
                  <c:v>School refusal</c:v>
                </c:pt>
                <c:pt idx="17">
                  <c:v>Drugs</c:v>
                </c:pt>
                <c:pt idx="18">
                  <c:v>Violence</c:v>
                </c:pt>
                <c:pt idx="19">
                  <c:v>Other</c:v>
                </c:pt>
                <c:pt idx="20">
                  <c:v>Did not want any</c:v>
                </c:pt>
              </c:strCache>
            </c:strRef>
          </c:cat>
          <c:val>
            <c:numRef>
              <c:f>Sheet1!$C$2:$C$22</c:f>
              <c:numCache>
                <c:formatCode>0%</c:formatCode>
                <c:ptCount val="21"/>
                <c:pt idx="0">
                  <c:v>0.15</c:v>
                </c:pt>
                <c:pt idx="1">
                  <c:v>0.18</c:v>
                </c:pt>
                <c:pt idx="2">
                  <c:v>0.1</c:v>
                </c:pt>
                <c:pt idx="3">
                  <c:v>0.13999999999999999</c:v>
                </c:pt>
                <c:pt idx="4">
                  <c:v>0.15000000000000002</c:v>
                </c:pt>
                <c:pt idx="5">
                  <c:v>0.12</c:v>
                </c:pt>
                <c:pt idx="6">
                  <c:v>0.14000000000000001</c:v>
                </c:pt>
                <c:pt idx="7">
                  <c:v>5.0000000000000017E-2</c:v>
                </c:pt>
                <c:pt idx="8">
                  <c:v>0.11000000000000001</c:v>
                </c:pt>
                <c:pt idx="9">
                  <c:v>0.1</c:v>
                </c:pt>
                <c:pt idx="10">
                  <c:v>0.09</c:v>
                </c:pt>
                <c:pt idx="11">
                  <c:v>6.9999999999999993E-2</c:v>
                </c:pt>
                <c:pt idx="12">
                  <c:v>6.9999999999999993E-2</c:v>
                </c:pt>
                <c:pt idx="13">
                  <c:v>0.08</c:v>
                </c:pt>
                <c:pt idx="14">
                  <c:v>3.9999999999999994E-2</c:v>
                </c:pt>
                <c:pt idx="15">
                  <c:v>0.04</c:v>
                </c:pt>
                <c:pt idx="16">
                  <c:v>1.9999999999999997E-2</c:v>
                </c:pt>
                <c:pt idx="17">
                  <c:v>0.01</c:v>
                </c:pt>
                <c:pt idx="18">
                  <c:v>0.01</c:v>
                </c:pt>
                <c:pt idx="19">
                  <c:v>1.9999999999999997E-2</c:v>
                </c:pt>
                <c:pt idx="20">
                  <c:v>0</c:v>
                </c:pt>
              </c:numCache>
            </c:numRef>
          </c:val>
          <c:extLst>
            <c:ext xmlns:c16="http://schemas.microsoft.com/office/drawing/2014/chart" uri="{C3380CC4-5D6E-409C-BE32-E72D297353CC}">
              <c16:uniqueId val="{00000008-D0B9-4405-B3C6-77BCF07F035B}"/>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Behaviour</c:v>
                </c:pt>
                <c:pt idx="1">
                  <c:v>Education</c:v>
                </c:pt>
                <c:pt idx="2">
                  <c:v>Anxiety</c:v>
                </c:pt>
                <c:pt idx="3">
                  <c:v>Child development</c:v>
                </c:pt>
                <c:pt idx="4">
                  <c:v>Screen time</c:v>
                </c:pt>
                <c:pt idx="5">
                  <c:v>Childcare</c:v>
                </c:pt>
                <c:pt idx="6">
                  <c:v>Mental health/anxiety</c:v>
                </c:pt>
                <c:pt idx="7">
                  <c:v>Additional support needs</c:v>
                </c:pt>
                <c:pt idx="8">
                  <c:v>Physical health &amp; development</c:v>
                </c:pt>
                <c:pt idx="9">
                  <c:v>Online safety</c:v>
                </c:pt>
                <c:pt idx="10">
                  <c:v>Child-parent relationship</c:v>
                </c:pt>
                <c:pt idx="11">
                  <c:v>Family relationships</c:v>
                </c:pt>
                <c:pt idx="12">
                  <c:v>Stress</c:v>
                </c:pt>
                <c:pt idx="13">
                  <c:v>Bullying</c:v>
                </c:pt>
                <c:pt idx="14">
                  <c:v>Co-parenting</c:v>
                </c:pt>
                <c:pt idx="15">
                  <c:v>Sexual health</c:v>
                </c:pt>
                <c:pt idx="16">
                  <c:v>School refusal</c:v>
                </c:pt>
                <c:pt idx="17">
                  <c:v>Drugs</c:v>
                </c:pt>
                <c:pt idx="18">
                  <c:v>Violence</c:v>
                </c:pt>
                <c:pt idx="19">
                  <c:v>Other</c:v>
                </c:pt>
                <c:pt idx="20">
                  <c:v>Did not want any</c:v>
                </c:pt>
              </c:strCache>
            </c:strRef>
          </c:cat>
          <c:val>
            <c:numRef>
              <c:f>Sheet1!$D$2:$D$22</c:f>
              <c:numCache>
                <c:formatCode>0%</c:formatCode>
                <c:ptCount val="21"/>
                <c:pt idx="0">
                  <c:v>0.31</c:v>
                </c:pt>
                <c:pt idx="1">
                  <c:v>0.28999999999999998</c:v>
                </c:pt>
                <c:pt idx="2">
                  <c:v>0.25</c:v>
                </c:pt>
                <c:pt idx="3">
                  <c:v>0.24</c:v>
                </c:pt>
                <c:pt idx="4">
                  <c:v>0.2</c:v>
                </c:pt>
                <c:pt idx="5">
                  <c:v>0.18</c:v>
                </c:pt>
                <c:pt idx="6">
                  <c:v>0.17</c:v>
                </c:pt>
                <c:pt idx="7">
                  <c:v>0.14000000000000001</c:v>
                </c:pt>
                <c:pt idx="8">
                  <c:v>0.14000000000000001</c:v>
                </c:pt>
                <c:pt idx="9">
                  <c:v>0.13</c:v>
                </c:pt>
                <c:pt idx="10">
                  <c:v>0.12</c:v>
                </c:pt>
                <c:pt idx="11">
                  <c:v>0.09</c:v>
                </c:pt>
                <c:pt idx="12">
                  <c:v>0.09</c:v>
                </c:pt>
                <c:pt idx="13">
                  <c:v>0.09</c:v>
                </c:pt>
                <c:pt idx="14">
                  <c:v>0.06</c:v>
                </c:pt>
                <c:pt idx="15">
                  <c:v>0.04</c:v>
                </c:pt>
                <c:pt idx="16">
                  <c:v>0.03</c:v>
                </c:pt>
                <c:pt idx="17">
                  <c:v>0.01</c:v>
                </c:pt>
                <c:pt idx="18">
                  <c:v>0.01</c:v>
                </c:pt>
                <c:pt idx="19">
                  <c:v>0.03</c:v>
                </c:pt>
                <c:pt idx="20">
                  <c:v>0.08</c:v>
                </c:pt>
              </c:numCache>
            </c:numRef>
          </c:val>
          <c:extLst>
            <c:ext xmlns:c16="http://schemas.microsoft.com/office/drawing/2014/chart" uri="{C3380CC4-5D6E-409C-BE32-E72D297353CC}">
              <c16:uniqueId val="{00000009-D0B9-4405-B3C6-77BCF07F035B}"/>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6">
                <a:lumMod val="20000"/>
                <a:lumOff val="80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0-D0B9-4405-B3C6-77BCF07F035B}"/>
              </c:ext>
            </c:extLst>
          </c:dPt>
          <c:dPt>
            <c:idx val="1"/>
            <c:invertIfNegative val="0"/>
            <c:bubble3D val="0"/>
            <c:extLst>
              <c:ext xmlns:c16="http://schemas.microsoft.com/office/drawing/2014/chart" uri="{C3380CC4-5D6E-409C-BE32-E72D297353CC}">
                <c16:uniqueId val="{00000001-D0B9-4405-B3C6-77BCF07F035B}"/>
              </c:ext>
            </c:extLst>
          </c:dPt>
          <c:dPt>
            <c:idx val="2"/>
            <c:invertIfNegative val="0"/>
            <c:bubble3D val="0"/>
            <c:extLst>
              <c:ext xmlns:c16="http://schemas.microsoft.com/office/drawing/2014/chart" uri="{C3380CC4-5D6E-409C-BE32-E72D297353CC}">
                <c16:uniqueId val="{00000002-D0B9-4405-B3C6-77BCF07F035B}"/>
              </c:ext>
            </c:extLst>
          </c:dPt>
          <c:dPt>
            <c:idx val="3"/>
            <c:invertIfNegative val="0"/>
            <c:bubble3D val="0"/>
            <c:extLst>
              <c:ext xmlns:c16="http://schemas.microsoft.com/office/drawing/2014/chart" uri="{C3380CC4-5D6E-409C-BE32-E72D297353CC}">
                <c16:uniqueId val="{00000003-D0B9-4405-B3C6-77BCF07F035B}"/>
              </c:ext>
            </c:extLst>
          </c:dPt>
          <c:dPt>
            <c:idx val="4"/>
            <c:invertIfNegative val="0"/>
            <c:bubble3D val="0"/>
            <c:extLst>
              <c:ext xmlns:c16="http://schemas.microsoft.com/office/drawing/2014/chart" uri="{C3380CC4-5D6E-409C-BE32-E72D297353CC}">
                <c16:uniqueId val="{00000004-D0B9-4405-B3C6-77BCF07F035B}"/>
              </c:ext>
            </c:extLst>
          </c:dPt>
          <c:dPt>
            <c:idx val="5"/>
            <c:invertIfNegative val="0"/>
            <c:bubble3D val="0"/>
            <c:extLst>
              <c:ext xmlns:c16="http://schemas.microsoft.com/office/drawing/2014/chart" uri="{C3380CC4-5D6E-409C-BE32-E72D297353CC}">
                <c16:uniqueId val="{00000005-D0B9-4405-B3C6-77BCF07F035B}"/>
              </c:ext>
            </c:extLst>
          </c:dPt>
          <c:dPt>
            <c:idx val="6"/>
            <c:invertIfNegative val="0"/>
            <c:bubble3D val="0"/>
            <c:extLst>
              <c:ext xmlns:c16="http://schemas.microsoft.com/office/drawing/2014/chart" uri="{C3380CC4-5D6E-409C-BE32-E72D297353CC}">
                <c16:uniqueId val="{00000006-D0B9-4405-B3C6-77BCF07F035B}"/>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Education</c:v>
                </c:pt>
                <c:pt idx="1">
                  <c:v>Behaviour</c:v>
                </c:pt>
                <c:pt idx="2">
                  <c:v>Child development</c:v>
                </c:pt>
                <c:pt idx="3">
                  <c:v>Mental health</c:v>
                </c:pt>
                <c:pt idx="4">
                  <c:v>Online safety/screen time</c:v>
                </c:pt>
                <c:pt idx="5">
                  <c:v>Physical health</c:v>
                </c:pt>
                <c:pt idx="6">
                  <c:v>Child-parent relationship</c:v>
                </c:pt>
                <c:pt idx="7">
                  <c:v>Childcare</c:v>
                </c:pt>
                <c:pt idx="8">
                  <c:v>Family relationships</c:v>
                </c:pt>
                <c:pt idx="9">
                  <c:v>Co-parenting</c:v>
                </c:pt>
                <c:pt idx="10">
                  <c:v>Did not want any information, advice or support</c:v>
                </c:pt>
                <c:pt idx="11">
                  <c:v>Other</c:v>
                </c:pt>
              </c:strCache>
            </c:strRef>
          </c:cat>
          <c:val>
            <c:numRef>
              <c:f>Sheet1!$B$2:$B$13</c:f>
              <c:numCache>
                <c:formatCode>0%</c:formatCode>
                <c:ptCount val="12"/>
                <c:pt idx="0">
                  <c:v>0.18</c:v>
                </c:pt>
                <c:pt idx="1">
                  <c:v>0.21</c:v>
                </c:pt>
                <c:pt idx="2">
                  <c:v>0.15</c:v>
                </c:pt>
                <c:pt idx="3">
                  <c:v>0.1</c:v>
                </c:pt>
                <c:pt idx="4">
                  <c:v>7.0000000000000007E-2</c:v>
                </c:pt>
                <c:pt idx="5">
                  <c:v>7.0000000000000007E-2</c:v>
                </c:pt>
                <c:pt idx="6">
                  <c:v>0.04</c:v>
                </c:pt>
                <c:pt idx="7">
                  <c:v>0.03</c:v>
                </c:pt>
                <c:pt idx="8">
                  <c:v>0.02</c:v>
                </c:pt>
                <c:pt idx="9">
                  <c:v>0.01</c:v>
                </c:pt>
                <c:pt idx="10">
                  <c:v>0.11</c:v>
                </c:pt>
                <c:pt idx="11">
                  <c:v>0.01</c:v>
                </c:pt>
              </c:numCache>
            </c:numRef>
          </c:val>
          <c:extLst>
            <c:ext xmlns:c16="http://schemas.microsoft.com/office/drawing/2014/chart" uri="{C3380CC4-5D6E-409C-BE32-E72D297353CC}">
              <c16:uniqueId val="{00000007-D0B9-4405-B3C6-77BCF07F035B}"/>
            </c:ext>
          </c:extLst>
        </c:ser>
        <c:ser>
          <c:idx val="1"/>
          <c:order val="1"/>
          <c:tx>
            <c:strRef>
              <c:f>Sheet1!$C$1</c:f>
              <c:strCache>
                <c:ptCount val="1"/>
                <c:pt idx="0">
                  <c:v>Diff between 1st and top 3</c:v>
                </c:pt>
              </c:strCache>
            </c:strRef>
          </c:tx>
          <c:spPr>
            <a:solidFill>
              <a:schemeClr val="accent6"/>
            </a:solidFill>
            <a:ln>
              <a:solidFill>
                <a:schemeClr val="bg1"/>
              </a:solidFill>
            </a:ln>
            <a:effectLst/>
          </c:spPr>
          <c:invertIfNegative val="0"/>
          <c:dLbls>
            <c:delete val="1"/>
          </c:dLbls>
          <c:cat>
            <c:strRef>
              <c:f>Sheet1!$A$2:$A$13</c:f>
              <c:strCache>
                <c:ptCount val="12"/>
                <c:pt idx="0">
                  <c:v>Education</c:v>
                </c:pt>
                <c:pt idx="1">
                  <c:v>Behaviour</c:v>
                </c:pt>
                <c:pt idx="2">
                  <c:v>Child development</c:v>
                </c:pt>
                <c:pt idx="3">
                  <c:v>Mental health</c:v>
                </c:pt>
                <c:pt idx="4">
                  <c:v>Online safety/screen time</c:v>
                </c:pt>
                <c:pt idx="5">
                  <c:v>Physical health</c:v>
                </c:pt>
                <c:pt idx="6">
                  <c:v>Child-parent relationship</c:v>
                </c:pt>
                <c:pt idx="7">
                  <c:v>Childcare</c:v>
                </c:pt>
                <c:pt idx="8">
                  <c:v>Family relationships</c:v>
                </c:pt>
                <c:pt idx="9">
                  <c:v>Co-parenting</c:v>
                </c:pt>
                <c:pt idx="10">
                  <c:v>Did not want any information, advice or support</c:v>
                </c:pt>
                <c:pt idx="11">
                  <c:v>Other</c:v>
                </c:pt>
              </c:strCache>
            </c:strRef>
          </c:cat>
          <c:val>
            <c:numRef>
              <c:f>Sheet1!$C$2:$C$13</c:f>
              <c:numCache>
                <c:formatCode>0%</c:formatCode>
                <c:ptCount val="12"/>
                <c:pt idx="0">
                  <c:v>0.21000000000000002</c:v>
                </c:pt>
                <c:pt idx="1">
                  <c:v>0.15</c:v>
                </c:pt>
                <c:pt idx="2">
                  <c:v>0.17</c:v>
                </c:pt>
                <c:pt idx="3">
                  <c:v>0.18999999999999997</c:v>
                </c:pt>
                <c:pt idx="4">
                  <c:v>0.21999999999999997</c:v>
                </c:pt>
                <c:pt idx="5">
                  <c:v>0.21999999999999997</c:v>
                </c:pt>
                <c:pt idx="6">
                  <c:v>0.1</c:v>
                </c:pt>
                <c:pt idx="7">
                  <c:v>0.08</c:v>
                </c:pt>
                <c:pt idx="8">
                  <c:v>0.06</c:v>
                </c:pt>
                <c:pt idx="9">
                  <c:v>0.03</c:v>
                </c:pt>
                <c:pt idx="10">
                  <c:v>6.0000000000000012E-2</c:v>
                </c:pt>
                <c:pt idx="11">
                  <c:v>0.03</c:v>
                </c:pt>
              </c:numCache>
            </c:numRef>
          </c:val>
          <c:extLst>
            <c:ext xmlns:c16="http://schemas.microsoft.com/office/drawing/2014/chart" uri="{C3380CC4-5D6E-409C-BE32-E72D297353CC}">
              <c16:uniqueId val="{00000008-D0B9-4405-B3C6-77BCF07F035B}"/>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Education</c:v>
                </c:pt>
                <c:pt idx="1">
                  <c:v>Behaviour</c:v>
                </c:pt>
                <c:pt idx="2">
                  <c:v>Child development</c:v>
                </c:pt>
                <c:pt idx="3">
                  <c:v>Mental health</c:v>
                </c:pt>
                <c:pt idx="4">
                  <c:v>Online safety/screen time</c:v>
                </c:pt>
                <c:pt idx="5">
                  <c:v>Physical health</c:v>
                </c:pt>
                <c:pt idx="6">
                  <c:v>Child-parent relationship</c:v>
                </c:pt>
                <c:pt idx="7">
                  <c:v>Childcare</c:v>
                </c:pt>
                <c:pt idx="8">
                  <c:v>Family relationships</c:v>
                </c:pt>
                <c:pt idx="9">
                  <c:v>Co-parenting</c:v>
                </c:pt>
                <c:pt idx="10">
                  <c:v>Did not want any information, advice or support</c:v>
                </c:pt>
                <c:pt idx="11">
                  <c:v>Other</c:v>
                </c:pt>
              </c:strCache>
            </c:strRef>
          </c:cat>
          <c:val>
            <c:numRef>
              <c:f>Sheet1!$D$2:$D$13</c:f>
              <c:numCache>
                <c:formatCode>0%</c:formatCode>
                <c:ptCount val="12"/>
                <c:pt idx="0">
                  <c:v>0.39</c:v>
                </c:pt>
                <c:pt idx="1">
                  <c:v>0.36</c:v>
                </c:pt>
                <c:pt idx="2">
                  <c:v>0.32</c:v>
                </c:pt>
                <c:pt idx="3">
                  <c:v>0.28999999999999998</c:v>
                </c:pt>
                <c:pt idx="4">
                  <c:v>0.28999999999999998</c:v>
                </c:pt>
                <c:pt idx="5">
                  <c:v>0.28999999999999998</c:v>
                </c:pt>
                <c:pt idx="6">
                  <c:v>0.14000000000000001</c:v>
                </c:pt>
                <c:pt idx="7">
                  <c:v>0.11</c:v>
                </c:pt>
                <c:pt idx="8">
                  <c:v>0.08</c:v>
                </c:pt>
                <c:pt idx="9">
                  <c:v>0.04</c:v>
                </c:pt>
                <c:pt idx="10">
                  <c:v>0.17</c:v>
                </c:pt>
                <c:pt idx="11">
                  <c:v>0.04</c:v>
                </c:pt>
              </c:numCache>
            </c:numRef>
          </c:val>
          <c:extLst>
            <c:ext xmlns:c16="http://schemas.microsoft.com/office/drawing/2014/chart" uri="{C3380CC4-5D6E-409C-BE32-E72D297353CC}">
              <c16:uniqueId val="{00000009-D0B9-4405-B3C6-77BCF07F035B}"/>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3589-485C-BEC2-BF49EB24B6E9}"/>
              </c:ext>
            </c:extLst>
          </c:dPt>
          <c:dPt>
            <c:idx val="1"/>
            <c:invertIfNegative val="0"/>
            <c:bubble3D val="0"/>
            <c:extLst>
              <c:ext xmlns:c16="http://schemas.microsoft.com/office/drawing/2014/chart" uri="{C3380CC4-5D6E-409C-BE32-E72D297353CC}">
                <c16:uniqueId val="{00000001-3589-485C-BEC2-BF49EB24B6E9}"/>
              </c:ext>
            </c:extLst>
          </c:dPt>
          <c:dPt>
            <c:idx val="2"/>
            <c:invertIfNegative val="0"/>
            <c:bubble3D val="0"/>
            <c:extLst>
              <c:ext xmlns:c16="http://schemas.microsoft.com/office/drawing/2014/chart" uri="{C3380CC4-5D6E-409C-BE32-E72D297353CC}">
                <c16:uniqueId val="{00000002-3589-485C-BEC2-BF49EB24B6E9}"/>
              </c:ext>
            </c:extLst>
          </c:dPt>
          <c:dPt>
            <c:idx val="3"/>
            <c:invertIfNegative val="0"/>
            <c:bubble3D val="0"/>
            <c:extLst>
              <c:ext xmlns:c16="http://schemas.microsoft.com/office/drawing/2014/chart" uri="{C3380CC4-5D6E-409C-BE32-E72D297353CC}">
                <c16:uniqueId val="{00000003-3589-485C-BEC2-BF49EB24B6E9}"/>
              </c:ext>
            </c:extLst>
          </c:dPt>
          <c:dPt>
            <c:idx val="4"/>
            <c:invertIfNegative val="0"/>
            <c:bubble3D val="0"/>
            <c:extLst>
              <c:ext xmlns:c16="http://schemas.microsoft.com/office/drawing/2014/chart" uri="{C3380CC4-5D6E-409C-BE32-E72D297353CC}">
                <c16:uniqueId val="{00000004-3589-485C-BEC2-BF49EB24B6E9}"/>
              </c:ext>
            </c:extLst>
          </c:dPt>
          <c:dPt>
            <c:idx val="5"/>
            <c:invertIfNegative val="0"/>
            <c:bubble3D val="0"/>
            <c:extLst>
              <c:ext xmlns:c16="http://schemas.microsoft.com/office/drawing/2014/chart" uri="{C3380CC4-5D6E-409C-BE32-E72D297353CC}">
                <c16:uniqueId val="{00000005-3589-485C-BEC2-BF49EB24B6E9}"/>
              </c:ext>
            </c:extLst>
          </c:dPt>
          <c:dPt>
            <c:idx val="6"/>
            <c:invertIfNegative val="0"/>
            <c:bubble3D val="0"/>
            <c:extLst>
              <c:ext xmlns:c16="http://schemas.microsoft.com/office/drawing/2014/chart" uri="{C3380CC4-5D6E-409C-BE32-E72D297353CC}">
                <c16:uniqueId val="{00000006-3589-485C-BEC2-BF49EB24B6E9}"/>
              </c:ext>
            </c:extLst>
          </c:dPt>
          <c:dLbls>
            <c:dLbl>
              <c:idx val="10"/>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589-485C-BEC2-BF49EB24B6E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Antenatal classes</c:v>
                </c:pt>
                <c:pt idx="1">
                  <c:v>Breastfeeding Support Group</c:v>
                </c:pt>
                <c:pt idx="2">
                  <c:v>Parenting programme/course/talks</c:v>
                </c:pt>
                <c:pt idx="3">
                  <c:v>Parent support group</c:v>
                </c:pt>
                <c:pt idx="4">
                  <c:v>Parenting</c:v>
                </c:pt>
                <c:pt idx="5">
                  <c:v>One-to-one parenting support</c:v>
                </c:pt>
                <c:pt idx="6">
                  <c:v>CAMHS</c:v>
                </c:pt>
                <c:pt idx="7">
                  <c:v>Jigsaw</c:v>
                </c:pt>
                <c:pt idx="8">
                  <c:v>Doctor/GP/Midwife/Nurse</c:v>
                </c:pt>
                <c:pt idx="9">
                  <c:v>Counselling</c:v>
                </c:pt>
                <c:pt idx="10">
                  <c:v>Other </c:v>
                </c:pt>
                <c:pt idx="11">
                  <c:v>None of the above</c:v>
                </c:pt>
              </c:strCache>
            </c:strRef>
          </c:cat>
          <c:val>
            <c:numRef>
              <c:f>Sheet1!$B$2:$B$13</c:f>
              <c:numCache>
                <c:formatCode>0%</c:formatCode>
                <c:ptCount val="12"/>
                <c:pt idx="0">
                  <c:v>0.3</c:v>
                </c:pt>
                <c:pt idx="1">
                  <c:v>0.16</c:v>
                </c:pt>
                <c:pt idx="2">
                  <c:v>0.15</c:v>
                </c:pt>
                <c:pt idx="3">
                  <c:v>0.08</c:v>
                </c:pt>
                <c:pt idx="4">
                  <c:v>0.06</c:v>
                </c:pt>
                <c:pt idx="5">
                  <c:v>0.02</c:v>
                </c:pt>
                <c:pt idx="6">
                  <c:v>0.01</c:v>
                </c:pt>
                <c:pt idx="7">
                  <c:v>0.01</c:v>
                </c:pt>
                <c:pt idx="8">
                  <c:v>0.01</c:v>
                </c:pt>
                <c:pt idx="9">
                  <c:v>0.01</c:v>
                </c:pt>
                <c:pt idx="10">
                  <c:v>0.03</c:v>
                </c:pt>
                <c:pt idx="11">
                  <c:v>0.48</c:v>
                </c:pt>
              </c:numCache>
            </c:numRef>
          </c:val>
          <c:extLst>
            <c:ext xmlns:c16="http://schemas.microsoft.com/office/drawing/2014/chart" uri="{C3380CC4-5D6E-409C-BE32-E72D297353CC}">
              <c16:uniqueId val="{00000008-3589-485C-BEC2-BF49EB24B6E9}"/>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342B-4931-94AA-338341718855}"/>
              </c:ext>
            </c:extLst>
          </c:dPt>
          <c:dPt>
            <c:idx val="1"/>
            <c:invertIfNegative val="0"/>
            <c:bubble3D val="0"/>
            <c:extLst>
              <c:ext xmlns:c16="http://schemas.microsoft.com/office/drawing/2014/chart" uri="{C3380CC4-5D6E-409C-BE32-E72D297353CC}">
                <c16:uniqueId val="{00000001-342B-4931-94AA-338341718855}"/>
              </c:ext>
            </c:extLst>
          </c:dPt>
          <c:dPt>
            <c:idx val="2"/>
            <c:invertIfNegative val="0"/>
            <c:bubble3D val="0"/>
            <c:extLst>
              <c:ext xmlns:c16="http://schemas.microsoft.com/office/drawing/2014/chart" uri="{C3380CC4-5D6E-409C-BE32-E72D297353CC}">
                <c16:uniqueId val="{00000002-342B-4931-94AA-338341718855}"/>
              </c:ext>
            </c:extLst>
          </c:dPt>
          <c:dPt>
            <c:idx val="3"/>
            <c:invertIfNegative val="0"/>
            <c:bubble3D val="0"/>
            <c:extLst>
              <c:ext xmlns:c16="http://schemas.microsoft.com/office/drawing/2014/chart" uri="{C3380CC4-5D6E-409C-BE32-E72D297353CC}">
                <c16:uniqueId val="{00000003-342B-4931-94AA-338341718855}"/>
              </c:ext>
            </c:extLst>
          </c:dPt>
          <c:dPt>
            <c:idx val="4"/>
            <c:invertIfNegative val="0"/>
            <c:bubble3D val="0"/>
            <c:extLst>
              <c:ext xmlns:c16="http://schemas.microsoft.com/office/drawing/2014/chart" uri="{C3380CC4-5D6E-409C-BE32-E72D297353CC}">
                <c16:uniqueId val="{00000004-342B-4931-94AA-338341718855}"/>
              </c:ext>
            </c:extLst>
          </c:dPt>
          <c:dPt>
            <c:idx val="5"/>
            <c:invertIfNegative val="0"/>
            <c:bubble3D val="0"/>
            <c:extLst>
              <c:ext xmlns:c16="http://schemas.microsoft.com/office/drawing/2014/chart" uri="{C3380CC4-5D6E-409C-BE32-E72D297353CC}">
                <c16:uniqueId val="{00000005-342B-4931-94AA-338341718855}"/>
              </c:ext>
            </c:extLst>
          </c:dPt>
          <c:dPt>
            <c:idx val="6"/>
            <c:invertIfNegative val="0"/>
            <c:bubble3D val="0"/>
            <c:extLst>
              <c:ext xmlns:c16="http://schemas.microsoft.com/office/drawing/2014/chart" uri="{C3380CC4-5D6E-409C-BE32-E72D297353CC}">
                <c16:uniqueId val="{00000006-342B-4931-94AA-33834171885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Antenatal classes</c:v>
                </c:pt>
                <c:pt idx="1">
                  <c:v>Parent &amp; Toddler Group</c:v>
                </c:pt>
                <c:pt idx="2">
                  <c:v>Breastfeeding Support Group</c:v>
                </c:pt>
                <c:pt idx="3">
                  <c:v>Parent support group</c:v>
                </c:pt>
                <c:pt idx="4">
                  <c:v>Home visiting parenting support</c:v>
                </c:pt>
                <c:pt idx="5">
                  <c:v>Parenting programme/course/talks</c:v>
                </c:pt>
                <c:pt idx="6">
                  <c:v>One-to-one parenting support</c:v>
                </c:pt>
                <c:pt idx="7">
                  <c:v>Other</c:v>
                </c:pt>
                <c:pt idx="8">
                  <c:v>None of the above</c:v>
                </c:pt>
              </c:strCache>
            </c:strRef>
          </c:cat>
          <c:val>
            <c:numRef>
              <c:f>Sheet1!$B$2:$B$10</c:f>
              <c:numCache>
                <c:formatCode>0%</c:formatCode>
                <c:ptCount val="9"/>
                <c:pt idx="0">
                  <c:v>0.31</c:v>
                </c:pt>
                <c:pt idx="1">
                  <c:v>0.25</c:v>
                </c:pt>
                <c:pt idx="2">
                  <c:v>0.17</c:v>
                </c:pt>
                <c:pt idx="3">
                  <c:v>0.13</c:v>
                </c:pt>
                <c:pt idx="4">
                  <c:v>0.12</c:v>
                </c:pt>
                <c:pt idx="5">
                  <c:v>0.12</c:v>
                </c:pt>
                <c:pt idx="6">
                  <c:v>0.09</c:v>
                </c:pt>
                <c:pt idx="7">
                  <c:v>0.04</c:v>
                </c:pt>
                <c:pt idx="8">
                  <c:v>0.35</c:v>
                </c:pt>
              </c:numCache>
            </c:numRef>
          </c:val>
          <c:extLst>
            <c:ext xmlns:c16="http://schemas.microsoft.com/office/drawing/2014/chart" uri="{C3380CC4-5D6E-409C-BE32-E72D297353CC}">
              <c16:uniqueId val="{00000007-342B-4931-94AA-338341718855}"/>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6">
                <a:shade val="58000"/>
              </a:schemeClr>
            </a:solidFill>
            <a:ln>
              <a:solidFill>
                <a:schemeClr val="bg1"/>
              </a:solidFill>
            </a:ln>
            <a:effectLst/>
          </c:spPr>
          <c:invertIfNegative val="0"/>
          <c:dPt>
            <c:idx val="0"/>
            <c:invertIfNegative val="0"/>
            <c:bubble3D val="0"/>
            <c:spPr>
              <a:solidFill>
                <a:schemeClr val="accent6">
                  <a:shade val="50000"/>
                </a:schemeClr>
              </a:solidFill>
              <a:ln>
                <a:solidFill>
                  <a:schemeClr val="bg1"/>
                </a:solidFill>
              </a:ln>
              <a:effectLst/>
            </c:spPr>
            <c:extLst>
              <c:ext xmlns:c16="http://schemas.microsoft.com/office/drawing/2014/chart" uri="{C3380CC4-5D6E-409C-BE32-E72D297353CC}">
                <c16:uniqueId val="{00000001-EF76-4A07-ABB7-7A01B03FB55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Sheet1!$B$1</c:f>
              <c:strCache>
                <c:ptCount val="1"/>
                <c:pt idx="0">
                  <c:v> </c:v>
                </c:pt>
              </c:strCache>
            </c:strRef>
          </c:cat>
          <c:val>
            <c:numRef>
              <c:f>Sheet1!$B$2</c:f>
              <c:numCache>
                <c:formatCode>0%</c:formatCode>
                <c:ptCount val="1"/>
                <c:pt idx="0">
                  <c:v>0.66</c:v>
                </c:pt>
              </c:numCache>
            </c:numRef>
          </c:val>
          <c:extLst>
            <c:ext xmlns:c16="http://schemas.microsoft.com/office/drawing/2014/chart" uri="{C3380CC4-5D6E-409C-BE32-E72D297353CC}">
              <c16:uniqueId val="{00000002-EF76-4A07-ABB7-7A01B03FB552}"/>
            </c:ext>
          </c:extLst>
        </c:ser>
        <c:ser>
          <c:idx val="1"/>
          <c:order val="1"/>
          <c:tx>
            <c:strRef>
              <c:f>Sheet1!$A$3</c:f>
              <c:strCache>
                <c:ptCount val="1"/>
              </c:strCache>
            </c:strRef>
          </c:tx>
          <c:spPr>
            <a:solidFill>
              <a:schemeClr val="accent6">
                <a:shade val="8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EF76-4A07-ABB7-7A01B03FB55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Sheet1!$B$1</c:f>
              <c:strCache>
                <c:ptCount val="1"/>
                <c:pt idx="0">
                  <c:v> </c:v>
                </c:pt>
              </c:strCache>
            </c:strRef>
          </c:cat>
          <c:val>
            <c:numRef>
              <c:f>Sheet1!$B$3</c:f>
              <c:numCache>
                <c:formatCode>0%</c:formatCode>
                <c:ptCount val="1"/>
                <c:pt idx="0">
                  <c:v>0.32</c:v>
                </c:pt>
              </c:numCache>
            </c:numRef>
          </c:val>
          <c:extLst>
            <c:ext xmlns:c16="http://schemas.microsoft.com/office/drawing/2014/chart" uri="{C3380CC4-5D6E-409C-BE32-E72D297353CC}">
              <c16:uniqueId val="{00000004-EF76-4A07-ABB7-7A01B03FB552}"/>
            </c:ext>
          </c:extLst>
        </c:ser>
        <c:ser>
          <c:idx val="2"/>
          <c:order val="2"/>
          <c:tx>
            <c:strRef>
              <c:f>Sheet1!$A$4</c:f>
              <c:strCache>
                <c:ptCount val="1"/>
              </c:strCache>
            </c:strRef>
          </c:tx>
          <c:spPr>
            <a:solidFill>
              <a:schemeClr val="accent6">
                <a:tint val="86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 </c:v>
                </c:pt>
              </c:strCache>
            </c:strRef>
          </c:cat>
          <c:val>
            <c:numRef>
              <c:f>Sheet1!$B$4</c:f>
              <c:numCache>
                <c:formatCode>0%</c:formatCode>
                <c:ptCount val="1"/>
                <c:pt idx="0">
                  <c:v>0.01</c:v>
                </c:pt>
              </c:numCache>
            </c:numRef>
          </c:val>
          <c:extLst>
            <c:ext xmlns:c16="http://schemas.microsoft.com/office/drawing/2014/chart" uri="{C3380CC4-5D6E-409C-BE32-E72D297353CC}">
              <c16:uniqueId val="{00000005-EF76-4A07-ABB7-7A01B03FB552}"/>
            </c:ext>
          </c:extLst>
        </c:ser>
        <c:ser>
          <c:idx val="3"/>
          <c:order val="3"/>
          <c:tx>
            <c:strRef>
              <c:f>Sheet1!$A$5</c:f>
              <c:strCache>
                <c:ptCount val="1"/>
              </c:strCache>
            </c:strRef>
          </c:tx>
          <c:spPr>
            <a:solidFill>
              <a:schemeClr val="accent6">
                <a:tint val="58000"/>
              </a:schemeClr>
            </a:solidFill>
            <a:ln>
              <a:solidFill>
                <a:schemeClr val="bg1"/>
              </a:solidFill>
            </a:ln>
            <a:effectLst/>
          </c:spPr>
          <c:invertIfNegative val="0"/>
          <c:dLbls>
            <c:delete val="1"/>
          </c:dLbls>
          <c:cat>
            <c:strRef>
              <c:f>Sheet1!$B$1</c:f>
              <c:strCache>
                <c:ptCount val="1"/>
                <c:pt idx="0">
                  <c:v> </c:v>
                </c:pt>
              </c:strCache>
            </c:strRef>
          </c:cat>
          <c:val>
            <c:numRef>
              <c:f>Sheet1!$B$5</c:f>
              <c:numCache>
                <c:formatCode>General</c:formatCode>
                <c:ptCount val="1"/>
                <c:pt idx="0">
                  <c:v>0</c:v>
                </c:pt>
              </c:numCache>
            </c:numRef>
          </c:val>
          <c:extLst>
            <c:ext xmlns:c16="http://schemas.microsoft.com/office/drawing/2014/chart" uri="{C3380CC4-5D6E-409C-BE32-E72D297353CC}">
              <c16:uniqueId val="{00000006-EF76-4A07-ABB7-7A01B03FB552}"/>
            </c:ext>
          </c:extLst>
        </c:ser>
        <c:dLbls>
          <c:showLegendKey val="0"/>
          <c:showVal val="1"/>
          <c:showCatName val="0"/>
          <c:showSerName val="0"/>
          <c:showPercent val="0"/>
          <c:showBubbleSize val="0"/>
        </c:dLbls>
        <c:gapWidth val="58"/>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0" i="0" u="none" strike="noStrike" baseline="0">
          <a:solidFill>
            <a:schemeClr val="tx1"/>
          </a:solidFill>
          <a:latin typeface="Calibri" panose="020F0502020204030204" pitchFamily="34" charset="0"/>
          <a:ea typeface="Arial"/>
          <a:cs typeface="Arial"/>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342B-4931-94AA-338341718855}"/>
              </c:ext>
            </c:extLst>
          </c:dPt>
          <c:dPt>
            <c:idx val="1"/>
            <c:invertIfNegative val="0"/>
            <c:bubble3D val="0"/>
            <c:extLst>
              <c:ext xmlns:c16="http://schemas.microsoft.com/office/drawing/2014/chart" uri="{C3380CC4-5D6E-409C-BE32-E72D297353CC}">
                <c16:uniqueId val="{00000001-342B-4931-94AA-338341718855}"/>
              </c:ext>
            </c:extLst>
          </c:dPt>
          <c:dPt>
            <c:idx val="2"/>
            <c:invertIfNegative val="0"/>
            <c:bubble3D val="0"/>
            <c:extLst>
              <c:ext xmlns:c16="http://schemas.microsoft.com/office/drawing/2014/chart" uri="{C3380CC4-5D6E-409C-BE32-E72D297353CC}">
                <c16:uniqueId val="{00000002-342B-4931-94AA-338341718855}"/>
              </c:ext>
            </c:extLst>
          </c:dPt>
          <c:dPt>
            <c:idx val="3"/>
            <c:invertIfNegative val="0"/>
            <c:bubble3D val="0"/>
            <c:extLst>
              <c:ext xmlns:c16="http://schemas.microsoft.com/office/drawing/2014/chart" uri="{C3380CC4-5D6E-409C-BE32-E72D297353CC}">
                <c16:uniqueId val="{00000003-342B-4931-94AA-338341718855}"/>
              </c:ext>
            </c:extLst>
          </c:dPt>
          <c:dPt>
            <c:idx val="4"/>
            <c:invertIfNegative val="0"/>
            <c:bubble3D val="0"/>
            <c:extLst>
              <c:ext xmlns:c16="http://schemas.microsoft.com/office/drawing/2014/chart" uri="{C3380CC4-5D6E-409C-BE32-E72D297353CC}">
                <c16:uniqueId val="{00000004-342B-4931-94AA-338341718855}"/>
              </c:ext>
            </c:extLst>
          </c:dPt>
          <c:dPt>
            <c:idx val="5"/>
            <c:invertIfNegative val="0"/>
            <c:bubble3D val="0"/>
            <c:extLst>
              <c:ext xmlns:c16="http://schemas.microsoft.com/office/drawing/2014/chart" uri="{C3380CC4-5D6E-409C-BE32-E72D297353CC}">
                <c16:uniqueId val="{00000005-342B-4931-94AA-338341718855}"/>
              </c:ext>
            </c:extLst>
          </c:dPt>
          <c:dPt>
            <c:idx val="8"/>
            <c:invertIfNegative val="0"/>
            <c:bubble3D val="0"/>
            <c:extLst>
              <c:ext xmlns:c16="http://schemas.microsoft.com/office/drawing/2014/chart" uri="{C3380CC4-5D6E-409C-BE32-E72D297353CC}">
                <c16:uniqueId val="{00000006-3DA9-47CF-84B7-BDDFBD79BE66}"/>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Antenatal classes</c:v>
                </c:pt>
                <c:pt idx="1">
                  <c:v>Parent &amp; Toddler Group</c:v>
                </c:pt>
                <c:pt idx="2">
                  <c:v>Parent support group</c:v>
                </c:pt>
                <c:pt idx="3">
                  <c:v>Breastfeeding Support Group</c:v>
                </c:pt>
                <c:pt idx="4">
                  <c:v>Parenting programme/course/talks</c:v>
                </c:pt>
                <c:pt idx="5">
                  <c:v>One-to-one parenting support in my home</c:v>
                </c:pt>
                <c:pt idx="6">
                  <c:v>One-to-one parenting support outside of my home</c:v>
                </c:pt>
                <c:pt idx="7">
                  <c:v>Other </c:v>
                </c:pt>
                <c:pt idx="8">
                  <c:v>None of the above</c:v>
                </c:pt>
              </c:strCache>
            </c:strRef>
          </c:cat>
          <c:val>
            <c:numRef>
              <c:f>Sheet1!$B$2:$B$10</c:f>
              <c:numCache>
                <c:formatCode>0%</c:formatCode>
                <c:ptCount val="9"/>
                <c:pt idx="0">
                  <c:v>0.24</c:v>
                </c:pt>
                <c:pt idx="1">
                  <c:v>0.23</c:v>
                </c:pt>
                <c:pt idx="2">
                  <c:v>0.17</c:v>
                </c:pt>
                <c:pt idx="3">
                  <c:v>0.15</c:v>
                </c:pt>
                <c:pt idx="4">
                  <c:v>0.13</c:v>
                </c:pt>
                <c:pt idx="5">
                  <c:v>0.12</c:v>
                </c:pt>
                <c:pt idx="6">
                  <c:v>0.09</c:v>
                </c:pt>
                <c:pt idx="7">
                  <c:v>0.01</c:v>
                </c:pt>
                <c:pt idx="8">
                  <c:v>0.35</c:v>
                </c:pt>
              </c:numCache>
            </c:numRef>
          </c:val>
          <c:extLst>
            <c:ext xmlns:c16="http://schemas.microsoft.com/office/drawing/2014/chart" uri="{C3380CC4-5D6E-409C-BE32-E72D297353CC}">
              <c16:uniqueId val="{00000007-342B-4931-94AA-338341718855}"/>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FC43-4089-89B6-DE4064A12A96}"/>
              </c:ext>
            </c:extLst>
          </c:dPt>
          <c:dPt>
            <c:idx val="1"/>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3-FC43-4089-89B6-DE4064A12A96}"/>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0.15</c:v>
                </c:pt>
                <c:pt idx="1">
                  <c:v>0.85</c:v>
                </c:pt>
              </c:numCache>
            </c:numRef>
          </c:val>
          <c:extLst>
            <c:ext xmlns:c16="http://schemas.microsoft.com/office/drawing/2014/chart" uri="{C3380CC4-5D6E-409C-BE32-E72D297353CC}">
              <c16:uniqueId val="{00000008-FC43-4089-89B6-DE4064A12A96}"/>
            </c:ext>
          </c:extLst>
        </c:ser>
        <c:dLbls>
          <c:showLegendKey val="0"/>
          <c:showVal val="0"/>
          <c:showCatName val="0"/>
          <c:showSerName val="0"/>
          <c:showPercent val="0"/>
          <c:showBubbleSize val="0"/>
          <c:showLeaderLines val="1"/>
        </c:dLbls>
        <c:firstSliceAng val="242"/>
        <c:holeSize val="5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FC43-4089-89B6-DE4064A12A96}"/>
              </c:ext>
            </c:extLst>
          </c:dPt>
          <c:dPt>
            <c:idx val="1"/>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3-FC43-4089-89B6-DE4064A12A96}"/>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0.28000000000000003</c:v>
                </c:pt>
                <c:pt idx="1">
                  <c:v>0.72</c:v>
                </c:pt>
              </c:numCache>
            </c:numRef>
          </c:val>
          <c:extLst>
            <c:ext xmlns:c16="http://schemas.microsoft.com/office/drawing/2014/chart" uri="{C3380CC4-5D6E-409C-BE32-E72D297353CC}">
              <c16:uniqueId val="{00000008-FC43-4089-89B6-DE4064A12A96}"/>
            </c:ext>
          </c:extLst>
        </c:ser>
        <c:dLbls>
          <c:showLegendKey val="0"/>
          <c:showVal val="0"/>
          <c:showCatName val="0"/>
          <c:showSerName val="0"/>
          <c:showPercent val="0"/>
          <c:showBubbleSize val="0"/>
          <c:showLeaderLines val="1"/>
        </c:dLbls>
        <c:firstSliceAng val="220"/>
        <c:holeSize val="5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FC43-4089-89B6-DE4064A12A96}"/>
              </c:ext>
            </c:extLst>
          </c:dPt>
          <c:dPt>
            <c:idx val="1"/>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3-FC43-4089-89B6-DE4064A12A96}"/>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0.3</c:v>
                </c:pt>
                <c:pt idx="1">
                  <c:v>0.7</c:v>
                </c:pt>
              </c:numCache>
            </c:numRef>
          </c:val>
          <c:extLst>
            <c:ext xmlns:c16="http://schemas.microsoft.com/office/drawing/2014/chart" uri="{C3380CC4-5D6E-409C-BE32-E72D297353CC}">
              <c16:uniqueId val="{00000008-FC43-4089-89B6-DE4064A12A96}"/>
            </c:ext>
          </c:extLst>
        </c:ser>
        <c:dLbls>
          <c:showLegendKey val="0"/>
          <c:showVal val="0"/>
          <c:showCatName val="0"/>
          <c:showSerName val="0"/>
          <c:showPercent val="0"/>
          <c:showBubbleSize val="0"/>
          <c:showLeaderLines val="1"/>
        </c:dLbls>
        <c:firstSliceAng val="218"/>
        <c:holeSize val="5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hade val="50000"/>
              </a:schemeClr>
            </a:solidFill>
            <a:ln>
              <a:solidFill>
                <a:schemeClr val="bg1"/>
              </a:solidFill>
            </a:ln>
            <a:effectLst/>
          </c:spPr>
          <c:invertIfNegative val="0"/>
          <c:dPt>
            <c:idx val="0"/>
            <c:invertIfNegative val="0"/>
            <c:bubble3D val="0"/>
            <c:spPr>
              <a:solidFill>
                <a:schemeClr val="accent2">
                  <a:shade val="53000"/>
                </a:schemeClr>
              </a:solidFill>
              <a:ln>
                <a:solidFill>
                  <a:schemeClr val="bg1"/>
                </a:solidFill>
              </a:ln>
              <a:effectLst/>
            </c:spPr>
            <c:extLst>
              <c:ext xmlns:c16="http://schemas.microsoft.com/office/drawing/2014/chart" uri="{C3380CC4-5D6E-409C-BE32-E72D297353CC}">
                <c16:uniqueId val="{00000001-20EF-4CBA-ABD0-FA7513D29D04}"/>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Sheet1!$B$2:$D$2</c:f>
              <c:numCache>
                <c:formatCode>0%</c:formatCode>
                <c:ptCount val="3"/>
                <c:pt idx="0">
                  <c:v>0.05</c:v>
                </c:pt>
                <c:pt idx="1">
                  <c:v>0.09</c:v>
                </c:pt>
                <c:pt idx="2">
                  <c:v>0.1</c:v>
                </c:pt>
              </c:numCache>
            </c:numRef>
          </c:val>
          <c:extLst>
            <c:ext xmlns:c16="http://schemas.microsoft.com/office/drawing/2014/chart" uri="{C3380CC4-5D6E-409C-BE32-E72D297353CC}">
              <c16:uniqueId val="{00000002-20EF-4CBA-ABD0-FA7513D29D04}"/>
            </c:ext>
          </c:extLst>
        </c:ser>
        <c:ser>
          <c:idx val="1"/>
          <c:order val="1"/>
          <c:tx>
            <c:strRef>
              <c:f>Sheet1!$A$3</c:f>
              <c:strCache>
                <c:ptCount val="1"/>
              </c:strCache>
            </c:strRef>
          </c:tx>
          <c:spPr>
            <a:solidFill>
              <a:schemeClr val="accent2">
                <a:shade val="70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20EF-4CBA-ABD0-FA7513D29D04}"/>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Sheet1!$B$3:$D$3</c:f>
              <c:numCache>
                <c:formatCode>0%</c:formatCode>
                <c:ptCount val="3"/>
                <c:pt idx="0">
                  <c:v>0.28000000000000003</c:v>
                </c:pt>
                <c:pt idx="1">
                  <c:v>0.38</c:v>
                </c:pt>
                <c:pt idx="2">
                  <c:v>0.42</c:v>
                </c:pt>
              </c:numCache>
            </c:numRef>
          </c:val>
          <c:extLst>
            <c:ext xmlns:c16="http://schemas.microsoft.com/office/drawing/2014/chart" uri="{C3380CC4-5D6E-409C-BE32-E72D297353CC}">
              <c16:uniqueId val="{00000004-20EF-4CBA-ABD0-FA7513D29D04}"/>
            </c:ext>
          </c:extLst>
        </c:ser>
        <c:ser>
          <c:idx val="3"/>
          <c:order val="2"/>
          <c:tx>
            <c:strRef>
              <c:f>Sheet1!$A$4</c:f>
              <c:strCache>
                <c:ptCount val="1"/>
              </c:strCache>
            </c:strRef>
          </c:tx>
          <c:spPr>
            <a:solidFill>
              <a:srgbClr val="7288A9"/>
            </a:solidFill>
            <a:ln>
              <a:solidFill>
                <a:schemeClr val="bg1"/>
              </a:solidFill>
            </a:ln>
            <a:effectLst/>
          </c:spPr>
          <c:invertIfNegative val="0"/>
          <c:dPt>
            <c:idx val="0"/>
            <c:invertIfNegative val="0"/>
            <c:bubble3D val="0"/>
            <c:spPr>
              <a:solidFill>
                <a:srgbClr val="7288A9"/>
              </a:solidFill>
              <a:ln>
                <a:solidFill>
                  <a:schemeClr val="bg1"/>
                </a:solidFill>
              </a:ln>
              <a:effectLst/>
            </c:spPr>
            <c:extLst>
              <c:ext xmlns:c16="http://schemas.microsoft.com/office/drawing/2014/chart" uri="{C3380CC4-5D6E-409C-BE32-E72D297353CC}">
                <c16:uniqueId val="{00000006-20EF-4CBA-ABD0-FA7513D29D04}"/>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Sheet1!$B$4:$D$4</c:f>
              <c:numCache>
                <c:formatCode>0%</c:formatCode>
                <c:ptCount val="3"/>
                <c:pt idx="0">
                  <c:v>0.15</c:v>
                </c:pt>
                <c:pt idx="1">
                  <c:v>0.2</c:v>
                </c:pt>
                <c:pt idx="2">
                  <c:v>0.18</c:v>
                </c:pt>
              </c:numCache>
            </c:numRef>
          </c:val>
          <c:extLst>
            <c:ext xmlns:c16="http://schemas.microsoft.com/office/drawing/2014/chart" uri="{C3380CC4-5D6E-409C-BE32-E72D297353CC}">
              <c16:uniqueId val="{00000007-20EF-4CBA-ABD0-FA7513D29D04}"/>
            </c:ext>
          </c:extLst>
        </c:ser>
        <c:ser>
          <c:idx val="2"/>
          <c:order val="3"/>
          <c:tx>
            <c:strRef>
              <c:f>Sheet1!$A$5</c:f>
              <c:strCache>
                <c:ptCount val="1"/>
              </c:strCache>
            </c:strRef>
          </c:tx>
          <c:spPr>
            <a:solidFill>
              <a:srgbClr val="8A9AB5"/>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Sheet1!$B$5:$D$5</c:f>
              <c:numCache>
                <c:formatCode>0%</c:formatCode>
                <c:ptCount val="3"/>
                <c:pt idx="0">
                  <c:v>0.09</c:v>
                </c:pt>
                <c:pt idx="1">
                  <c:v>0.09</c:v>
                </c:pt>
                <c:pt idx="2">
                  <c:v>0.1</c:v>
                </c:pt>
              </c:numCache>
            </c:numRef>
          </c:val>
          <c:extLst>
            <c:ext xmlns:c16="http://schemas.microsoft.com/office/drawing/2014/chart" uri="{C3380CC4-5D6E-409C-BE32-E72D297353CC}">
              <c16:uniqueId val="{00000008-20EF-4CBA-ABD0-FA7513D29D04}"/>
            </c:ext>
          </c:extLst>
        </c:ser>
        <c:ser>
          <c:idx val="4"/>
          <c:order val="4"/>
          <c:tx>
            <c:strRef>
              <c:f>Sheet1!$A$6</c:f>
              <c:strCache>
                <c:ptCount val="1"/>
              </c:strCache>
            </c:strRef>
          </c:tx>
          <c:spPr>
            <a:solidFill>
              <a:schemeClr val="accent2">
                <a:tint val="70000"/>
              </a:schemeClr>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Sheet1!$B$6:$D$6</c:f>
              <c:numCache>
                <c:formatCode>0%</c:formatCode>
                <c:ptCount val="3"/>
                <c:pt idx="0">
                  <c:v>0.04</c:v>
                </c:pt>
                <c:pt idx="1">
                  <c:v>0.05</c:v>
                </c:pt>
                <c:pt idx="2">
                  <c:v>0.03</c:v>
                </c:pt>
              </c:numCache>
            </c:numRef>
          </c:val>
          <c:extLst>
            <c:ext xmlns:c16="http://schemas.microsoft.com/office/drawing/2014/chart" uri="{C3380CC4-5D6E-409C-BE32-E72D297353CC}">
              <c16:uniqueId val="{00000009-20EF-4CBA-ABD0-FA7513D29D04}"/>
            </c:ext>
          </c:extLst>
        </c:ser>
        <c:ser>
          <c:idx val="5"/>
          <c:order val="5"/>
          <c:tx>
            <c:strRef>
              <c:f>Sheet1!$A$7</c:f>
              <c:strCache>
                <c:ptCount val="1"/>
              </c:strCache>
            </c:strRef>
          </c:tx>
          <c:spPr>
            <a:solidFill>
              <a:schemeClr val="accent2">
                <a:tint val="5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Sheet1!$B$7:$D$7</c:f>
              <c:numCache>
                <c:formatCode>0%</c:formatCode>
                <c:ptCount val="3"/>
                <c:pt idx="0">
                  <c:v>0.39</c:v>
                </c:pt>
                <c:pt idx="1">
                  <c:v>0.2</c:v>
                </c:pt>
                <c:pt idx="2">
                  <c:v>0.18</c:v>
                </c:pt>
              </c:numCache>
            </c:numRef>
          </c:val>
          <c:extLst>
            <c:ext xmlns:c16="http://schemas.microsoft.com/office/drawing/2014/chart" uri="{C3380CC4-5D6E-409C-BE32-E72D297353CC}">
              <c16:uniqueId val="{0000000A-20EF-4CBA-ABD0-FA7513D29D04}"/>
            </c:ext>
          </c:extLst>
        </c:ser>
        <c:dLbls>
          <c:showLegendKey val="0"/>
          <c:showVal val="1"/>
          <c:showCatName val="0"/>
          <c:showSerName val="0"/>
          <c:showPercent val="0"/>
          <c:showBubbleSize val="0"/>
        </c:dLbls>
        <c:gapWidth val="8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2465-41A1-84A2-04ADB7AAF0DB}"/>
              </c:ext>
            </c:extLst>
          </c:dPt>
          <c:dPt>
            <c:idx val="1"/>
            <c:invertIfNegative val="0"/>
            <c:bubble3D val="0"/>
            <c:extLst>
              <c:ext xmlns:c16="http://schemas.microsoft.com/office/drawing/2014/chart" uri="{C3380CC4-5D6E-409C-BE32-E72D297353CC}">
                <c16:uniqueId val="{00000001-2465-41A1-84A2-04ADB7AAF0DB}"/>
              </c:ext>
            </c:extLst>
          </c:dPt>
          <c:dPt>
            <c:idx val="2"/>
            <c:invertIfNegative val="0"/>
            <c:bubble3D val="0"/>
            <c:extLst>
              <c:ext xmlns:c16="http://schemas.microsoft.com/office/drawing/2014/chart" uri="{C3380CC4-5D6E-409C-BE32-E72D297353CC}">
                <c16:uniqueId val="{00000002-2465-41A1-84A2-04ADB7AAF0DB}"/>
              </c:ext>
            </c:extLst>
          </c:dPt>
          <c:dPt>
            <c:idx val="3"/>
            <c:invertIfNegative val="0"/>
            <c:bubble3D val="0"/>
            <c:extLst>
              <c:ext xmlns:c16="http://schemas.microsoft.com/office/drawing/2014/chart" uri="{C3380CC4-5D6E-409C-BE32-E72D297353CC}">
                <c16:uniqueId val="{00000003-2465-41A1-84A2-04ADB7AAF0DB}"/>
              </c:ext>
            </c:extLst>
          </c:dPt>
          <c:dPt>
            <c:idx val="4"/>
            <c:invertIfNegative val="0"/>
            <c:bubble3D val="0"/>
            <c:extLst>
              <c:ext xmlns:c16="http://schemas.microsoft.com/office/drawing/2014/chart" uri="{C3380CC4-5D6E-409C-BE32-E72D297353CC}">
                <c16:uniqueId val="{00000004-2465-41A1-84A2-04ADB7AAF0DB}"/>
              </c:ext>
            </c:extLst>
          </c:dPt>
          <c:dPt>
            <c:idx val="5"/>
            <c:invertIfNegative val="0"/>
            <c:bubble3D val="0"/>
            <c:extLst>
              <c:ext xmlns:c16="http://schemas.microsoft.com/office/drawing/2014/chart" uri="{C3380CC4-5D6E-409C-BE32-E72D297353CC}">
                <c16:uniqueId val="{00000005-2465-41A1-84A2-04ADB7AAF0DB}"/>
              </c:ext>
            </c:extLst>
          </c:dPt>
          <c:dPt>
            <c:idx val="6"/>
            <c:invertIfNegative val="0"/>
            <c:bubble3D val="0"/>
            <c:extLst>
              <c:ext xmlns:c16="http://schemas.microsoft.com/office/drawing/2014/chart" uri="{C3380CC4-5D6E-409C-BE32-E72D297353CC}">
                <c16:uniqueId val="{00000006-2465-41A1-84A2-04ADB7AAF0DB}"/>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don't know what is available</c:v>
                </c:pt>
                <c:pt idx="1">
                  <c:v>I don't need any additional support</c:v>
                </c:pt>
                <c:pt idx="2">
                  <c:v>No services are available in my area</c:v>
                </c:pt>
                <c:pt idx="3">
                  <c:v>Inconvenient times/ Lack of time</c:v>
                </c:pt>
                <c:pt idx="4">
                  <c:v>Services are not available to meet my needs</c:v>
                </c:pt>
                <c:pt idx="5">
                  <c:v>Lack of childcare</c:v>
                </c:pt>
                <c:pt idx="6">
                  <c:v>Embarrassed – don’t want to do it locally</c:v>
                </c:pt>
                <c:pt idx="7">
                  <c:v>COVID restrictions</c:v>
                </c:pt>
                <c:pt idx="8">
                  <c:v>NA</c:v>
                </c:pt>
                <c:pt idx="9">
                  <c:v>Other </c:v>
                </c:pt>
              </c:strCache>
            </c:strRef>
          </c:cat>
          <c:val>
            <c:numRef>
              <c:f>Sheet1!$B$2:$B$11</c:f>
              <c:numCache>
                <c:formatCode>0%</c:formatCode>
                <c:ptCount val="10"/>
                <c:pt idx="0">
                  <c:v>0.44</c:v>
                </c:pt>
                <c:pt idx="1">
                  <c:v>0.3</c:v>
                </c:pt>
                <c:pt idx="2">
                  <c:v>0.18</c:v>
                </c:pt>
                <c:pt idx="3">
                  <c:v>0.17</c:v>
                </c:pt>
                <c:pt idx="4">
                  <c:v>0.15</c:v>
                </c:pt>
                <c:pt idx="5">
                  <c:v>0.1</c:v>
                </c:pt>
                <c:pt idx="6">
                  <c:v>0.06</c:v>
                </c:pt>
                <c:pt idx="7">
                  <c:v>0.01</c:v>
                </c:pt>
                <c:pt idx="8">
                  <c:v>0.01</c:v>
                </c:pt>
                <c:pt idx="9">
                  <c:v>0.04</c:v>
                </c:pt>
              </c:numCache>
            </c:numRef>
          </c:val>
          <c:extLst>
            <c:ext xmlns:c16="http://schemas.microsoft.com/office/drawing/2014/chart" uri="{C3380CC4-5D6E-409C-BE32-E72D297353CC}">
              <c16:uniqueId val="{00000008-2465-41A1-84A2-04ADB7AAF0DB}"/>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BDB4-4D2F-BDEC-30F40A2F690E}"/>
              </c:ext>
            </c:extLst>
          </c:dPt>
          <c:dPt>
            <c:idx val="1"/>
            <c:invertIfNegative val="0"/>
            <c:bubble3D val="0"/>
            <c:extLst>
              <c:ext xmlns:c16="http://schemas.microsoft.com/office/drawing/2014/chart" uri="{C3380CC4-5D6E-409C-BE32-E72D297353CC}">
                <c16:uniqueId val="{00000001-BDB4-4D2F-BDEC-30F40A2F690E}"/>
              </c:ext>
            </c:extLst>
          </c:dPt>
          <c:dPt>
            <c:idx val="2"/>
            <c:invertIfNegative val="0"/>
            <c:bubble3D val="0"/>
            <c:extLst>
              <c:ext xmlns:c16="http://schemas.microsoft.com/office/drawing/2014/chart" uri="{C3380CC4-5D6E-409C-BE32-E72D297353CC}">
                <c16:uniqueId val="{00000002-BDB4-4D2F-BDEC-30F40A2F690E}"/>
              </c:ext>
            </c:extLst>
          </c:dPt>
          <c:dPt>
            <c:idx val="3"/>
            <c:invertIfNegative val="0"/>
            <c:bubble3D val="0"/>
            <c:extLst>
              <c:ext xmlns:c16="http://schemas.microsoft.com/office/drawing/2014/chart" uri="{C3380CC4-5D6E-409C-BE32-E72D297353CC}">
                <c16:uniqueId val="{00000003-BDB4-4D2F-BDEC-30F40A2F690E}"/>
              </c:ext>
            </c:extLst>
          </c:dPt>
          <c:dPt>
            <c:idx val="4"/>
            <c:invertIfNegative val="0"/>
            <c:bubble3D val="0"/>
            <c:extLst>
              <c:ext xmlns:c16="http://schemas.microsoft.com/office/drawing/2014/chart" uri="{C3380CC4-5D6E-409C-BE32-E72D297353CC}">
                <c16:uniqueId val="{00000004-BDB4-4D2F-BDEC-30F40A2F690E}"/>
              </c:ext>
            </c:extLst>
          </c:dPt>
          <c:dPt>
            <c:idx val="5"/>
            <c:invertIfNegative val="0"/>
            <c:bubble3D val="0"/>
            <c:extLst>
              <c:ext xmlns:c16="http://schemas.microsoft.com/office/drawing/2014/chart" uri="{C3380CC4-5D6E-409C-BE32-E72D297353CC}">
                <c16:uniqueId val="{00000005-BDB4-4D2F-BDEC-30F40A2F690E}"/>
              </c:ext>
            </c:extLst>
          </c:dPt>
          <c:dPt>
            <c:idx val="6"/>
            <c:invertIfNegative val="0"/>
            <c:bubble3D val="0"/>
            <c:extLst>
              <c:ext xmlns:c16="http://schemas.microsoft.com/office/drawing/2014/chart" uri="{C3380CC4-5D6E-409C-BE32-E72D297353CC}">
                <c16:uniqueId val="{00000006-BDB4-4D2F-BDEC-30F40A2F690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I don't know what is available</c:v>
                </c:pt>
                <c:pt idx="1">
                  <c:v>I don't need any additional support</c:v>
                </c:pt>
                <c:pt idx="2">
                  <c:v>Inconvenient times/ Lack of time</c:v>
                </c:pt>
                <c:pt idx="3">
                  <c:v>Waiting list is too long</c:v>
                </c:pt>
                <c:pt idx="4">
                  <c:v>Services are not available to meet my needs</c:v>
                </c:pt>
                <c:pt idx="5">
                  <c:v>Lack of childcare</c:v>
                </c:pt>
                <c:pt idx="6">
                  <c:v>No services are available in my area</c:v>
                </c:pt>
                <c:pt idx="7">
                  <c:v>Embarrassed/stigma</c:v>
                </c:pt>
                <c:pt idx="8">
                  <c:v>Do not feel that service that is available is useful</c:v>
                </c:pt>
                <c:pt idx="9">
                  <c:v>Don’t want to attend service locally</c:v>
                </c:pt>
                <c:pt idx="10">
                  <c:v>Tried them before and didn’t find them useful</c:v>
                </c:pt>
                <c:pt idx="11">
                  <c:v>Heard that they were not useful from others</c:v>
                </c:pt>
                <c:pt idx="12">
                  <c:v>Services are not available in my preferred language</c:v>
                </c:pt>
                <c:pt idx="13">
                  <c:v>Other </c:v>
                </c:pt>
              </c:strCache>
            </c:strRef>
          </c:cat>
          <c:val>
            <c:numRef>
              <c:f>Sheet1!$B$2:$B$15</c:f>
              <c:numCache>
                <c:formatCode>0%</c:formatCode>
                <c:ptCount val="14"/>
                <c:pt idx="0">
                  <c:v>0.28999999999999998</c:v>
                </c:pt>
                <c:pt idx="1">
                  <c:v>0.28999999999999998</c:v>
                </c:pt>
                <c:pt idx="2">
                  <c:v>0.2</c:v>
                </c:pt>
                <c:pt idx="3">
                  <c:v>0.18</c:v>
                </c:pt>
                <c:pt idx="4">
                  <c:v>0.12</c:v>
                </c:pt>
                <c:pt idx="5">
                  <c:v>0.11</c:v>
                </c:pt>
                <c:pt idx="6">
                  <c:v>0.11</c:v>
                </c:pt>
                <c:pt idx="7">
                  <c:v>0.09</c:v>
                </c:pt>
                <c:pt idx="8">
                  <c:v>0.06</c:v>
                </c:pt>
                <c:pt idx="9">
                  <c:v>0.05</c:v>
                </c:pt>
                <c:pt idx="10">
                  <c:v>0.04</c:v>
                </c:pt>
                <c:pt idx="11">
                  <c:v>0.03</c:v>
                </c:pt>
                <c:pt idx="12">
                  <c:v>0.02</c:v>
                </c:pt>
                <c:pt idx="13">
                  <c:v>0.03</c:v>
                </c:pt>
              </c:numCache>
            </c:numRef>
          </c:val>
          <c:extLst>
            <c:ext xmlns:c16="http://schemas.microsoft.com/office/drawing/2014/chart" uri="{C3380CC4-5D6E-409C-BE32-E72D297353CC}">
              <c16:uniqueId val="{00000007-BDB4-4D2F-BDEC-30F40A2F690E}"/>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68016379928422"/>
          <c:y val="3.0000184682597186E-2"/>
          <c:w val="0.42846857812237416"/>
          <c:h val="0.93999963063480563"/>
        </c:manualLayout>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D312-41CA-B46B-1FB6C4BFF667}"/>
              </c:ext>
            </c:extLst>
          </c:dPt>
          <c:dPt>
            <c:idx val="1"/>
            <c:invertIfNegative val="0"/>
            <c:bubble3D val="0"/>
            <c:extLst>
              <c:ext xmlns:c16="http://schemas.microsoft.com/office/drawing/2014/chart" uri="{C3380CC4-5D6E-409C-BE32-E72D297353CC}">
                <c16:uniqueId val="{00000001-D312-41CA-B46B-1FB6C4BFF667}"/>
              </c:ext>
            </c:extLst>
          </c:dPt>
          <c:dPt>
            <c:idx val="2"/>
            <c:invertIfNegative val="0"/>
            <c:bubble3D val="0"/>
            <c:extLst>
              <c:ext xmlns:c16="http://schemas.microsoft.com/office/drawing/2014/chart" uri="{C3380CC4-5D6E-409C-BE32-E72D297353CC}">
                <c16:uniqueId val="{00000002-D312-41CA-B46B-1FB6C4BFF667}"/>
              </c:ext>
            </c:extLst>
          </c:dPt>
          <c:dPt>
            <c:idx val="3"/>
            <c:invertIfNegative val="0"/>
            <c:bubble3D val="0"/>
            <c:extLst>
              <c:ext xmlns:c16="http://schemas.microsoft.com/office/drawing/2014/chart" uri="{C3380CC4-5D6E-409C-BE32-E72D297353CC}">
                <c16:uniqueId val="{00000003-D312-41CA-B46B-1FB6C4BFF667}"/>
              </c:ext>
            </c:extLst>
          </c:dPt>
          <c:dPt>
            <c:idx val="4"/>
            <c:invertIfNegative val="0"/>
            <c:bubble3D val="0"/>
            <c:extLst>
              <c:ext xmlns:c16="http://schemas.microsoft.com/office/drawing/2014/chart" uri="{C3380CC4-5D6E-409C-BE32-E72D297353CC}">
                <c16:uniqueId val="{00000004-D312-41CA-B46B-1FB6C4BFF667}"/>
              </c:ext>
            </c:extLst>
          </c:dPt>
          <c:dPt>
            <c:idx val="5"/>
            <c:invertIfNegative val="0"/>
            <c:bubble3D val="0"/>
            <c:extLst>
              <c:ext xmlns:c16="http://schemas.microsoft.com/office/drawing/2014/chart" uri="{C3380CC4-5D6E-409C-BE32-E72D297353CC}">
                <c16:uniqueId val="{00000005-D312-41CA-B46B-1FB6C4BFF667}"/>
              </c:ext>
            </c:extLst>
          </c:dPt>
          <c:dPt>
            <c:idx val="6"/>
            <c:invertIfNegative val="0"/>
            <c:bubble3D val="0"/>
            <c:extLst>
              <c:ext xmlns:c16="http://schemas.microsoft.com/office/drawing/2014/chart" uri="{C3380CC4-5D6E-409C-BE32-E72D297353CC}">
                <c16:uniqueId val="{00000006-D312-41CA-B46B-1FB6C4BFF66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I don't need any additional support</c:v>
                </c:pt>
                <c:pt idx="1">
                  <c:v>I don't know what is available</c:v>
                </c:pt>
                <c:pt idx="2">
                  <c:v>Inconvenient times/ Lack of time</c:v>
                </c:pt>
                <c:pt idx="3">
                  <c:v>Waiting list is too long</c:v>
                </c:pt>
                <c:pt idx="4">
                  <c:v>Services are not available to meet my needs</c:v>
                </c:pt>
                <c:pt idx="5">
                  <c:v>Lack of childcare</c:v>
                </c:pt>
                <c:pt idx="6">
                  <c:v>No services are available in my area</c:v>
                </c:pt>
                <c:pt idx="7">
                  <c:v>Embarrassed/stigma</c:v>
                </c:pt>
                <c:pt idx="8">
                  <c:v>Do not feel that service that is available is useful</c:v>
                </c:pt>
                <c:pt idx="9">
                  <c:v>Tried them before and didn’t find them useful</c:v>
                </c:pt>
                <c:pt idx="10">
                  <c:v>Don’t want to attend service locally</c:v>
                </c:pt>
                <c:pt idx="11">
                  <c:v>Heard that they were not useful from others</c:v>
                </c:pt>
                <c:pt idx="12">
                  <c:v>Services are not available in my preferred language</c:v>
                </c:pt>
                <c:pt idx="13">
                  <c:v>Did not need them</c:v>
                </c:pt>
                <c:pt idx="14">
                  <c:v>Would or have made use of services/Not applicable</c:v>
                </c:pt>
                <c:pt idx="15">
                  <c:v>Other </c:v>
                </c:pt>
              </c:strCache>
            </c:strRef>
          </c:cat>
          <c:val>
            <c:numRef>
              <c:f>Sheet1!$B$2:$B$17</c:f>
              <c:numCache>
                <c:formatCode>0%</c:formatCode>
                <c:ptCount val="16"/>
                <c:pt idx="0">
                  <c:v>0.26</c:v>
                </c:pt>
                <c:pt idx="1">
                  <c:v>0.26</c:v>
                </c:pt>
                <c:pt idx="2">
                  <c:v>0.23</c:v>
                </c:pt>
                <c:pt idx="3">
                  <c:v>0.12</c:v>
                </c:pt>
                <c:pt idx="4">
                  <c:v>0.11</c:v>
                </c:pt>
                <c:pt idx="5">
                  <c:v>0.09</c:v>
                </c:pt>
                <c:pt idx="6">
                  <c:v>0.09</c:v>
                </c:pt>
                <c:pt idx="7">
                  <c:v>0.08</c:v>
                </c:pt>
                <c:pt idx="8">
                  <c:v>0.06</c:v>
                </c:pt>
                <c:pt idx="9">
                  <c:v>0.05</c:v>
                </c:pt>
                <c:pt idx="10">
                  <c:v>0.04</c:v>
                </c:pt>
                <c:pt idx="11">
                  <c:v>0.03</c:v>
                </c:pt>
                <c:pt idx="12">
                  <c:v>0.01</c:v>
                </c:pt>
                <c:pt idx="13">
                  <c:v>0.01</c:v>
                </c:pt>
                <c:pt idx="14">
                  <c:v>0</c:v>
                </c:pt>
                <c:pt idx="15">
                  <c:v>0.01</c:v>
                </c:pt>
              </c:numCache>
            </c:numRef>
          </c:val>
          <c:extLst>
            <c:ext xmlns:c16="http://schemas.microsoft.com/office/drawing/2014/chart" uri="{C3380CC4-5D6E-409C-BE32-E72D297353CC}">
              <c16:uniqueId val="{00000007-D312-41CA-B46B-1FB6C4BFF667}"/>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6">
                <a:lumMod val="40000"/>
                <a:lumOff val="60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0-B48A-4321-B07A-A55233AD8945}"/>
              </c:ext>
            </c:extLst>
          </c:dPt>
          <c:dPt>
            <c:idx val="1"/>
            <c:invertIfNegative val="0"/>
            <c:bubble3D val="0"/>
            <c:extLst>
              <c:ext xmlns:c16="http://schemas.microsoft.com/office/drawing/2014/chart" uri="{C3380CC4-5D6E-409C-BE32-E72D297353CC}">
                <c16:uniqueId val="{00000001-B48A-4321-B07A-A55233AD8945}"/>
              </c:ext>
            </c:extLst>
          </c:dPt>
          <c:dPt>
            <c:idx val="2"/>
            <c:invertIfNegative val="0"/>
            <c:bubble3D val="0"/>
            <c:extLst>
              <c:ext xmlns:c16="http://schemas.microsoft.com/office/drawing/2014/chart" uri="{C3380CC4-5D6E-409C-BE32-E72D297353CC}">
                <c16:uniqueId val="{00000002-B48A-4321-B07A-A55233AD8945}"/>
              </c:ext>
            </c:extLst>
          </c:dPt>
          <c:dPt>
            <c:idx val="3"/>
            <c:invertIfNegative val="0"/>
            <c:bubble3D val="0"/>
            <c:extLst>
              <c:ext xmlns:c16="http://schemas.microsoft.com/office/drawing/2014/chart" uri="{C3380CC4-5D6E-409C-BE32-E72D297353CC}">
                <c16:uniqueId val="{00000003-B48A-4321-B07A-A55233AD8945}"/>
              </c:ext>
            </c:extLst>
          </c:dPt>
          <c:dPt>
            <c:idx val="4"/>
            <c:invertIfNegative val="0"/>
            <c:bubble3D val="0"/>
            <c:extLst>
              <c:ext xmlns:c16="http://schemas.microsoft.com/office/drawing/2014/chart" uri="{C3380CC4-5D6E-409C-BE32-E72D297353CC}">
                <c16:uniqueId val="{00000004-B48A-4321-B07A-A55233AD8945}"/>
              </c:ext>
            </c:extLst>
          </c:dPt>
          <c:dPt>
            <c:idx val="5"/>
            <c:invertIfNegative val="0"/>
            <c:bubble3D val="0"/>
            <c:extLst>
              <c:ext xmlns:c16="http://schemas.microsoft.com/office/drawing/2014/chart" uri="{C3380CC4-5D6E-409C-BE32-E72D297353CC}">
                <c16:uniqueId val="{00000005-B48A-4321-B07A-A55233AD8945}"/>
              </c:ext>
            </c:extLst>
          </c:dPt>
          <c:dPt>
            <c:idx val="6"/>
            <c:invertIfNegative val="0"/>
            <c:bubble3D val="0"/>
            <c:extLst>
              <c:ext xmlns:c16="http://schemas.microsoft.com/office/drawing/2014/chart" uri="{C3380CC4-5D6E-409C-BE32-E72D297353CC}">
                <c16:uniqueId val="{00000006-B48A-4321-B07A-A55233AD8945}"/>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Websites</c:v>
                </c:pt>
                <c:pt idx="1">
                  <c:v>Face to face individual/one-on-one supports</c:v>
                </c:pt>
                <c:pt idx="2">
                  <c:v>Face to face group-based parenting supports</c:v>
                </c:pt>
                <c:pt idx="3">
                  <c:v>Email support and advice</c:v>
                </c:pt>
                <c:pt idx="4">
                  <c:v>Printed information</c:v>
                </c:pt>
                <c:pt idx="5">
                  <c:v>Telephone support and advice</c:v>
                </c:pt>
                <c:pt idx="6">
                  <c:v>Online individual/one-on-one parenting supports</c:v>
                </c:pt>
                <c:pt idx="7">
                  <c:v>Online webinars</c:v>
                </c:pt>
                <c:pt idx="8">
                  <c:v>Online Group-Based Parenting Supports</c:v>
                </c:pt>
                <c:pt idx="9">
                  <c:v>Delivered in a community setting</c:v>
                </c:pt>
                <c:pt idx="10">
                  <c:v>Delivered in my home</c:v>
                </c:pt>
                <c:pt idx="11">
                  <c:v>Do not have a preference</c:v>
                </c:pt>
                <c:pt idx="12">
                  <c:v>Other </c:v>
                </c:pt>
                <c:pt idx="13">
                  <c:v>I don’t want any support</c:v>
                </c:pt>
              </c:strCache>
            </c:strRef>
          </c:cat>
          <c:val>
            <c:numRef>
              <c:f>Sheet1!$B$2:$B$15</c:f>
              <c:numCache>
                <c:formatCode>0%</c:formatCode>
                <c:ptCount val="14"/>
                <c:pt idx="0">
                  <c:v>0.25</c:v>
                </c:pt>
                <c:pt idx="1">
                  <c:v>0.16</c:v>
                </c:pt>
                <c:pt idx="2">
                  <c:v>0.14000000000000001</c:v>
                </c:pt>
                <c:pt idx="3">
                  <c:v>0.06</c:v>
                </c:pt>
                <c:pt idx="4">
                  <c:v>0.11</c:v>
                </c:pt>
                <c:pt idx="5">
                  <c:v>7.0000000000000007E-2</c:v>
                </c:pt>
                <c:pt idx="6">
                  <c:v>0.03</c:v>
                </c:pt>
                <c:pt idx="7">
                  <c:v>0.04</c:v>
                </c:pt>
                <c:pt idx="8">
                  <c:v>0.02</c:v>
                </c:pt>
                <c:pt idx="9">
                  <c:v>0.01</c:v>
                </c:pt>
                <c:pt idx="10">
                  <c:v>0.02</c:v>
                </c:pt>
                <c:pt idx="11">
                  <c:v>0.03</c:v>
                </c:pt>
                <c:pt idx="12">
                  <c:v>0</c:v>
                </c:pt>
                <c:pt idx="13">
                  <c:v>0.06</c:v>
                </c:pt>
              </c:numCache>
            </c:numRef>
          </c:val>
          <c:extLst>
            <c:ext xmlns:c16="http://schemas.microsoft.com/office/drawing/2014/chart" uri="{C3380CC4-5D6E-409C-BE32-E72D297353CC}">
              <c16:uniqueId val="{00000007-B48A-4321-B07A-A55233AD8945}"/>
            </c:ext>
          </c:extLst>
        </c:ser>
        <c:ser>
          <c:idx val="1"/>
          <c:order val="1"/>
          <c:tx>
            <c:strRef>
              <c:f>Sheet1!$C$1</c:f>
              <c:strCache>
                <c:ptCount val="1"/>
                <c:pt idx="0">
                  <c:v>Diff between 1st and top 3</c:v>
                </c:pt>
              </c:strCache>
            </c:strRef>
          </c:tx>
          <c:spPr>
            <a:solidFill>
              <a:schemeClr val="accent6"/>
            </a:solidFill>
            <a:ln>
              <a:solidFill>
                <a:schemeClr val="bg1"/>
              </a:solidFill>
            </a:ln>
            <a:effectLst/>
          </c:spPr>
          <c:invertIfNegative val="0"/>
          <c:dLbls>
            <c:delete val="1"/>
          </c:dLbls>
          <c:cat>
            <c:strRef>
              <c:f>Sheet1!$A$2:$A$15</c:f>
              <c:strCache>
                <c:ptCount val="14"/>
                <c:pt idx="0">
                  <c:v>Websites</c:v>
                </c:pt>
                <c:pt idx="1">
                  <c:v>Face to face individual/one-on-one supports</c:v>
                </c:pt>
                <c:pt idx="2">
                  <c:v>Face to face group-based parenting supports</c:v>
                </c:pt>
                <c:pt idx="3">
                  <c:v>Email support and advice</c:v>
                </c:pt>
                <c:pt idx="4">
                  <c:v>Printed information</c:v>
                </c:pt>
                <c:pt idx="5">
                  <c:v>Telephone support and advice</c:v>
                </c:pt>
                <c:pt idx="6">
                  <c:v>Online individual/one-on-one parenting supports</c:v>
                </c:pt>
                <c:pt idx="7">
                  <c:v>Online webinars</c:v>
                </c:pt>
                <c:pt idx="8">
                  <c:v>Online Group-Based Parenting Supports</c:v>
                </c:pt>
                <c:pt idx="9">
                  <c:v>Delivered in a community setting</c:v>
                </c:pt>
                <c:pt idx="10">
                  <c:v>Delivered in my home</c:v>
                </c:pt>
                <c:pt idx="11">
                  <c:v>Do not have a preference</c:v>
                </c:pt>
                <c:pt idx="12">
                  <c:v>Other </c:v>
                </c:pt>
                <c:pt idx="13">
                  <c:v>I don’t want any support</c:v>
                </c:pt>
              </c:strCache>
            </c:strRef>
          </c:cat>
          <c:val>
            <c:numRef>
              <c:f>Sheet1!$C$2:$C$15</c:f>
              <c:numCache>
                <c:formatCode>0%</c:formatCode>
                <c:ptCount val="14"/>
                <c:pt idx="0">
                  <c:v>0.19</c:v>
                </c:pt>
                <c:pt idx="1">
                  <c:v>0.2</c:v>
                </c:pt>
                <c:pt idx="2">
                  <c:v>0.2</c:v>
                </c:pt>
                <c:pt idx="3">
                  <c:v>0.22</c:v>
                </c:pt>
                <c:pt idx="4">
                  <c:v>0.13</c:v>
                </c:pt>
                <c:pt idx="5">
                  <c:v>0.15</c:v>
                </c:pt>
                <c:pt idx="6">
                  <c:v>0.16</c:v>
                </c:pt>
                <c:pt idx="7">
                  <c:v>0.13</c:v>
                </c:pt>
                <c:pt idx="8">
                  <c:v>0.1</c:v>
                </c:pt>
                <c:pt idx="9">
                  <c:v>0.11</c:v>
                </c:pt>
                <c:pt idx="10">
                  <c:v>0.08</c:v>
                </c:pt>
                <c:pt idx="11">
                  <c:v>0.04</c:v>
                </c:pt>
                <c:pt idx="12">
                  <c:v>0.01</c:v>
                </c:pt>
                <c:pt idx="13">
                  <c:v>0</c:v>
                </c:pt>
              </c:numCache>
            </c:numRef>
          </c:val>
          <c:extLst>
            <c:ext xmlns:c16="http://schemas.microsoft.com/office/drawing/2014/chart" uri="{C3380CC4-5D6E-409C-BE32-E72D297353CC}">
              <c16:uniqueId val="{00000008-B48A-4321-B07A-A55233AD8945}"/>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Websites</c:v>
                </c:pt>
                <c:pt idx="1">
                  <c:v>Face to face individual/one-on-one supports</c:v>
                </c:pt>
                <c:pt idx="2">
                  <c:v>Face to face group-based parenting supports</c:v>
                </c:pt>
                <c:pt idx="3">
                  <c:v>Email support and advice</c:v>
                </c:pt>
                <c:pt idx="4">
                  <c:v>Printed information</c:v>
                </c:pt>
                <c:pt idx="5">
                  <c:v>Telephone support and advice</c:v>
                </c:pt>
                <c:pt idx="6">
                  <c:v>Online individual/one-on-one parenting supports</c:v>
                </c:pt>
                <c:pt idx="7">
                  <c:v>Online webinars</c:v>
                </c:pt>
                <c:pt idx="8">
                  <c:v>Online Group-Based Parenting Supports</c:v>
                </c:pt>
                <c:pt idx="9">
                  <c:v>Delivered in a community setting</c:v>
                </c:pt>
                <c:pt idx="10">
                  <c:v>Delivered in my home</c:v>
                </c:pt>
                <c:pt idx="11">
                  <c:v>Do not have a preference</c:v>
                </c:pt>
                <c:pt idx="12">
                  <c:v>Other </c:v>
                </c:pt>
                <c:pt idx="13">
                  <c:v>I don’t want any support</c:v>
                </c:pt>
              </c:strCache>
            </c:strRef>
          </c:cat>
          <c:val>
            <c:numRef>
              <c:f>Sheet1!$D$2:$D$15</c:f>
              <c:numCache>
                <c:formatCode>0%</c:formatCode>
                <c:ptCount val="14"/>
                <c:pt idx="0">
                  <c:v>0.44</c:v>
                </c:pt>
                <c:pt idx="1">
                  <c:v>0.36</c:v>
                </c:pt>
                <c:pt idx="2">
                  <c:v>0.34</c:v>
                </c:pt>
                <c:pt idx="3">
                  <c:v>0.28000000000000003</c:v>
                </c:pt>
                <c:pt idx="4">
                  <c:v>0.24</c:v>
                </c:pt>
                <c:pt idx="5">
                  <c:v>0.22</c:v>
                </c:pt>
                <c:pt idx="6">
                  <c:v>0.19</c:v>
                </c:pt>
                <c:pt idx="7">
                  <c:v>0.17</c:v>
                </c:pt>
                <c:pt idx="8">
                  <c:v>0.12</c:v>
                </c:pt>
                <c:pt idx="9">
                  <c:v>0.12</c:v>
                </c:pt>
                <c:pt idx="10">
                  <c:v>0.1</c:v>
                </c:pt>
                <c:pt idx="11">
                  <c:v>7.0000000000000007E-2</c:v>
                </c:pt>
                <c:pt idx="12">
                  <c:v>0.01</c:v>
                </c:pt>
                <c:pt idx="13">
                  <c:v>0.06</c:v>
                </c:pt>
              </c:numCache>
            </c:numRef>
          </c:val>
          <c:extLst>
            <c:ext xmlns:c16="http://schemas.microsoft.com/office/drawing/2014/chart" uri="{C3380CC4-5D6E-409C-BE32-E72D297353CC}">
              <c16:uniqueId val="{00000009-B48A-4321-B07A-A55233AD8945}"/>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6">
                <a:lumMod val="40000"/>
                <a:lumOff val="60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0-B4A5-45D4-BA06-9890BACDA0B2}"/>
              </c:ext>
            </c:extLst>
          </c:dPt>
          <c:dPt>
            <c:idx val="1"/>
            <c:invertIfNegative val="0"/>
            <c:bubble3D val="0"/>
            <c:extLst>
              <c:ext xmlns:c16="http://schemas.microsoft.com/office/drawing/2014/chart" uri="{C3380CC4-5D6E-409C-BE32-E72D297353CC}">
                <c16:uniqueId val="{00000001-B4A5-45D4-BA06-9890BACDA0B2}"/>
              </c:ext>
            </c:extLst>
          </c:dPt>
          <c:dPt>
            <c:idx val="2"/>
            <c:invertIfNegative val="0"/>
            <c:bubble3D val="0"/>
            <c:extLst>
              <c:ext xmlns:c16="http://schemas.microsoft.com/office/drawing/2014/chart" uri="{C3380CC4-5D6E-409C-BE32-E72D297353CC}">
                <c16:uniqueId val="{00000002-B4A5-45D4-BA06-9890BACDA0B2}"/>
              </c:ext>
            </c:extLst>
          </c:dPt>
          <c:dPt>
            <c:idx val="3"/>
            <c:invertIfNegative val="0"/>
            <c:bubble3D val="0"/>
            <c:extLst>
              <c:ext xmlns:c16="http://schemas.microsoft.com/office/drawing/2014/chart" uri="{C3380CC4-5D6E-409C-BE32-E72D297353CC}">
                <c16:uniqueId val="{00000003-B4A5-45D4-BA06-9890BACDA0B2}"/>
              </c:ext>
            </c:extLst>
          </c:dPt>
          <c:dPt>
            <c:idx val="4"/>
            <c:invertIfNegative val="0"/>
            <c:bubble3D val="0"/>
            <c:extLst>
              <c:ext xmlns:c16="http://schemas.microsoft.com/office/drawing/2014/chart" uri="{C3380CC4-5D6E-409C-BE32-E72D297353CC}">
                <c16:uniqueId val="{00000004-B4A5-45D4-BA06-9890BACDA0B2}"/>
              </c:ext>
            </c:extLst>
          </c:dPt>
          <c:dPt>
            <c:idx val="5"/>
            <c:invertIfNegative val="0"/>
            <c:bubble3D val="0"/>
            <c:extLst>
              <c:ext xmlns:c16="http://schemas.microsoft.com/office/drawing/2014/chart" uri="{C3380CC4-5D6E-409C-BE32-E72D297353CC}">
                <c16:uniqueId val="{00000005-B4A5-45D4-BA06-9890BACDA0B2}"/>
              </c:ext>
            </c:extLst>
          </c:dPt>
          <c:dPt>
            <c:idx val="6"/>
            <c:invertIfNegative val="0"/>
            <c:bubble3D val="0"/>
            <c:extLst>
              <c:ext xmlns:c16="http://schemas.microsoft.com/office/drawing/2014/chart" uri="{C3380CC4-5D6E-409C-BE32-E72D297353CC}">
                <c16:uniqueId val="{00000006-B4A5-45D4-BA06-9890BACDA0B2}"/>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Websites</c:v>
                </c:pt>
                <c:pt idx="1">
                  <c:v>Face to face group-based parenting supports</c:v>
                </c:pt>
                <c:pt idx="2">
                  <c:v>Face to face individual/one-on-one supports</c:v>
                </c:pt>
                <c:pt idx="3">
                  <c:v>Printed information</c:v>
                </c:pt>
                <c:pt idx="4">
                  <c:v>Email support and advice</c:v>
                </c:pt>
                <c:pt idx="5">
                  <c:v>Telephone support and advice</c:v>
                </c:pt>
                <c:pt idx="6">
                  <c:v>Online individual/one-on-one parenting supports</c:v>
                </c:pt>
                <c:pt idx="7">
                  <c:v>Online webinars</c:v>
                </c:pt>
                <c:pt idx="8">
                  <c:v>Online Group-Based Parenting Supports</c:v>
                </c:pt>
                <c:pt idx="9">
                  <c:v>Delivered in a community setting</c:v>
                </c:pt>
                <c:pt idx="10">
                  <c:v>Delivered in my home</c:v>
                </c:pt>
              </c:strCache>
            </c:strRef>
          </c:cat>
          <c:val>
            <c:numRef>
              <c:f>Sheet1!$B$2:$B$12</c:f>
              <c:numCache>
                <c:formatCode>0%</c:formatCode>
                <c:ptCount val="11"/>
                <c:pt idx="0">
                  <c:v>0.34</c:v>
                </c:pt>
                <c:pt idx="1">
                  <c:v>0.14000000000000001</c:v>
                </c:pt>
                <c:pt idx="2">
                  <c:v>0.11</c:v>
                </c:pt>
                <c:pt idx="3">
                  <c:v>0.15</c:v>
                </c:pt>
                <c:pt idx="4">
                  <c:v>0.08</c:v>
                </c:pt>
                <c:pt idx="5">
                  <c:v>0.08</c:v>
                </c:pt>
                <c:pt idx="6">
                  <c:v>0.03</c:v>
                </c:pt>
                <c:pt idx="7">
                  <c:v>0.03</c:v>
                </c:pt>
                <c:pt idx="8">
                  <c:v>0.02</c:v>
                </c:pt>
                <c:pt idx="9">
                  <c:v>0.01</c:v>
                </c:pt>
                <c:pt idx="10">
                  <c:v>0.02</c:v>
                </c:pt>
              </c:numCache>
            </c:numRef>
          </c:val>
          <c:extLst>
            <c:ext xmlns:c16="http://schemas.microsoft.com/office/drawing/2014/chart" uri="{C3380CC4-5D6E-409C-BE32-E72D297353CC}">
              <c16:uniqueId val="{00000007-B4A5-45D4-BA06-9890BACDA0B2}"/>
            </c:ext>
          </c:extLst>
        </c:ser>
        <c:ser>
          <c:idx val="1"/>
          <c:order val="1"/>
          <c:tx>
            <c:strRef>
              <c:f>Sheet1!$C$1</c:f>
              <c:strCache>
                <c:ptCount val="1"/>
                <c:pt idx="0">
                  <c:v>Diff between 1st and top 3</c:v>
                </c:pt>
              </c:strCache>
            </c:strRef>
          </c:tx>
          <c:spPr>
            <a:solidFill>
              <a:schemeClr val="accent6"/>
            </a:solidFill>
            <a:ln>
              <a:solidFill>
                <a:schemeClr val="bg1"/>
              </a:solidFill>
            </a:ln>
            <a:effectLst/>
          </c:spPr>
          <c:invertIfNegative val="0"/>
          <c:dLbls>
            <c:delete val="1"/>
          </c:dLbls>
          <c:cat>
            <c:strRef>
              <c:f>Sheet1!$A$2:$A$12</c:f>
              <c:strCache>
                <c:ptCount val="11"/>
                <c:pt idx="0">
                  <c:v>Websites</c:v>
                </c:pt>
                <c:pt idx="1">
                  <c:v>Face to face group-based parenting supports</c:v>
                </c:pt>
                <c:pt idx="2">
                  <c:v>Face to face individual/one-on-one supports</c:v>
                </c:pt>
                <c:pt idx="3">
                  <c:v>Printed information</c:v>
                </c:pt>
                <c:pt idx="4">
                  <c:v>Email support and advice</c:v>
                </c:pt>
                <c:pt idx="5">
                  <c:v>Telephone support and advice</c:v>
                </c:pt>
                <c:pt idx="6">
                  <c:v>Online individual/one-on-one parenting supports</c:v>
                </c:pt>
                <c:pt idx="7">
                  <c:v>Online webinars</c:v>
                </c:pt>
                <c:pt idx="8">
                  <c:v>Online Group-Based Parenting Supports</c:v>
                </c:pt>
                <c:pt idx="9">
                  <c:v>Delivered in a community setting</c:v>
                </c:pt>
                <c:pt idx="10">
                  <c:v>Delivered in my home</c:v>
                </c:pt>
              </c:strCache>
            </c:strRef>
          </c:cat>
          <c:val>
            <c:numRef>
              <c:f>Sheet1!$C$2:$C$12</c:f>
              <c:numCache>
                <c:formatCode>0%</c:formatCode>
                <c:ptCount val="11"/>
                <c:pt idx="0">
                  <c:v>0.21000000000000002</c:v>
                </c:pt>
                <c:pt idx="1">
                  <c:v>0.21999999999999997</c:v>
                </c:pt>
                <c:pt idx="2">
                  <c:v>0.25</c:v>
                </c:pt>
                <c:pt idx="3">
                  <c:v>0.19000000000000003</c:v>
                </c:pt>
                <c:pt idx="4">
                  <c:v>0.25</c:v>
                </c:pt>
                <c:pt idx="5">
                  <c:v>0.19</c:v>
                </c:pt>
                <c:pt idx="6">
                  <c:v>0.18</c:v>
                </c:pt>
                <c:pt idx="7">
                  <c:v>0.14000000000000001</c:v>
                </c:pt>
                <c:pt idx="8">
                  <c:v>0.12000000000000001</c:v>
                </c:pt>
                <c:pt idx="9">
                  <c:v>0.12000000000000001</c:v>
                </c:pt>
                <c:pt idx="10">
                  <c:v>9.9999999999999992E-2</c:v>
                </c:pt>
              </c:numCache>
            </c:numRef>
          </c:val>
          <c:extLst>
            <c:ext xmlns:c16="http://schemas.microsoft.com/office/drawing/2014/chart" uri="{C3380CC4-5D6E-409C-BE32-E72D297353CC}">
              <c16:uniqueId val="{00000008-B4A5-45D4-BA06-9890BACDA0B2}"/>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Websites</c:v>
                </c:pt>
                <c:pt idx="1">
                  <c:v>Face to face group-based parenting supports</c:v>
                </c:pt>
                <c:pt idx="2">
                  <c:v>Face to face individual/one-on-one supports</c:v>
                </c:pt>
                <c:pt idx="3">
                  <c:v>Printed information</c:v>
                </c:pt>
                <c:pt idx="4">
                  <c:v>Email support and advice</c:v>
                </c:pt>
                <c:pt idx="5">
                  <c:v>Telephone support and advice</c:v>
                </c:pt>
                <c:pt idx="6">
                  <c:v>Online individual/one-on-one parenting supports</c:v>
                </c:pt>
                <c:pt idx="7">
                  <c:v>Online webinars</c:v>
                </c:pt>
                <c:pt idx="8">
                  <c:v>Online Group-Based Parenting Supports</c:v>
                </c:pt>
                <c:pt idx="9">
                  <c:v>Delivered in a community setting</c:v>
                </c:pt>
                <c:pt idx="10">
                  <c:v>Delivered in my home</c:v>
                </c:pt>
              </c:strCache>
            </c:strRef>
          </c:cat>
          <c:val>
            <c:numRef>
              <c:f>Sheet1!$D$2:$D$12</c:f>
              <c:numCache>
                <c:formatCode>0%</c:formatCode>
                <c:ptCount val="11"/>
                <c:pt idx="0">
                  <c:v>0.55000000000000004</c:v>
                </c:pt>
                <c:pt idx="1">
                  <c:v>0.36</c:v>
                </c:pt>
                <c:pt idx="2">
                  <c:v>0.36</c:v>
                </c:pt>
                <c:pt idx="3">
                  <c:v>0.34</c:v>
                </c:pt>
                <c:pt idx="4">
                  <c:v>0.33</c:v>
                </c:pt>
                <c:pt idx="5">
                  <c:v>0.27</c:v>
                </c:pt>
                <c:pt idx="6">
                  <c:v>0.21</c:v>
                </c:pt>
                <c:pt idx="7">
                  <c:v>0.17</c:v>
                </c:pt>
                <c:pt idx="8">
                  <c:v>0.14000000000000001</c:v>
                </c:pt>
                <c:pt idx="9">
                  <c:v>0.13</c:v>
                </c:pt>
                <c:pt idx="10">
                  <c:v>0.12</c:v>
                </c:pt>
              </c:numCache>
            </c:numRef>
          </c:val>
          <c:extLst>
            <c:ext xmlns:c16="http://schemas.microsoft.com/office/drawing/2014/chart" uri="{C3380CC4-5D6E-409C-BE32-E72D297353CC}">
              <c16:uniqueId val="{00000009-B4A5-45D4-BA06-9890BACDA0B2}"/>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8129028831581"/>
          <c:y val="3.0470010268633382E-2"/>
          <c:w val="0.58459048729486074"/>
          <c:h val="0.93905997946273323"/>
        </c:manualLayout>
      </c:layout>
      <c:barChart>
        <c:barDir val="bar"/>
        <c:grouping val="clustered"/>
        <c:varyColors val="0"/>
        <c:ser>
          <c:idx val="0"/>
          <c:order val="0"/>
          <c:tx>
            <c:strRef>
              <c:f>Sheet1!$B$1</c:f>
              <c:strCache>
                <c:ptCount val="1"/>
                <c:pt idx="0">
                  <c:v>Age</c:v>
                </c:pt>
              </c:strCache>
            </c:strRef>
          </c:tx>
          <c:spPr>
            <a:solidFill>
              <a:schemeClr val="accent1"/>
            </a:solidFill>
            <a:ln>
              <a:noFill/>
              <a:extLst>
                <a:ext uri="{C807C97D-BFC1-408E-A445-0C87EB9F89A2}">
                  <ask:lineSketchStyleProps xmlns:ask="http://schemas.microsoft.com/office/drawing/2018/sketchyshapes">
                    <ask:type>
                      <ask:lineSketchFreehand/>
                    </ask:type>
                  </ask:lineSketchStyleProps>
                </a:ext>
              </a:extLst>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Married couple with children</c:v>
                </c:pt>
                <c:pt idx="1">
                  <c:v>Married couple with children and other persons</c:v>
                </c:pt>
                <c:pt idx="2">
                  <c:v>Cohabiting couple with children</c:v>
                </c:pt>
                <c:pt idx="3">
                  <c:v>Cohabiting couple with children and other persons</c:v>
                </c:pt>
                <c:pt idx="4">
                  <c:v>Single parent with children</c:v>
                </c:pt>
                <c:pt idx="5">
                  <c:v>Single parent with children and other persons</c:v>
                </c:pt>
                <c:pt idx="6">
                  <c:v>Separated parent with children</c:v>
                </c:pt>
                <c:pt idx="7">
                  <c:v>Separated parent with children and other persons</c:v>
                </c:pt>
              </c:strCache>
            </c:strRef>
          </c:cat>
          <c:val>
            <c:numRef>
              <c:f>Sheet1!$B$2:$B$9</c:f>
              <c:numCache>
                <c:formatCode>0%</c:formatCode>
                <c:ptCount val="8"/>
                <c:pt idx="0">
                  <c:v>0.62</c:v>
                </c:pt>
                <c:pt idx="1">
                  <c:v>0.04</c:v>
                </c:pt>
                <c:pt idx="2">
                  <c:v>0.09</c:v>
                </c:pt>
                <c:pt idx="3">
                  <c:v>0.01</c:v>
                </c:pt>
                <c:pt idx="4">
                  <c:v>0.18</c:v>
                </c:pt>
                <c:pt idx="5">
                  <c:v>0.02</c:v>
                </c:pt>
                <c:pt idx="6">
                  <c:v>0.03</c:v>
                </c:pt>
                <c:pt idx="7">
                  <c:v>0.01</c:v>
                </c:pt>
              </c:numCache>
            </c:numRef>
          </c:val>
          <c:extLst>
            <c:ext xmlns:c16="http://schemas.microsoft.com/office/drawing/2014/chart" uri="{C3380CC4-5D6E-409C-BE32-E72D297353CC}">
              <c16:uniqueId val="{00000001-D2FE-4DAC-A307-6243FE42C87A}"/>
            </c:ext>
          </c:extLst>
        </c:ser>
        <c:dLbls>
          <c:showLegendKey val="0"/>
          <c:showVal val="0"/>
          <c:showCatName val="0"/>
          <c:showSerName val="0"/>
          <c:showPercent val="0"/>
          <c:showBubbleSize val="0"/>
        </c:dLbls>
        <c:gapWidth val="102"/>
        <c:axId val="1154096992"/>
        <c:axId val="1154090272"/>
      </c:barChart>
      <c:catAx>
        <c:axId val="1154096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accent4"/>
                </a:solidFill>
                <a:latin typeface="+mn-lt"/>
                <a:ea typeface="+mn-ea"/>
                <a:cs typeface="+mn-cs"/>
              </a:defRPr>
            </a:pPr>
            <a:endParaRPr lang="en-US"/>
          </a:p>
        </c:txPr>
        <c:crossAx val="1154090272"/>
        <c:crosses val="autoZero"/>
        <c:auto val="1"/>
        <c:lblAlgn val="ctr"/>
        <c:lblOffset val="100"/>
        <c:noMultiLvlLbl val="0"/>
      </c:catAx>
      <c:valAx>
        <c:axId val="1154090272"/>
        <c:scaling>
          <c:orientation val="minMax"/>
          <c:max val="1.2"/>
          <c:min val="0"/>
        </c:scaling>
        <c:delete val="1"/>
        <c:axPos val="t"/>
        <c:numFmt formatCode="0%" sourceLinked="1"/>
        <c:majorTickMark val="out"/>
        <c:minorTickMark val="none"/>
        <c:tickLblPos val="nextTo"/>
        <c:crossAx val="1154096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6">
                <a:lumMod val="40000"/>
                <a:lumOff val="60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0-B48A-4321-B07A-A55233AD8945}"/>
              </c:ext>
            </c:extLst>
          </c:dPt>
          <c:dPt>
            <c:idx val="1"/>
            <c:invertIfNegative val="0"/>
            <c:bubble3D val="0"/>
            <c:extLst>
              <c:ext xmlns:c16="http://schemas.microsoft.com/office/drawing/2014/chart" uri="{C3380CC4-5D6E-409C-BE32-E72D297353CC}">
                <c16:uniqueId val="{00000001-B48A-4321-B07A-A55233AD8945}"/>
              </c:ext>
            </c:extLst>
          </c:dPt>
          <c:dPt>
            <c:idx val="2"/>
            <c:invertIfNegative val="0"/>
            <c:bubble3D val="0"/>
            <c:extLst>
              <c:ext xmlns:c16="http://schemas.microsoft.com/office/drawing/2014/chart" uri="{C3380CC4-5D6E-409C-BE32-E72D297353CC}">
                <c16:uniqueId val="{00000002-B48A-4321-B07A-A55233AD8945}"/>
              </c:ext>
            </c:extLst>
          </c:dPt>
          <c:dPt>
            <c:idx val="3"/>
            <c:invertIfNegative val="0"/>
            <c:bubble3D val="0"/>
            <c:extLst>
              <c:ext xmlns:c16="http://schemas.microsoft.com/office/drawing/2014/chart" uri="{C3380CC4-5D6E-409C-BE32-E72D297353CC}">
                <c16:uniqueId val="{00000003-B48A-4321-B07A-A55233AD8945}"/>
              </c:ext>
            </c:extLst>
          </c:dPt>
          <c:dPt>
            <c:idx val="4"/>
            <c:invertIfNegative val="0"/>
            <c:bubble3D val="0"/>
            <c:extLst>
              <c:ext xmlns:c16="http://schemas.microsoft.com/office/drawing/2014/chart" uri="{C3380CC4-5D6E-409C-BE32-E72D297353CC}">
                <c16:uniqueId val="{00000004-B48A-4321-B07A-A55233AD8945}"/>
              </c:ext>
            </c:extLst>
          </c:dPt>
          <c:dPt>
            <c:idx val="5"/>
            <c:invertIfNegative val="0"/>
            <c:bubble3D val="0"/>
            <c:extLst>
              <c:ext xmlns:c16="http://schemas.microsoft.com/office/drawing/2014/chart" uri="{C3380CC4-5D6E-409C-BE32-E72D297353CC}">
                <c16:uniqueId val="{00000005-B48A-4321-B07A-A55233AD8945}"/>
              </c:ext>
            </c:extLst>
          </c:dPt>
          <c:dPt>
            <c:idx val="6"/>
            <c:invertIfNegative val="0"/>
            <c:bubble3D val="0"/>
            <c:extLst>
              <c:ext xmlns:c16="http://schemas.microsoft.com/office/drawing/2014/chart" uri="{C3380CC4-5D6E-409C-BE32-E72D297353CC}">
                <c16:uniqueId val="{00000006-B48A-4321-B07A-A55233AD8945}"/>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Face to face</c:v>
                </c:pt>
                <c:pt idx="1">
                  <c:v>Telephone support and advice</c:v>
                </c:pt>
                <c:pt idx="2">
                  <c:v>Online resources</c:v>
                </c:pt>
                <c:pt idx="3">
                  <c:v>Individual/one-on-one supports</c:v>
                </c:pt>
                <c:pt idx="4">
                  <c:v>Printed information</c:v>
                </c:pt>
                <c:pt idx="5">
                  <c:v>Group-based parenting supports</c:v>
                </c:pt>
                <c:pt idx="6">
                  <c:v>Email support and advice</c:v>
                </c:pt>
                <c:pt idx="7">
                  <c:v>Do not haved a preference</c:v>
                </c:pt>
              </c:strCache>
            </c:strRef>
          </c:cat>
          <c:val>
            <c:numRef>
              <c:f>Sheet1!$B$2:$B$9</c:f>
              <c:numCache>
                <c:formatCode>0%</c:formatCode>
                <c:ptCount val="8"/>
                <c:pt idx="0">
                  <c:v>0.51</c:v>
                </c:pt>
                <c:pt idx="1">
                  <c:v>0.06</c:v>
                </c:pt>
                <c:pt idx="2">
                  <c:v>0.1</c:v>
                </c:pt>
                <c:pt idx="3">
                  <c:v>7.0000000000000007E-2</c:v>
                </c:pt>
                <c:pt idx="4">
                  <c:v>7.0000000000000007E-2</c:v>
                </c:pt>
                <c:pt idx="5">
                  <c:v>0.05</c:v>
                </c:pt>
                <c:pt idx="6">
                  <c:v>0.05</c:v>
                </c:pt>
                <c:pt idx="7">
                  <c:v>0.08</c:v>
                </c:pt>
              </c:numCache>
            </c:numRef>
          </c:val>
          <c:extLst>
            <c:ext xmlns:c16="http://schemas.microsoft.com/office/drawing/2014/chart" uri="{C3380CC4-5D6E-409C-BE32-E72D297353CC}">
              <c16:uniqueId val="{00000007-B48A-4321-B07A-A55233AD8945}"/>
            </c:ext>
          </c:extLst>
        </c:ser>
        <c:ser>
          <c:idx val="1"/>
          <c:order val="1"/>
          <c:tx>
            <c:strRef>
              <c:f>Sheet1!$C$1</c:f>
              <c:strCache>
                <c:ptCount val="1"/>
                <c:pt idx="0">
                  <c:v>Diff between 1st and top 3</c:v>
                </c:pt>
              </c:strCache>
            </c:strRef>
          </c:tx>
          <c:spPr>
            <a:solidFill>
              <a:schemeClr val="accent6"/>
            </a:solidFill>
            <a:ln>
              <a:solidFill>
                <a:schemeClr val="bg1"/>
              </a:solidFill>
            </a:ln>
            <a:effectLst/>
          </c:spPr>
          <c:invertIfNegative val="0"/>
          <c:dLbls>
            <c:delete val="1"/>
          </c:dLbls>
          <c:cat>
            <c:strRef>
              <c:f>Sheet1!$A$2:$A$9</c:f>
              <c:strCache>
                <c:ptCount val="8"/>
                <c:pt idx="0">
                  <c:v>Face to face</c:v>
                </c:pt>
                <c:pt idx="1">
                  <c:v>Telephone support and advice</c:v>
                </c:pt>
                <c:pt idx="2">
                  <c:v>Online resources</c:v>
                </c:pt>
                <c:pt idx="3">
                  <c:v>Individual/one-on-one supports</c:v>
                </c:pt>
                <c:pt idx="4">
                  <c:v>Printed information</c:v>
                </c:pt>
                <c:pt idx="5">
                  <c:v>Group-based parenting supports</c:v>
                </c:pt>
                <c:pt idx="6">
                  <c:v>Email support and advice</c:v>
                </c:pt>
                <c:pt idx="7">
                  <c:v>Do not haved a preference</c:v>
                </c:pt>
              </c:strCache>
            </c:strRef>
          </c:cat>
          <c:val>
            <c:numRef>
              <c:f>Sheet1!$C$2:$C$9</c:f>
              <c:numCache>
                <c:formatCode>0%</c:formatCode>
                <c:ptCount val="8"/>
                <c:pt idx="0">
                  <c:v>0.15</c:v>
                </c:pt>
                <c:pt idx="1">
                  <c:v>0.32</c:v>
                </c:pt>
                <c:pt idx="2">
                  <c:v>0.27</c:v>
                </c:pt>
                <c:pt idx="3">
                  <c:v>0.28999999999999998</c:v>
                </c:pt>
                <c:pt idx="4">
                  <c:v>0.2</c:v>
                </c:pt>
                <c:pt idx="5">
                  <c:v>0.21</c:v>
                </c:pt>
                <c:pt idx="6">
                  <c:v>0.19</c:v>
                </c:pt>
                <c:pt idx="7">
                  <c:v>0.04</c:v>
                </c:pt>
              </c:numCache>
            </c:numRef>
          </c:val>
          <c:extLst>
            <c:ext xmlns:c16="http://schemas.microsoft.com/office/drawing/2014/chart" uri="{C3380CC4-5D6E-409C-BE32-E72D297353CC}">
              <c16:uniqueId val="{00000008-B48A-4321-B07A-A55233AD8945}"/>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Face to face</c:v>
                </c:pt>
                <c:pt idx="1">
                  <c:v>Telephone support and advice</c:v>
                </c:pt>
                <c:pt idx="2">
                  <c:v>Online resources</c:v>
                </c:pt>
                <c:pt idx="3">
                  <c:v>Individual/one-on-one supports</c:v>
                </c:pt>
                <c:pt idx="4">
                  <c:v>Printed information</c:v>
                </c:pt>
                <c:pt idx="5">
                  <c:v>Group-based parenting supports</c:v>
                </c:pt>
                <c:pt idx="6">
                  <c:v>Email support and advice</c:v>
                </c:pt>
                <c:pt idx="7">
                  <c:v>Do not haved a preference</c:v>
                </c:pt>
              </c:strCache>
            </c:strRef>
          </c:cat>
          <c:val>
            <c:numRef>
              <c:f>Sheet1!$D$2:$D$9</c:f>
              <c:numCache>
                <c:formatCode>0%</c:formatCode>
                <c:ptCount val="8"/>
                <c:pt idx="0">
                  <c:v>0.66</c:v>
                </c:pt>
                <c:pt idx="1">
                  <c:v>0.38</c:v>
                </c:pt>
                <c:pt idx="2">
                  <c:v>0.37</c:v>
                </c:pt>
                <c:pt idx="3">
                  <c:v>0.36</c:v>
                </c:pt>
                <c:pt idx="4">
                  <c:v>0.27</c:v>
                </c:pt>
                <c:pt idx="5">
                  <c:v>0.26</c:v>
                </c:pt>
                <c:pt idx="6">
                  <c:v>0.24</c:v>
                </c:pt>
                <c:pt idx="7">
                  <c:v>0.12</c:v>
                </c:pt>
              </c:numCache>
            </c:numRef>
          </c:val>
          <c:extLst>
            <c:ext xmlns:c16="http://schemas.microsoft.com/office/drawing/2014/chart" uri="{C3380CC4-5D6E-409C-BE32-E72D297353CC}">
              <c16:uniqueId val="{00000009-B48A-4321-B07A-A55233AD8945}"/>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2828-4D64-AD96-040B0C71BC1C}"/>
              </c:ext>
            </c:extLst>
          </c:dPt>
          <c:dPt>
            <c:idx val="1"/>
            <c:invertIfNegative val="0"/>
            <c:bubble3D val="0"/>
            <c:extLst>
              <c:ext xmlns:c16="http://schemas.microsoft.com/office/drawing/2014/chart" uri="{C3380CC4-5D6E-409C-BE32-E72D297353CC}">
                <c16:uniqueId val="{00000001-2828-4D64-AD96-040B0C71BC1C}"/>
              </c:ext>
            </c:extLst>
          </c:dPt>
          <c:dPt>
            <c:idx val="2"/>
            <c:invertIfNegative val="0"/>
            <c:bubble3D val="0"/>
            <c:extLst>
              <c:ext xmlns:c16="http://schemas.microsoft.com/office/drawing/2014/chart" uri="{C3380CC4-5D6E-409C-BE32-E72D297353CC}">
                <c16:uniqueId val="{00000002-2828-4D64-AD96-040B0C71BC1C}"/>
              </c:ext>
            </c:extLst>
          </c:dPt>
          <c:dPt>
            <c:idx val="3"/>
            <c:invertIfNegative val="0"/>
            <c:bubble3D val="0"/>
            <c:extLst>
              <c:ext xmlns:c16="http://schemas.microsoft.com/office/drawing/2014/chart" uri="{C3380CC4-5D6E-409C-BE32-E72D297353CC}">
                <c16:uniqueId val="{00000003-2828-4D64-AD96-040B0C71BC1C}"/>
              </c:ext>
            </c:extLst>
          </c:dPt>
          <c:dPt>
            <c:idx val="4"/>
            <c:invertIfNegative val="0"/>
            <c:bubble3D val="0"/>
            <c:extLst>
              <c:ext xmlns:c16="http://schemas.microsoft.com/office/drawing/2014/chart" uri="{C3380CC4-5D6E-409C-BE32-E72D297353CC}">
                <c16:uniqueId val="{00000004-2828-4D64-AD96-040B0C71BC1C}"/>
              </c:ext>
            </c:extLst>
          </c:dPt>
          <c:dPt>
            <c:idx val="5"/>
            <c:invertIfNegative val="0"/>
            <c:bubble3D val="0"/>
            <c:extLst>
              <c:ext xmlns:c16="http://schemas.microsoft.com/office/drawing/2014/chart" uri="{C3380CC4-5D6E-409C-BE32-E72D297353CC}">
                <c16:uniqueId val="{00000005-2828-4D64-AD96-040B0C71BC1C}"/>
              </c:ext>
            </c:extLst>
          </c:dPt>
          <c:dPt>
            <c:idx val="6"/>
            <c:invertIfNegative val="0"/>
            <c:bubble3D val="0"/>
            <c:extLst>
              <c:ext xmlns:c16="http://schemas.microsoft.com/office/drawing/2014/chart" uri="{C3380CC4-5D6E-409C-BE32-E72D297353CC}">
                <c16:uniqueId val="{00000006-2828-4D64-AD96-040B0C71BC1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Community centre</c:v>
                </c:pt>
                <c:pt idx="1">
                  <c:v>School</c:v>
                </c:pt>
                <c:pt idx="2">
                  <c:v>Primary care centre (local health centre)</c:v>
                </c:pt>
                <c:pt idx="3">
                  <c:v>Family resource centre</c:v>
                </c:pt>
                <c:pt idx="4">
                  <c:v>My home</c:v>
                </c:pt>
                <c:pt idx="5">
                  <c:v>Childcare centre</c:v>
                </c:pt>
                <c:pt idx="6">
                  <c:v>Library</c:v>
                </c:pt>
                <c:pt idx="7">
                  <c:v>My workplace</c:v>
                </c:pt>
                <c:pt idx="8">
                  <c:v>Community and Voluntary services provider</c:v>
                </c:pt>
                <c:pt idx="9">
                  <c:v>Other </c:v>
                </c:pt>
                <c:pt idx="10">
                  <c:v>Not interested</c:v>
                </c:pt>
              </c:strCache>
            </c:strRef>
          </c:cat>
          <c:val>
            <c:numRef>
              <c:f>Sheet1!$B$2:$B$12</c:f>
              <c:numCache>
                <c:formatCode>0%</c:formatCode>
                <c:ptCount val="11"/>
                <c:pt idx="0">
                  <c:v>0.44</c:v>
                </c:pt>
                <c:pt idx="1">
                  <c:v>0.35</c:v>
                </c:pt>
                <c:pt idx="2">
                  <c:v>0.28000000000000003</c:v>
                </c:pt>
                <c:pt idx="3">
                  <c:v>0.25</c:v>
                </c:pt>
                <c:pt idx="4">
                  <c:v>0.23</c:v>
                </c:pt>
                <c:pt idx="5">
                  <c:v>0.2</c:v>
                </c:pt>
                <c:pt idx="6">
                  <c:v>0.2</c:v>
                </c:pt>
                <c:pt idx="7">
                  <c:v>0.13</c:v>
                </c:pt>
                <c:pt idx="8">
                  <c:v>0.1</c:v>
                </c:pt>
                <c:pt idx="9">
                  <c:v>0</c:v>
                </c:pt>
                <c:pt idx="10">
                  <c:v>7.0000000000000007E-2</c:v>
                </c:pt>
              </c:numCache>
            </c:numRef>
          </c:val>
          <c:extLst>
            <c:ext xmlns:c16="http://schemas.microsoft.com/office/drawing/2014/chart" uri="{C3380CC4-5D6E-409C-BE32-E72D297353CC}">
              <c16:uniqueId val="{00000007-2828-4D64-AD96-040B0C71BC1C}"/>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2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47F6-4F1F-81FE-5106470ED78B}"/>
              </c:ext>
            </c:extLst>
          </c:dPt>
          <c:dPt>
            <c:idx val="1"/>
            <c:invertIfNegative val="0"/>
            <c:bubble3D val="0"/>
            <c:extLst>
              <c:ext xmlns:c16="http://schemas.microsoft.com/office/drawing/2014/chart" uri="{C3380CC4-5D6E-409C-BE32-E72D297353CC}">
                <c16:uniqueId val="{00000001-47F6-4F1F-81FE-5106470ED78B}"/>
              </c:ext>
            </c:extLst>
          </c:dPt>
          <c:dPt>
            <c:idx val="2"/>
            <c:invertIfNegative val="0"/>
            <c:bubble3D val="0"/>
            <c:extLst>
              <c:ext xmlns:c16="http://schemas.microsoft.com/office/drawing/2014/chart" uri="{C3380CC4-5D6E-409C-BE32-E72D297353CC}">
                <c16:uniqueId val="{00000002-47F6-4F1F-81FE-5106470ED78B}"/>
              </c:ext>
            </c:extLst>
          </c:dPt>
          <c:dPt>
            <c:idx val="3"/>
            <c:invertIfNegative val="0"/>
            <c:bubble3D val="0"/>
            <c:extLst>
              <c:ext xmlns:c16="http://schemas.microsoft.com/office/drawing/2014/chart" uri="{C3380CC4-5D6E-409C-BE32-E72D297353CC}">
                <c16:uniqueId val="{00000003-47F6-4F1F-81FE-5106470ED78B}"/>
              </c:ext>
            </c:extLst>
          </c:dPt>
          <c:dPt>
            <c:idx val="4"/>
            <c:invertIfNegative val="0"/>
            <c:bubble3D val="0"/>
            <c:extLst>
              <c:ext xmlns:c16="http://schemas.microsoft.com/office/drawing/2014/chart" uri="{C3380CC4-5D6E-409C-BE32-E72D297353CC}">
                <c16:uniqueId val="{00000004-47F6-4F1F-81FE-5106470ED78B}"/>
              </c:ext>
            </c:extLst>
          </c:dPt>
          <c:dPt>
            <c:idx val="5"/>
            <c:invertIfNegative val="0"/>
            <c:bubble3D val="0"/>
            <c:extLst>
              <c:ext xmlns:c16="http://schemas.microsoft.com/office/drawing/2014/chart" uri="{C3380CC4-5D6E-409C-BE32-E72D297353CC}">
                <c16:uniqueId val="{00000005-47F6-4F1F-81FE-5106470ED78B}"/>
              </c:ext>
            </c:extLst>
          </c:dPt>
          <c:dPt>
            <c:idx val="6"/>
            <c:invertIfNegative val="0"/>
            <c:bubble3D val="0"/>
            <c:extLst>
              <c:ext xmlns:c16="http://schemas.microsoft.com/office/drawing/2014/chart" uri="{C3380CC4-5D6E-409C-BE32-E72D297353CC}">
                <c16:uniqueId val="{00000006-47F6-4F1F-81FE-5106470ED78B}"/>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Community centre</c:v>
                </c:pt>
                <c:pt idx="1">
                  <c:v>School</c:v>
                </c:pt>
                <c:pt idx="2">
                  <c:v>Primary care centre (local health centre)</c:v>
                </c:pt>
                <c:pt idx="3">
                  <c:v>Family resource centre</c:v>
                </c:pt>
                <c:pt idx="4">
                  <c:v>Library</c:v>
                </c:pt>
                <c:pt idx="5">
                  <c:v>Childcare centre</c:v>
                </c:pt>
                <c:pt idx="6">
                  <c:v>Community and Voluntary services provider</c:v>
                </c:pt>
                <c:pt idx="7">
                  <c:v>My workplace</c:v>
                </c:pt>
                <c:pt idx="8">
                  <c:v>Other </c:v>
                </c:pt>
                <c:pt idx="9">
                  <c:v>Not interested</c:v>
                </c:pt>
              </c:strCache>
            </c:strRef>
          </c:cat>
          <c:val>
            <c:numRef>
              <c:f>Sheet1!$B$2:$B$11</c:f>
              <c:numCache>
                <c:formatCode>0%</c:formatCode>
                <c:ptCount val="10"/>
                <c:pt idx="0">
                  <c:v>0.42</c:v>
                </c:pt>
                <c:pt idx="1">
                  <c:v>0.37</c:v>
                </c:pt>
                <c:pt idx="2">
                  <c:v>0.36</c:v>
                </c:pt>
                <c:pt idx="3">
                  <c:v>0.32</c:v>
                </c:pt>
                <c:pt idx="4">
                  <c:v>0.26</c:v>
                </c:pt>
                <c:pt idx="5">
                  <c:v>0.23</c:v>
                </c:pt>
                <c:pt idx="6">
                  <c:v>0.13</c:v>
                </c:pt>
                <c:pt idx="7">
                  <c:v>0.08</c:v>
                </c:pt>
                <c:pt idx="8">
                  <c:v>0.03</c:v>
                </c:pt>
                <c:pt idx="9">
                  <c:v>0.09</c:v>
                </c:pt>
              </c:numCache>
            </c:numRef>
          </c:val>
          <c:extLst>
            <c:ext xmlns:c16="http://schemas.microsoft.com/office/drawing/2014/chart" uri="{C3380CC4-5D6E-409C-BE32-E72D297353CC}">
              <c16:uniqueId val="{00000007-47F6-4F1F-81FE-5106470ED78B}"/>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1000"/>
              </a:lnSpc>
              <a:defRPr sz="12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3382-4546-8CA6-C08243FF05E9}"/>
              </c:ext>
            </c:extLst>
          </c:dPt>
          <c:dPt>
            <c:idx val="1"/>
            <c:invertIfNegative val="0"/>
            <c:bubble3D val="0"/>
            <c:extLst>
              <c:ext xmlns:c16="http://schemas.microsoft.com/office/drawing/2014/chart" uri="{C3380CC4-5D6E-409C-BE32-E72D297353CC}">
                <c16:uniqueId val="{00000001-3382-4546-8CA6-C08243FF05E9}"/>
              </c:ext>
            </c:extLst>
          </c:dPt>
          <c:dPt>
            <c:idx val="2"/>
            <c:invertIfNegative val="0"/>
            <c:bubble3D val="0"/>
            <c:extLst>
              <c:ext xmlns:c16="http://schemas.microsoft.com/office/drawing/2014/chart" uri="{C3380CC4-5D6E-409C-BE32-E72D297353CC}">
                <c16:uniqueId val="{00000002-3382-4546-8CA6-C08243FF05E9}"/>
              </c:ext>
            </c:extLst>
          </c:dPt>
          <c:dPt>
            <c:idx val="3"/>
            <c:invertIfNegative val="0"/>
            <c:bubble3D val="0"/>
            <c:extLst>
              <c:ext xmlns:c16="http://schemas.microsoft.com/office/drawing/2014/chart" uri="{C3380CC4-5D6E-409C-BE32-E72D297353CC}">
                <c16:uniqueId val="{00000003-3382-4546-8CA6-C08243FF05E9}"/>
              </c:ext>
            </c:extLst>
          </c:dPt>
          <c:dPt>
            <c:idx val="4"/>
            <c:invertIfNegative val="0"/>
            <c:bubble3D val="0"/>
            <c:extLst>
              <c:ext xmlns:c16="http://schemas.microsoft.com/office/drawing/2014/chart" uri="{C3380CC4-5D6E-409C-BE32-E72D297353CC}">
                <c16:uniqueId val="{00000004-3382-4546-8CA6-C08243FF05E9}"/>
              </c:ext>
            </c:extLst>
          </c:dPt>
          <c:dPt>
            <c:idx val="5"/>
            <c:invertIfNegative val="0"/>
            <c:bubble3D val="0"/>
            <c:extLst>
              <c:ext xmlns:c16="http://schemas.microsoft.com/office/drawing/2014/chart" uri="{C3380CC4-5D6E-409C-BE32-E72D297353CC}">
                <c16:uniqueId val="{00000005-3382-4546-8CA6-C08243FF05E9}"/>
              </c:ext>
            </c:extLst>
          </c:dPt>
          <c:dPt>
            <c:idx val="6"/>
            <c:invertIfNegative val="0"/>
            <c:bubble3D val="0"/>
            <c:extLst>
              <c:ext xmlns:c16="http://schemas.microsoft.com/office/drawing/2014/chart" uri="{C3380CC4-5D6E-409C-BE32-E72D297353CC}">
                <c16:uniqueId val="{00000006-3382-4546-8CA6-C08243FF05E9}"/>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Everymum/mumsnet/rollercoaster</c:v>
                </c:pt>
                <c:pt idx="1">
                  <c:v>Facebook/Youtube</c:v>
                </c:pt>
                <c:pt idx="2">
                  <c:v>Gov.ie/parents</c:v>
                </c:pt>
                <c:pt idx="3">
                  <c:v>Mychild.ie</c:v>
                </c:pt>
                <c:pt idx="4">
                  <c:v>Tusla 24/7</c:v>
                </c:pt>
                <c:pt idx="5">
                  <c:v>Gov.ie/Supporting Children</c:v>
                </c:pt>
                <c:pt idx="6">
                  <c:v>Children and Young People Service Committee local directories</c:v>
                </c:pt>
                <c:pt idx="7">
                  <c:v>None of these</c:v>
                </c:pt>
              </c:strCache>
            </c:strRef>
          </c:cat>
          <c:val>
            <c:numRef>
              <c:f>Sheet1!$B$2:$B$9</c:f>
              <c:numCache>
                <c:formatCode>0%</c:formatCode>
                <c:ptCount val="8"/>
                <c:pt idx="0">
                  <c:v>0.39</c:v>
                </c:pt>
                <c:pt idx="1">
                  <c:v>0.28999999999999998</c:v>
                </c:pt>
                <c:pt idx="2">
                  <c:v>0.17</c:v>
                </c:pt>
                <c:pt idx="3">
                  <c:v>0.17</c:v>
                </c:pt>
                <c:pt idx="4">
                  <c:v>0.09</c:v>
                </c:pt>
                <c:pt idx="5">
                  <c:v>0.08</c:v>
                </c:pt>
                <c:pt idx="6">
                  <c:v>0.04</c:v>
                </c:pt>
                <c:pt idx="7">
                  <c:v>0.39</c:v>
                </c:pt>
              </c:numCache>
            </c:numRef>
          </c:val>
          <c:extLst>
            <c:ext xmlns:c16="http://schemas.microsoft.com/office/drawing/2014/chart" uri="{C3380CC4-5D6E-409C-BE32-E72D297353CC}">
              <c16:uniqueId val="{00000008-3382-4546-8CA6-C08243FF05E9}"/>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68016379928422"/>
          <c:y val="3.0000184682597186E-2"/>
          <c:w val="0.42846857812237416"/>
          <c:h val="0.93999963063480563"/>
        </c:manualLayout>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FF44-40F1-BA32-62A7E166122C}"/>
              </c:ext>
            </c:extLst>
          </c:dPt>
          <c:dPt>
            <c:idx val="1"/>
            <c:invertIfNegative val="0"/>
            <c:bubble3D val="0"/>
            <c:extLst>
              <c:ext xmlns:c16="http://schemas.microsoft.com/office/drawing/2014/chart" uri="{C3380CC4-5D6E-409C-BE32-E72D297353CC}">
                <c16:uniqueId val="{00000001-FF44-40F1-BA32-62A7E166122C}"/>
              </c:ext>
            </c:extLst>
          </c:dPt>
          <c:dPt>
            <c:idx val="2"/>
            <c:invertIfNegative val="0"/>
            <c:bubble3D val="0"/>
            <c:extLst>
              <c:ext xmlns:c16="http://schemas.microsoft.com/office/drawing/2014/chart" uri="{C3380CC4-5D6E-409C-BE32-E72D297353CC}">
                <c16:uniqueId val="{00000002-FF44-40F1-BA32-62A7E166122C}"/>
              </c:ext>
            </c:extLst>
          </c:dPt>
          <c:dPt>
            <c:idx val="3"/>
            <c:invertIfNegative val="0"/>
            <c:bubble3D val="0"/>
            <c:extLst>
              <c:ext xmlns:c16="http://schemas.microsoft.com/office/drawing/2014/chart" uri="{C3380CC4-5D6E-409C-BE32-E72D297353CC}">
                <c16:uniqueId val="{00000003-FF44-40F1-BA32-62A7E166122C}"/>
              </c:ext>
            </c:extLst>
          </c:dPt>
          <c:dPt>
            <c:idx val="4"/>
            <c:invertIfNegative val="0"/>
            <c:bubble3D val="0"/>
            <c:extLst>
              <c:ext xmlns:c16="http://schemas.microsoft.com/office/drawing/2014/chart" uri="{C3380CC4-5D6E-409C-BE32-E72D297353CC}">
                <c16:uniqueId val="{00000004-FF44-40F1-BA32-62A7E166122C}"/>
              </c:ext>
            </c:extLst>
          </c:dPt>
          <c:dPt>
            <c:idx val="5"/>
            <c:invertIfNegative val="0"/>
            <c:bubble3D val="0"/>
            <c:extLst>
              <c:ext xmlns:c16="http://schemas.microsoft.com/office/drawing/2014/chart" uri="{C3380CC4-5D6E-409C-BE32-E72D297353CC}">
                <c16:uniqueId val="{00000005-FF44-40F1-BA32-62A7E166122C}"/>
              </c:ext>
            </c:extLst>
          </c:dPt>
          <c:dPt>
            <c:idx val="6"/>
            <c:invertIfNegative val="0"/>
            <c:bubble3D val="0"/>
            <c:extLst>
              <c:ext xmlns:c16="http://schemas.microsoft.com/office/drawing/2014/chart" uri="{C3380CC4-5D6E-409C-BE32-E72D297353CC}">
                <c16:uniqueId val="{00000006-FF44-40F1-BA32-62A7E166122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Mychild.ie</c:v>
                </c:pt>
                <c:pt idx="1">
                  <c:v>Gov.ie/Supporting Parents</c:v>
                </c:pt>
                <c:pt idx="2">
                  <c:v>Facebook/Youtube/X/Tik Tok/Instagram</c:v>
                </c:pt>
                <c:pt idx="3">
                  <c:v>Family Resource Centres</c:v>
                </c:pt>
                <c:pt idx="4">
                  <c:v>Everymum/mumsnet/rollercoaster</c:v>
                </c:pt>
                <c:pt idx="5">
                  <c:v>Tusla (Parenting24/7)</c:v>
                </c:pt>
                <c:pt idx="6">
                  <c:v>One Family</c:v>
                </c:pt>
                <c:pt idx="7">
                  <c:v>ParentLine</c:v>
                </c:pt>
                <c:pt idx="8">
                  <c:v>HerFamily</c:v>
                </c:pt>
                <c:pt idx="9">
                  <c:v>Local directories by Children and Young People’s Services Committees</c:v>
                </c:pt>
                <c:pt idx="10">
                  <c:v>Barnardos</c:v>
                </c:pt>
                <c:pt idx="11">
                  <c:v>ISPCC</c:v>
                </c:pt>
                <c:pt idx="12">
                  <c:v>Treoir</c:v>
                </c:pt>
                <c:pt idx="13">
                  <c:v>CYPSC Directory</c:v>
                </c:pt>
                <c:pt idx="14">
                  <c:v>Peita house</c:v>
                </c:pt>
                <c:pt idx="15">
                  <c:v>Other</c:v>
                </c:pt>
                <c:pt idx="16">
                  <c:v>None of these</c:v>
                </c:pt>
              </c:strCache>
            </c:strRef>
          </c:cat>
          <c:val>
            <c:numRef>
              <c:f>Sheet1!$B$2:$B$18</c:f>
              <c:numCache>
                <c:formatCode>0%</c:formatCode>
                <c:ptCount val="17"/>
                <c:pt idx="0">
                  <c:v>0.27</c:v>
                </c:pt>
                <c:pt idx="1">
                  <c:v>0.2</c:v>
                </c:pt>
                <c:pt idx="2">
                  <c:v>0.18</c:v>
                </c:pt>
                <c:pt idx="3">
                  <c:v>0.15</c:v>
                </c:pt>
                <c:pt idx="4">
                  <c:v>0.13</c:v>
                </c:pt>
                <c:pt idx="5">
                  <c:v>0.11</c:v>
                </c:pt>
                <c:pt idx="6">
                  <c:v>0.08</c:v>
                </c:pt>
                <c:pt idx="7">
                  <c:v>7.0000000000000007E-2</c:v>
                </c:pt>
                <c:pt idx="8">
                  <c:v>7.0000000000000007E-2</c:v>
                </c:pt>
                <c:pt idx="9">
                  <c:v>0.06</c:v>
                </c:pt>
                <c:pt idx="10">
                  <c:v>0.06</c:v>
                </c:pt>
                <c:pt idx="11">
                  <c:v>0.04</c:v>
                </c:pt>
                <c:pt idx="12">
                  <c:v>0.02</c:v>
                </c:pt>
                <c:pt idx="13">
                  <c:v>0.03</c:v>
                </c:pt>
                <c:pt idx="14" formatCode="General">
                  <c:v>0</c:v>
                </c:pt>
                <c:pt idx="15">
                  <c:v>0.01</c:v>
                </c:pt>
                <c:pt idx="16">
                  <c:v>0.26</c:v>
                </c:pt>
              </c:numCache>
            </c:numRef>
          </c:val>
          <c:extLst>
            <c:ext xmlns:c16="http://schemas.microsoft.com/office/drawing/2014/chart" uri="{C3380CC4-5D6E-409C-BE32-E72D297353CC}">
              <c16:uniqueId val="{00000007-FF44-40F1-BA32-62A7E166122C}"/>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2B97-4275-B239-6F409B7BA370}"/>
              </c:ext>
            </c:extLst>
          </c:dPt>
          <c:dPt>
            <c:idx val="1"/>
            <c:invertIfNegative val="0"/>
            <c:bubble3D val="0"/>
            <c:extLst>
              <c:ext xmlns:c16="http://schemas.microsoft.com/office/drawing/2014/chart" uri="{C3380CC4-5D6E-409C-BE32-E72D297353CC}">
                <c16:uniqueId val="{00000001-2B97-4275-B239-6F409B7BA370}"/>
              </c:ext>
            </c:extLst>
          </c:dPt>
          <c:dPt>
            <c:idx val="2"/>
            <c:invertIfNegative val="0"/>
            <c:bubble3D val="0"/>
            <c:extLst>
              <c:ext xmlns:c16="http://schemas.microsoft.com/office/drawing/2014/chart" uri="{C3380CC4-5D6E-409C-BE32-E72D297353CC}">
                <c16:uniqueId val="{00000002-2B97-4275-B239-6F409B7BA370}"/>
              </c:ext>
            </c:extLst>
          </c:dPt>
          <c:dPt>
            <c:idx val="3"/>
            <c:invertIfNegative val="0"/>
            <c:bubble3D val="0"/>
            <c:extLst>
              <c:ext xmlns:c16="http://schemas.microsoft.com/office/drawing/2014/chart" uri="{C3380CC4-5D6E-409C-BE32-E72D297353CC}">
                <c16:uniqueId val="{00000003-2B97-4275-B239-6F409B7BA370}"/>
              </c:ext>
            </c:extLst>
          </c:dPt>
          <c:dPt>
            <c:idx val="4"/>
            <c:invertIfNegative val="0"/>
            <c:bubble3D val="0"/>
            <c:extLst>
              <c:ext xmlns:c16="http://schemas.microsoft.com/office/drawing/2014/chart" uri="{C3380CC4-5D6E-409C-BE32-E72D297353CC}">
                <c16:uniqueId val="{00000004-2B97-4275-B239-6F409B7BA370}"/>
              </c:ext>
            </c:extLst>
          </c:dPt>
          <c:dPt>
            <c:idx val="5"/>
            <c:invertIfNegative val="0"/>
            <c:bubble3D val="0"/>
            <c:extLst>
              <c:ext xmlns:c16="http://schemas.microsoft.com/office/drawing/2014/chart" uri="{C3380CC4-5D6E-409C-BE32-E72D297353CC}">
                <c16:uniqueId val="{00000005-2B97-4275-B239-6F409B7BA370}"/>
              </c:ext>
            </c:extLst>
          </c:dPt>
          <c:dPt>
            <c:idx val="6"/>
            <c:invertIfNegative val="0"/>
            <c:bubble3D val="0"/>
            <c:extLst>
              <c:ext xmlns:c16="http://schemas.microsoft.com/office/drawing/2014/chart" uri="{C3380CC4-5D6E-409C-BE32-E72D297353CC}">
                <c16:uniqueId val="{00000006-2B97-4275-B239-6F409B7BA370}"/>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Mychild.ie</c:v>
                </c:pt>
                <c:pt idx="1">
                  <c:v>Gov.ie/Supporting Parents</c:v>
                </c:pt>
                <c:pt idx="2">
                  <c:v>Facebook/Youtube/X/Tik Tok/Instagram</c:v>
                </c:pt>
                <c:pt idx="3">
                  <c:v>Everymum/mumsnet/rollercoaster</c:v>
                </c:pt>
                <c:pt idx="4">
                  <c:v>Tusla (Parenting24/7)</c:v>
                </c:pt>
                <c:pt idx="5">
                  <c:v>Family Resource Centres</c:v>
                </c:pt>
                <c:pt idx="6">
                  <c:v>Local directories by Children and Young People’s Services Committees</c:v>
                </c:pt>
                <c:pt idx="7">
                  <c:v>HerFamily</c:v>
                </c:pt>
                <c:pt idx="8">
                  <c:v>Barnardos</c:v>
                </c:pt>
                <c:pt idx="9">
                  <c:v>One Family</c:v>
                </c:pt>
                <c:pt idx="10">
                  <c:v>ParentLine</c:v>
                </c:pt>
                <c:pt idx="11">
                  <c:v>ISPCC</c:v>
                </c:pt>
                <c:pt idx="12">
                  <c:v>Treoir</c:v>
                </c:pt>
                <c:pt idx="13">
                  <c:v>Other </c:v>
                </c:pt>
                <c:pt idx="14">
                  <c:v>None of these</c:v>
                </c:pt>
              </c:strCache>
            </c:strRef>
          </c:cat>
          <c:val>
            <c:numRef>
              <c:f>Sheet1!$B$2:$B$16</c:f>
              <c:numCache>
                <c:formatCode>0%</c:formatCode>
                <c:ptCount val="15"/>
                <c:pt idx="0">
                  <c:v>0.32</c:v>
                </c:pt>
                <c:pt idx="1">
                  <c:v>0.26</c:v>
                </c:pt>
                <c:pt idx="2">
                  <c:v>0.25</c:v>
                </c:pt>
                <c:pt idx="3">
                  <c:v>0.2</c:v>
                </c:pt>
                <c:pt idx="4">
                  <c:v>0.16</c:v>
                </c:pt>
                <c:pt idx="5">
                  <c:v>0.16</c:v>
                </c:pt>
                <c:pt idx="6">
                  <c:v>7.0000000000000007E-2</c:v>
                </c:pt>
                <c:pt idx="7">
                  <c:v>7.0000000000000007E-2</c:v>
                </c:pt>
                <c:pt idx="8">
                  <c:v>0.06</c:v>
                </c:pt>
                <c:pt idx="9">
                  <c:v>0.04</c:v>
                </c:pt>
                <c:pt idx="10">
                  <c:v>0.03</c:v>
                </c:pt>
                <c:pt idx="11">
                  <c:v>0.02</c:v>
                </c:pt>
                <c:pt idx="12">
                  <c:v>0.01</c:v>
                </c:pt>
                <c:pt idx="13">
                  <c:v>0.02</c:v>
                </c:pt>
                <c:pt idx="14">
                  <c:v>0.28999999999999998</c:v>
                </c:pt>
              </c:numCache>
            </c:numRef>
          </c:val>
          <c:extLst>
            <c:ext xmlns:c16="http://schemas.microsoft.com/office/drawing/2014/chart" uri="{C3380CC4-5D6E-409C-BE32-E72D297353CC}">
              <c16:uniqueId val="{00000007-2B97-4275-B239-6F409B7BA370}"/>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3D4B-4901-AAE6-D68F7F813378}"/>
              </c:ext>
            </c:extLst>
          </c:dPt>
          <c:dPt>
            <c:idx val="1"/>
            <c:invertIfNegative val="0"/>
            <c:bubble3D val="0"/>
            <c:extLst>
              <c:ext xmlns:c16="http://schemas.microsoft.com/office/drawing/2014/chart" uri="{C3380CC4-5D6E-409C-BE32-E72D297353CC}">
                <c16:uniqueId val="{00000001-3D4B-4901-AAE6-D68F7F813378}"/>
              </c:ext>
            </c:extLst>
          </c:dPt>
          <c:dPt>
            <c:idx val="2"/>
            <c:invertIfNegative val="0"/>
            <c:bubble3D val="0"/>
            <c:extLst>
              <c:ext xmlns:c16="http://schemas.microsoft.com/office/drawing/2014/chart" uri="{C3380CC4-5D6E-409C-BE32-E72D297353CC}">
                <c16:uniqueId val="{00000002-3D4B-4901-AAE6-D68F7F813378}"/>
              </c:ext>
            </c:extLst>
          </c:dPt>
          <c:dPt>
            <c:idx val="3"/>
            <c:invertIfNegative val="0"/>
            <c:bubble3D val="0"/>
            <c:extLst>
              <c:ext xmlns:c16="http://schemas.microsoft.com/office/drawing/2014/chart" uri="{C3380CC4-5D6E-409C-BE32-E72D297353CC}">
                <c16:uniqueId val="{00000003-3D4B-4901-AAE6-D68F7F813378}"/>
              </c:ext>
            </c:extLst>
          </c:dPt>
          <c:dPt>
            <c:idx val="4"/>
            <c:invertIfNegative val="0"/>
            <c:bubble3D val="0"/>
            <c:extLst>
              <c:ext xmlns:c16="http://schemas.microsoft.com/office/drawing/2014/chart" uri="{C3380CC4-5D6E-409C-BE32-E72D297353CC}">
                <c16:uniqueId val="{00000004-3D4B-4901-AAE6-D68F7F813378}"/>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Help with a particular issue</c:v>
                </c:pt>
                <c:pt idx="1">
                  <c:v>Ideas for activities and games</c:v>
                </c:pt>
                <c:pt idx="2">
                  <c:v>Information about child development</c:v>
                </c:pt>
                <c:pt idx="3">
                  <c:v>Peer support</c:v>
                </c:pt>
                <c:pt idx="4">
                  <c:v>Not applicable</c:v>
                </c:pt>
              </c:strCache>
            </c:strRef>
          </c:cat>
          <c:val>
            <c:numRef>
              <c:f>Sheet1!$B$2:$B$6</c:f>
              <c:numCache>
                <c:formatCode>0%</c:formatCode>
                <c:ptCount val="5"/>
                <c:pt idx="0">
                  <c:v>0.39</c:v>
                </c:pt>
                <c:pt idx="1">
                  <c:v>0.34</c:v>
                </c:pt>
                <c:pt idx="2">
                  <c:v>0.33</c:v>
                </c:pt>
                <c:pt idx="3">
                  <c:v>0.19</c:v>
                </c:pt>
                <c:pt idx="4">
                  <c:v>0.32</c:v>
                </c:pt>
              </c:numCache>
            </c:numRef>
          </c:val>
          <c:extLst>
            <c:ext xmlns:c16="http://schemas.microsoft.com/office/drawing/2014/chart" uri="{C3380CC4-5D6E-409C-BE32-E72D297353CC}">
              <c16:uniqueId val="{00000007-3D4B-4901-AAE6-D68F7F813378}"/>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39D2-4DE2-B03C-83D058C484F1}"/>
              </c:ext>
            </c:extLst>
          </c:dPt>
          <c:dPt>
            <c:idx val="1"/>
            <c:invertIfNegative val="0"/>
            <c:bubble3D val="0"/>
            <c:extLst>
              <c:ext xmlns:c16="http://schemas.microsoft.com/office/drawing/2014/chart" uri="{C3380CC4-5D6E-409C-BE32-E72D297353CC}">
                <c16:uniqueId val="{00000001-39D2-4DE2-B03C-83D058C484F1}"/>
              </c:ext>
            </c:extLst>
          </c:dPt>
          <c:dPt>
            <c:idx val="2"/>
            <c:invertIfNegative val="0"/>
            <c:bubble3D val="0"/>
            <c:extLst>
              <c:ext xmlns:c16="http://schemas.microsoft.com/office/drawing/2014/chart" uri="{C3380CC4-5D6E-409C-BE32-E72D297353CC}">
                <c16:uniqueId val="{00000002-39D2-4DE2-B03C-83D058C484F1}"/>
              </c:ext>
            </c:extLst>
          </c:dPt>
          <c:dPt>
            <c:idx val="3"/>
            <c:invertIfNegative val="0"/>
            <c:bubble3D val="0"/>
            <c:extLst>
              <c:ext xmlns:c16="http://schemas.microsoft.com/office/drawing/2014/chart" uri="{C3380CC4-5D6E-409C-BE32-E72D297353CC}">
                <c16:uniqueId val="{00000003-39D2-4DE2-B03C-83D058C484F1}"/>
              </c:ext>
            </c:extLst>
          </c:dPt>
          <c:dPt>
            <c:idx val="4"/>
            <c:invertIfNegative val="0"/>
            <c:bubble3D val="0"/>
            <c:extLst>
              <c:ext xmlns:c16="http://schemas.microsoft.com/office/drawing/2014/chart" uri="{C3380CC4-5D6E-409C-BE32-E72D297353CC}">
                <c16:uniqueId val="{00000004-39D2-4DE2-B03C-83D058C484F1}"/>
              </c:ext>
            </c:extLst>
          </c:dPt>
          <c:dPt>
            <c:idx val="5"/>
            <c:invertIfNegative val="0"/>
            <c:bubble3D val="0"/>
            <c:extLst>
              <c:ext xmlns:c16="http://schemas.microsoft.com/office/drawing/2014/chart" uri="{C3380CC4-5D6E-409C-BE32-E72D297353CC}">
                <c16:uniqueId val="{00000005-39D2-4DE2-B03C-83D058C484F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Help with a particular issue</c:v>
                </c:pt>
                <c:pt idx="1">
                  <c:v>Information about child development</c:v>
                </c:pt>
                <c:pt idx="2">
                  <c:v>Ideas for activities and games</c:v>
                </c:pt>
                <c:pt idx="3">
                  <c:v>Peer support</c:v>
                </c:pt>
                <c:pt idx="4">
                  <c:v>Other </c:v>
                </c:pt>
                <c:pt idx="5">
                  <c:v>Not applicable</c:v>
                </c:pt>
              </c:strCache>
            </c:strRef>
          </c:cat>
          <c:val>
            <c:numRef>
              <c:f>Sheet1!$B$2:$B$7</c:f>
              <c:numCache>
                <c:formatCode>0%</c:formatCode>
                <c:ptCount val="6"/>
                <c:pt idx="0">
                  <c:v>0.41</c:v>
                </c:pt>
                <c:pt idx="1">
                  <c:v>0.39</c:v>
                </c:pt>
                <c:pt idx="2">
                  <c:v>0.34</c:v>
                </c:pt>
                <c:pt idx="3">
                  <c:v>0.16</c:v>
                </c:pt>
                <c:pt idx="4">
                  <c:v>0.01</c:v>
                </c:pt>
                <c:pt idx="5">
                  <c:v>0.24</c:v>
                </c:pt>
              </c:numCache>
            </c:numRef>
          </c:val>
          <c:extLst>
            <c:ext xmlns:c16="http://schemas.microsoft.com/office/drawing/2014/chart" uri="{C3380CC4-5D6E-409C-BE32-E72D297353CC}">
              <c16:uniqueId val="{00000007-39D2-4DE2-B03C-83D058C484F1}"/>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68016379928422"/>
          <c:y val="3.0000184682597186E-2"/>
          <c:w val="0.42846857812237416"/>
          <c:h val="0.93999963063480563"/>
        </c:manualLayout>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3239-46E1-B281-111EC9461F4B}"/>
              </c:ext>
            </c:extLst>
          </c:dPt>
          <c:dPt>
            <c:idx val="1"/>
            <c:invertIfNegative val="0"/>
            <c:bubble3D val="0"/>
            <c:extLst>
              <c:ext xmlns:c16="http://schemas.microsoft.com/office/drawing/2014/chart" uri="{C3380CC4-5D6E-409C-BE32-E72D297353CC}">
                <c16:uniqueId val="{00000001-3239-46E1-B281-111EC9461F4B}"/>
              </c:ext>
            </c:extLst>
          </c:dPt>
          <c:dPt>
            <c:idx val="2"/>
            <c:invertIfNegative val="0"/>
            <c:bubble3D val="0"/>
            <c:extLst>
              <c:ext xmlns:c16="http://schemas.microsoft.com/office/drawing/2014/chart" uri="{C3380CC4-5D6E-409C-BE32-E72D297353CC}">
                <c16:uniqueId val="{00000002-3239-46E1-B281-111EC9461F4B}"/>
              </c:ext>
            </c:extLst>
          </c:dPt>
          <c:dPt>
            <c:idx val="3"/>
            <c:invertIfNegative val="0"/>
            <c:bubble3D val="0"/>
            <c:extLst>
              <c:ext xmlns:c16="http://schemas.microsoft.com/office/drawing/2014/chart" uri="{C3380CC4-5D6E-409C-BE32-E72D297353CC}">
                <c16:uniqueId val="{00000003-3239-46E1-B281-111EC9461F4B}"/>
              </c:ext>
            </c:extLst>
          </c:dPt>
          <c:dPt>
            <c:idx val="4"/>
            <c:invertIfNegative val="0"/>
            <c:bubble3D val="0"/>
            <c:extLst>
              <c:ext xmlns:c16="http://schemas.microsoft.com/office/drawing/2014/chart" uri="{C3380CC4-5D6E-409C-BE32-E72D297353CC}">
                <c16:uniqueId val="{00000004-3239-46E1-B281-111EC9461F4B}"/>
              </c:ext>
            </c:extLst>
          </c:dPt>
          <c:dPt>
            <c:idx val="5"/>
            <c:invertIfNegative val="0"/>
            <c:bubble3D val="0"/>
            <c:extLst>
              <c:ext xmlns:c16="http://schemas.microsoft.com/office/drawing/2014/chart" uri="{C3380CC4-5D6E-409C-BE32-E72D297353CC}">
                <c16:uniqueId val="{00000005-3239-46E1-B281-111EC9461F4B}"/>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Information about child development</c:v>
                </c:pt>
                <c:pt idx="1">
                  <c:v>Help with a particular issue</c:v>
                </c:pt>
                <c:pt idx="2">
                  <c:v>Ideas for activities and games</c:v>
                </c:pt>
                <c:pt idx="3">
                  <c:v>Peer support/support from other parents</c:v>
                </c:pt>
                <c:pt idx="4">
                  <c:v>Other </c:v>
                </c:pt>
                <c:pt idx="5">
                  <c:v>Not applicable</c:v>
                </c:pt>
              </c:strCache>
            </c:strRef>
          </c:cat>
          <c:val>
            <c:numRef>
              <c:f>Sheet1!$B$2:$B$7</c:f>
              <c:numCache>
                <c:formatCode>0%</c:formatCode>
                <c:ptCount val="6"/>
                <c:pt idx="0">
                  <c:v>0.4</c:v>
                </c:pt>
                <c:pt idx="1">
                  <c:v>0.37</c:v>
                </c:pt>
                <c:pt idx="2">
                  <c:v>0.35</c:v>
                </c:pt>
                <c:pt idx="3">
                  <c:v>0.2</c:v>
                </c:pt>
                <c:pt idx="4">
                  <c:v>0.01</c:v>
                </c:pt>
                <c:pt idx="5">
                  <c:v>0.2</c:v>
                </c:pt>
              </c:numCache>
            </c:numRef>
          </c:val>
          <c:extLst>
            <c:ext xmlns:c16="http://schemas.microsoft.com/office/drawing/2014/chart" uri="{C3380CC4-5D6E-409C-BE32-E72D297353CC}">
              <c16:uniqueId val="{00000007-3239-46E1-B281-111EC9461F4B}"/>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3826-4F29-BD67-7236EA3B382C}"/>
              </c:ext>
            </c:extLst>
          </c:dPt>
          <c:dPt>
            <c:idx val="1"/>
            <c:invertIfNegative val="0"/>
            <c:bubble3D val="0"/>
            <c:extLst>
              <c:ext xmlns:c16="http://schemas.microsoft.com/office/drawing/2014/chart" uri="{C3380CC4-5D6E-409C-BE32-E72D297353CC}">
                <c16:uniqueId val="{00000001-3826-4F29-BD67-7236EA3B382C}"/>
              </c:ext>
            </c:extLst>
          </c:dPt>
          <c:dPt>
            <c:idx val="2"/>
            <c:invertIfNegative val="0"/>
            <c:bubble3D val="0"/>
            <c:extLst>
              <c:ext xmlns:c16="http://schemas.microsoft.com/office/drawing/2014/chart" uri="{C3380CC4-5D6E-409C-BE32-E72D297353CC}">
                <c16:uniqueId val="{00000002-3826-4F29-BD67-7236EA3B382C}"/>
              </c:ext>
            </c:extLst>
          </c:dPt>
          <c:dPt>
            <c:idx val="3"/>
            <c:invertIfNegative val="0"/>
            <c:bubble3D val="0"/>
            <c:extLst>
              <c:ext xmlns:c16="http://schemas.microsoft.com/office/drawing/2014/chart" uri="{C3380CC4-5D6E-409C-BE32-E72D297353CC}">
                <c16:uniqueId val="{00000003-3826-4F29-BD67-7236EA3B382C}"/>
              </c:ext>
            </c:extLst>
          </c:dPt>
          <c:dPt>
            <c:idx val="4"/>
            <c:invertIfNegative val="0"/>
            <c:bubble3D val="0"/>
            <c:extLst>
              <c:ext xmlns:c16="http://schemas.microsoft.com/office/drawing/2014/chart" uri="{C3380CC4-5D6E-409C-BE32-E72D297353CC}">
                <c16:uniqueId val="{00000004-3826-4F29-BD67-7236EA3B382C}"/>
              </c:ext>
            </c:extLst>
          </c:dPt>
          <c:dPt>
            <c:idx val="5"/>
            <c:invertIfNegative val="0"/>
            <c:bubble3D val="0"/>
            <c:extLst>
              <c:ext xmlns:c16="http://schemas.microsoft.com/office/drawing/2014/chart" uri="{C3380CC4-5D6E-409C-BE32-E72D297353CC}">
                <c16:uniqueId val="{00000005-3826-4F29-BD67-7236EA3B382C}"/>
              </c:ext>
            </c:extLst>
          </c:dPt>
          <c:dPt>
            <c:idx val="6"/>
            <c:invertIfNegative val="0"/>
            <c:bubble3D val="0"/>
            <c:extLst>
              <c:ext xmlns:c16="http://schemas.microsoft.com/office/drawing/2014/chart" uri="{C3380CC4-5D6E-409C-BE32-E72D297353CC}">
                <c16:uniqueId val="{00000006-3826-4F29-BD67-7236EA3B382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Love and Connection</c:v>
                </c:pt>
                <c:pt idx="1">
                  <c:v>Watching Children Grow</c:v>
                </c:pt>
                <c:pt idx="2">
                  <c:v>Seeing Success and Development</c:v>
                </c:pt>
                <c:pt idx="3">
                  <c:v>Creating Happy Memories</c:v>
                </c:pt>
                <c:pt idx="4">
                  <c:v>Building Relationships</c:v>
                </c:pt>
                <c:pt idx="5">
                  <c:v>Spending Quality Time</c:v>
                </c:pt>
                <c:pt idx="6">
                  <c:v>Overcoming Challenges</c:v>
                </c:pt>
                <c:pt idx="7">
                  <c:v>Everything</c:v>
                </c:pt>
                <c:pt idx="8">
                  <c:v>Other</c:v>
                </c:pt>
                <c:pt idx="9">
                  <c:v>N/a</c:v>
                </c:pt>
              </c:strCache>
            </c:strRef>
          </c:cat>
          <c:val>
            <c:numRef>
              <c:f>Sheet1!$B$2:$B$11</c:f>
              <c:numCache>
                <c:formatCode>0%</c:formatCode>
                <c:ptCount val="10"/>
                <c:pt idx="0">
                  <c:v>0.43</c:v>
                </c:pt>
                <c:pt idx="1">
                  <c:v>0.34</c:v>
                </c:pt>
                <c:pt idx="2">
                  <c:v>0.28999999999999998</c:v>
                </c:pt>
                <c:pt idx="3">
                  <c:v>0.2</c:v>
                </c:pt>
                <c:pt idx="4">
                  <c:v>0.09</c:v>
                </c:pt>
                <c:pt idx="5">
                  <c:v>0.05</c:v>
                </c:pt>
                <c:pt idx="6">
                  <c:v>0.03</c:v>
                </c:pt>
                <c:pt idx="7">
                  <c:v>0.01</c:v>
                </c:pt>
                <c:pt idx="8">
                  <c:v>0.08</c:v>
                </c:pt>
                <c:pt idx="9">
                  <c:v>0.03</c:v>
                </c:pt>
              </c:numCache>
            </c:numRef>
          </c:val>
          <c:extLst>
            <c:ext xmlns:c16="http://schemas.microsoft.com/office/drawing/2014/chart" uri="{C3380CC4-5D6E-409C-BE32-E72D297353CC}">
              <c16:uniqueId val="{00000007-3826-4F29-BD67-7236EA3B382C}"/>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8129028831581"/>
          <c:y val="3.0470010268633382E-2"/>
          <c:w val="0.58459048729486074"/>
          <c:h val="0.93905997946273323"/>
        </c:manualLayout>
      </c:layout>
      <c:barChart>
        <c:barDir val="bar"/>
        <c:grouping val="clustered"/>
        <c:varyColors val="0"/>
        <c:ser>
          <c:idx val="0"/>
          <c:order val="0"/>
          <c:tx>
            <c:strRef>
              <c:f>Sheet1!$B$1</c:f>
              <c:strCache>
                <c:ptCount val="1"/>
                <c:pt idx="0">
                  <c:v>Age</c:v>
                </c:pt>
              </c:strCache>
            </c:strRef>
          </c:tx>
          <c:spPr>
            <a:solidFill>
              <a:schemeClr val="accent4"/>
            </a:solidFill>
            <a:ln>
              <a:noFill/>
              <a:extLst>
                <a:ext uri="{C807C97D-BFC1-408E-A445-0C87EB9F89A2}">
                  <ask:lineSketchStyleProps xmlns:ask="http://schemas.microsoft.com/office/drawing/2018/sketchyshapes">
                    <ask:type>
                      <ask:lineSketchFreehand/>
                    </ask:type>
                  </ask:lineSketchStyleProps>
                </a:ext>
              </a:extLst>
            </a:ln>
            <a:effectLst/>
          </c:spPr>
          <c:invertIfNegative val="0"/>
          <c:dLbls>
            <c:dLbl>
              <c:idx val="1"/>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613-4171-9E59-C7D3A57D12A5}"/>
                </c:ext>
              </c:extLst>
            </c:dLbl>
            <c:dLbl>
              <c:idx val="4"/>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613-4171-9E59-C7D3A57D12A5}"/>
                </c:ext>
              </c:extLst>
            </c:dLbl>
            <c:dLbl>
              <c:idx val="5"/>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613-4171-9E59-C7D3A57D12A5}"/>
                </c:ext>
              </c:extLst>
            </c:dLbl>
            <c:dLbl>
              <c:idx val="6"/>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FEF-4FAF-A7C7-024924D14234}"/>
                </c:ext>
              </c:extLst>
            </c:dLbl>
            <c:dLbl>
              <c:idx val="7"/>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FEF-4FAF-A7C7-024924D14234}"/>
                </c:ext>
              </c:extLst>
            </c:dLbl>
            <c:dLbl>
              <c:idx val="8"/>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FEF-4FAF-A7C7-024924D14234}"/>
                </c:ext>
              </c:extLst>
            </c:dLbl>
            <c:dLbl>
              <c:idx val="9"/>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613-4171-9E59-C7D3A57D12A5}"/>
                </c:ext>
              </c:extLst>
            </c:dLbl>
            <c:spPr>
              <a:noFill/>
              <a:ln>
                <a:noFill/>
              </a:ln>
              <a:effectLst/>
            </c:spPr>
            <c:txPr>
              <a:bodyPr rot="0" spcFirstLastPara="1" vertOverflow="ellipsis" vert="horz" wrap="square" anchor="ctr" anchorCtr="1"/>
              <a:lstStyle/>
              <a:p>
                <a:pPr>
                  <a:defRPr sz="1400" b="0"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English</c:v>
                </c:pt>
                <c:pt idx="1">
                  <c:v>Hindi</c:v>
                </c:pt>
                <c:pt idx="2">
                  <c:v>Irish</c:v>
                </c:pt>
                <c:pt idx="3">
                  <c:v>Other</c:v>
                </c:pt>
                <c:pt idx="4">
                  <c:v>Portuguese</c:v>
                </c:pt>
                <c:pt idx="5">
                  <c:v>Urdu</c:v>
                </c:pt>
                <c:pt idx="6">
                  <c:v>French</c:v>
                </c:pt>
                <c:pt idx="7">
                  <c:v>Romanian</c:v>
                </c:pt>
                <c:pt idx="8">
                  <c:v>Tamil</c:v>
                </c:pt>
                <c:pt idx="9">
                  <c:v>N/A</c:v>
                </c:pt>
              </c:strCache>
            </c:strRef>
          </c:cat>
          <c:val>
            <c:numRef>
              <c:f>Sheet1!$B$2:$B$11</c:f>
              <c:numCache>
                <c:formatCode>General</c:formatCode>
                <c:ptCount val="10"/>
                <c:pt idx="0" formatCode="0%">
                  <c:v>0.92</c:v>
                </c:pt>
                <c:pt idx="1">
                  <c:v>0</c:v>
                </c:pt>
                <c:pt idx="2" formatCode="0%">
                  <c:v>0.02</c:v>
                </c:pt>
                <c:pt idx="3" formatCode="0%">
                  <c:v>0.04</c:v>
                </c:pt>
                <c:pt idx="4">
                  <c:v>0</c:v>
                </c:pt>
                <c:pt idx="5">
                  <c:v>0</c:v>
                </c:pt>
                <c:pt idx="6">
                  <c:v>0</c:v>
                </c:pt>
                <c:pt idx="7">
                  <c:v>0</c:v>
                </c:pt>
                <c:pt idx="8">
                  <c:v>0</c:v>
                </c:pt>
                <c:pt idx="9">
                  <c:v>0</c:v>
                </c:pt>
              </c:numCache>
            </c:numRef>
          </c:val>
          <c:extLst>
            <c:ext xmlns:c16="http://schemas.microsoft.com/office/drawing/2014/chart" uri="{C3380CC4-5D6E-409C-BE32-E72D297353CC}">
              <c16:uniqueId val="{00000000-C676-463A-8A98-0FF850361AF4}"/>
            </c:ext>
          </c:extLst>
        </c:ser>
        <c:dLbls>
          <c:showLegendKey val="0"/>
          <c:showVal val="0"/>
          <c:showCatName val="0"/>
          <c:showSerName val="0"/>
          <c:showPercent val="0"/>
          <c:showBubbleSize val="0"/>
        </c:dLbls>
        <c:gapWidth val="102"/>
        <c:axId val="1154096992"/>
        <c:axId val="1154090272"/>
      </c:barChart>
      <c:catAx>
        <c:axId val="1154096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accent4"/>
                </a:solidFill>
                <a:latin typeface="+mn-lt"/>
                <a:ea typeface="+mn-ea"/>
                <a:cs typeface="+mn-cs"/>
              </a:defRPr>
            </a:pPr>
            <a:endParaRPr lang="en-US"/>
          </a:p>
        </c:txPr>
        <c:crossAx val="1154090272"/>
        <c:crosses val="autoZero"/>
        <c:auto val="1"/>
        <c:lblAlgn val="ctr"/>
        <c:lblOffset val="100"/>
        <c:noMultiLvlLbl val="0"/>
      </c:catAx>
      <c:valAx>
        <c:axId val="1154090272"/>
        <c:scaling>
          <c:orientation val="minMax"/>
          <c:max val="1.2"/>
          <c:min val="0"/>
        </c:scaling>
        <c:delete val="1"/>
        <c:axPos val="t"/>
        <c:numFmt formatCode="0%" sourceLinked="1"/>
        <c:majorTickMark val="out"/>
        <c:minorTickMark val="none"/>
        <c:tickLblPos val="nextTo"/>
        <c:crossAx val="1154096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AD3E-407D-9B67-077D8DE43AEA}"/>
              </c:ext>
            </c:extLst>
          </c:dPt>
          <c:dPt>
            <c:idx val="1"/>
            <c:invertIfNegative val="0"/>
            <c:bubble3D val="0"/>
            <c:extLst>
              <c:ext xmlns:c16="http://schemas.microsoft.com/office/drawing/2014/chart" uri="{C3380CC4-5D6E-409C-BE32-E72D297353CC}">
                <c16:uniqueId val="{00000001-AD3E-407D-9B67-077D8DE43AEA}"/>
              </c:ext>
            </c:extLst>
          </c:dPt>
          <c:dPt>
            <c:idx val="2"/>
            <c:invertIfNegative val="0"/>
            <c:bubble3D val="0"/>
            <c:extLst>
              <c:ext xmlns:c16="http://schemas.microsoft.com/office/drawing/2014/chart" uri="{C3380CC4-5D6E-409C-BE32-E72D297353CC}">
                <c16:uniqueId val="{00000002-AD3E-407D-9B67-077D8DE43AEA}"/>
              </c:ext>
            </c:extLst>
          </c:dPt>
          <c:dPt>
            <c:idx val="3"/>
            <c:invertIfNegative val="0"/>
            <c:bubble3D val="0"/>
            <c:extLst>
              <c:ext xmlns:c16="http://schemas.microsoft.com/office/drawing/2014/chart" uri="{C3380CC4-5D6E-409C-BE32-E72D297353CC}">
                <c16:uniqueId val="{00000003-AD3E-407D-9B67-077D8DE43AEA}"/>
              </c:ext>
            </c:extLst>
          </c:dPt>
          <c:dPt>
            <c:idx val="4"/>
            <c:invertIfNegative val="0"/>
            <c:bubble3D val="0"/>
            <c:extLst>
              <c:ext xmlns:c16="http://schemas.microsoft.com/office/drawing/2014/chart" uri="{C3380CC4-5D6E-409C-BE32-E72D297353CC}">
                <c16:uniqueId val="{00000004-AD3E-407D-9B67-077D8DE43AEA}"/>
              </c:ext>
            </c:extLst>
          </c:dPt>
          <c:dPt>
            <c:idx val="5"/>
            <c:invertIfNegative val="0"/>
            <c:bubble3D val="0"/>
            <c:extLst>
              <c:ext xmlns:c16="http://schemas.microsoft.com/office/drawing/2014/chart" uri="{C3380CC4-5D6E-409C-BE32-E72D297353CC}">
                <c16:uniqueId val="{00000005-AD3E-407D-9B67-077D8DE43AEA}"/>
              </c:ext>
            </c:extLst>
          </c:dPt>
          <c:dPt>
            <c:idx val="6"/>
            <c:invertIfNegative val="0"/>
            <c:bubble3D val="0"/>
            <c:extLst>
              <c:ext xmlns:c16="http://schemas.microsoft.com/office/drawing/2014/chart" uri="{C3380CC4-5D6E-409C-BE32-E72D297353CC}">
                <c16:uniqueId val="{00000006-AD3E-407D-9B67-077D8DE43AEA}"/>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Love and Connection</c:v>
                </c:pt>
                <c:pt idx="1">
                  <c:v>Everything</c:v>
                </c:pt>
                <c:pt idx="2">
                  <c:v>Creating Happy Memories</c:v>
                </c:pt>
                <c:pt idx="3">
                  <c:v>Spending Quality Time</c:v>
                </c:pt>
                <c:pt idx="4">
                  <c:v>Watching Children Grow</c:v>
                </c:pt>
                <c:pt idx="5">
                  <c:v>Seeing Success and Development</c:v>
                </c:pt>
                <c:pt idx="6">
                  <c:v>Building Relationships</c:v>
                </c:pt>
                <c:pt idx="7">
                  <c:v>Overcoming Challenges</c:v>
                </c:pt>
                <c:pt idx="8">
                  <c:v>Other</c:v>
                </c:pt>
                <c:pt idx="9">
                  <c:v>N/A</c:v>
                </c:pt>
              </c:strCache>
            </c:strRef>
          </c:cat>
          <c:val>
            <c:numRef>
              <c:f>Sheet1!$B$2:$B$11</c:f>
              <c:numCache>
                <c:formatCode>0%</c:formatCode>
                <c:ptCount val="10"/>
                <c:pt idx="0">
                  <c:v>0.25</c:v>
                </c:pt>
                <c:pt idx="1">
                  <c:v>0.21</c:v>
                </c:pt>
                <c:pt idx="2">
                  <c:v>0.13</c:v>
                </c:pt>
                <c:pt idx="3">
                  <c:v>0.12</c:v>
                </c:pt>
                <c:pt idx="4">
                  <c:v>0.1</c:v>
                </c:pt>
                <c:pt idx="5">
                  <c:v>7.0000000000000007E-2</c:v>
                </c:pt>
                <c:pt idx="6">
                  <c:v>0.06</c:v>
                </c:pt>
                <c:pt idx="7">
                  <c:v>0.06</c:v>
                </c:pt>
                <c:pt idx="8" formatCode="General">
                  <c:v>0</c:v>
                </c:pt>
                <c:pt idx="9">
                  <c:v>0.01</c:v>
                </c:pt>
              </c:numCache>
            </c:numRef>
          </c:val>
          <c:extLst>
            <c:ext xmlns:c16="http://schemas.microsoft.com/office/drawing/2014/chart" uri="{C3380CC4-5D6E-409C-BE32-E72D297353CC}">
              <c16:uniqueId val="{00000007-AD3E-407D-9B67-077D8DE43AEA}"/>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2F03-4695-BB07-606178B9B9A4}"/>
              </c:ext>
            </c:extLst>
          </c:dPt>
          <c:dPt>
            <c:idx val="1"/>
            <c:invertIfNegative val="0"/>
            <c:bubble3D val="0"/>
            <c:extLst>
              <c:ext xmlns:c16="http://schemas.microsoft.com/office/drawing/2014/chart" uri="{C3380CC4-5D6E-409C-BE32-E72D297353CC}">
                <c16:uniqueId val="{00000001-2F03-4695-BB07-606178B9B9A4}"/>
              </c:ext>
            </c:extLst>
          </c:dPt>
          <c:dPt>
            <c:idx val="2"/>
            <c:invertIfNegative val="0"/>
            <c:bubble3D val="0"/>
            <c:extLst>
              <c:ext xmlns:c16="http://schemas.microsoft.com/office/drawing/2014/chart" uri="{C3380CC4-5D6E-409C-BE32-E72D297353CC}">
                <c16:uniqueId val="{00000002-2F03-4695-BB07-606178B9B9A4}"/>
              </c:ext>
            </c:extLst>
          </c:dPt>
          <c:dPt>
            <c:idx val="3"/>
            <c:invertIfNegative val="0"/>
            <c:bubble3D val="0"/>
            <c:extLst>
              <c:ext xmlns:c16="http://schemas.microsoft.com/office/drawing/2014/chart" uri="{C3380CC4-5D6E-409C-BE32-E72D297353CC}">
                <c16:uniqueId val="{00000003-2F03-4695-BB07-606178B9B9A4}"/>
              </c:ext>
            </c:extLst>
          </c:dPt>
          <c:dPt>
            <c:idx val="4"/>
            <c:invertIfNegative val="0"/>
            <c:bubble3D val="0"/>
            <c:extLst>
              <c:ext xmlns:c16="http://schemas.microsoft.com/office/drawing/2014/chart" uri="{C3380CC4-5D6E-409C-BE32-E72D297353CC}">
                <c16:uniqueId val="{00000004-2F03-4695-BB07-606178B9B9A4}"/>
              </c:ext>
            </c:extLst>
          </c:dPt>
          <c:dPt>
            <c:idx val="5"/>
            <c:invertIfNegative val="0"/>
            <c:bubble3D val="0"/>
            <c:extLst>
              <c:ext xmlns:c16="http://schemas.microsoft.com/office/drawing/2014/chart" uri="{C3380CC4-5D6E-409C-BE32-E72D297353CC}">
                <c16:uniqueId val="{00000005-2F03-4695-BB07-606178B9B9A4}"/>
              </c:ext>
            </c:extLst>
          </c:dPt>
          <c:dPt>
            <c:idx val="6"/>
            <c:invertIfNegative val="0"/>
            <c:bubble3D val="0"/>
            <c:extLst>
              <c:ext xmlns:c16="http://schemas.microsoft.com/office/drawing/2014/chart" uri="{C3380CC4-5D6E-409C-BE32-E72D297353CC}">
                <c16:uniqueId val="{00000006-2F03-4695-BB07-606178B9B9A4}"/>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Child behaviour management</c:v>
                </c:pt>
                <c:pt idx="1">
                  <c:v>Emotional support</c:v>
                </c:pt>
                <c:pt idx="2">
                  <c:v>Balancing work and family</c:v>
                </c:pt>
                <c:pt idx="3">
                  <c:v>Time management</c:v>
                </c:pt>
                <c:pt idx="4">
                  <c:v>Social pressures (peers, society, media)</c:v>
                </c:pt>
                <c:pt idx="5">
                  <c:v>Health concerns</c:v>
                </c:pt>
                <c:pt idx="6">
                  <c:v>Financial challenges</c:v>
                </c:pt>
                <c:pt idx="7">
                  <c:v>Child's education</c:v>
                </c:pt>
                <c:pt idx="8">
                  <c:v>Single parenting</c:v>
                </c:pt>
                <c:pt idx="9">
                  <c:v>Safety concerns</c:v>
                </c:pt>
                <c:pt idx="10">
                  <c:v>Nothing</c:v>
                </c:pt>
                <c:pt idx="11">
                  <c:v>Stress</c:v>
                </c:pt>
                <c:pt idx="12">
                  <c:v>Patience</c:v>
                </c:pt>
                <c:pt idx="13">
                  <c:v>Other</c:v>
                </c:pt>
                <c:pt idx="14">
                  <c:v>N/a</c:v>
                </c:pt>
              </c:strCache>
            </c:strRef>
          </c:cat>
          <c:val>
            <c:numRef>
              <c:f>Sheet1!$B$2:$B$16</c:f>
              <c:numCache>
                <c:formatCode>0%</c:formatCode>
                <c:ptCount val="15"/>
                <c:pt idx="0">
                  <c:v>0.31</c:v>
                </c:pt>
                <c:pt idx="1">
                  <c:v>0.24</c:v>
                </c:pt>
                <c:pt idx="2">
                  <c:v>0.14000000000000001</c:v>
                </c:pt>
                <c:pt idx="3">
                  <c:v>0.13</c:v>
                </c:pt>
                <c:pt idx="4">
                  <c:v>0.13</c:v>
                </c:pt>
                <c:pt idx="5">
                  <c:v>0.09</c:v>
                </c:pt>
                <c:pt idx="6">
                  <c:v>0.08</c:v>
                </c:pt>
                <c:pt idx="7">
                  <c:v>0.06</c:v>
                </c:pt>
                <c:pt idx="8">
                  <c:v>0.04</c:v>
                </c:pt>
                <c:pt idx="9">
                  <c:v>0.04</c:v>
                </c:pt>
                <c:pt idx="10">
                  <c:v>0.03</c:v>
                </c:pt>
                <c:pt idx="11">
                  <c:v>0.03</c:v>
                </c:pt>
                <c:pt idx="12">
                  <c:v>0.01</c:v>
                </c:pt>
                <c:pt idx="13">
                  <c:v>7.0000000000000007E-2</c:v>
                </c:pt>
                <c:pt idx="14">
                  <c:v>0.02</c:v>
                </c:pt>
              </c:numCache>
            </c:numRef>
          </c:val>
          <c:extLst>
            <c:ext xmlns:c16="http://schemas.microsoft.com/office/drawing/2014/chart" uri="{C3380CC4-5D6E-409C-BE32-E72D297353CC}">
              <c16:uniqueId val="{00000007-2F03-4695-BB07-606178B9B9A4}"/>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901B-4899-9CC9-39D7BF057D99}"/>
              </c:ext>
            </c:extLst>
          </c:dPt>
          <c:dPt>
            <c:idx val="1"/>
            <c:invertIfNegative val="0"/>
            <c:bubble3D val="0"/>
            <c:extLst>
              <c:ext xmlns:c16="http://schemas.microsoft.com/office/drawing/2014/chart" uri="{C3380CC4-5D6E-409C-BE32-E72D297353CC}">
                <c16:uniqueId val="{00000001-901B-4899-9CC9-39D7BF057D99}"/>
              </c:ext>
            </c:extLst>
          </c:dPt>
          <c:dPt>
            <c:idx val="2"/>
            <c:invertIfNegative val="0"/>
            <c:bubble3D val="0"/>
            <c:extLst>
              <c:ext xmlns:c16="http://schemas.microsoft.com/office/drawing/2014/chart" uri="{C3380CC4-5D6E-409C-BE32-E72D297353CC}">
                <c16:uniqueId val="{00000002-901B-4899-9CC9-39D7BF057D99}"/>
              </c:ext>
            </c:extLst>
          </c:dPt>
          <c:dPt>
            <c:idx val="3"/>
            <c:invertIfNegative val="0"/>
            <c:bubble3D val="0"/>
            <c:extLst>
              <c:ext xmlns:c16="http://schemas.microsoft.com/office/drawing/2014/chart" uri="{C3380CC4-5D6E-409C-BE32-E72D297353CC}">
                <c16:uniqueId val="{00000003-901B-4899-9CC9-39D7BF057D99}"/>
              </c:ext>
            </c:extLst>
          </c:dPt>
          <c:dPt>
            <c:idx val="4"/>
            <c:invertIfNegative val="0"/>
            <c:bubble3D val="0"/>
            <c:extLst>
              <c:ext xmlns:c16="http://schemas.microsoft.com/office/drawing/2014/chart" uri="{C3380CC4-5D6E-409C-BE32-E72D297353CC}">
                <c16:uniqueId val="{00000004-901B-4899-9CC9-39D7BF057D99}"/>
              </c:ext>
            </c:extLst>
          </c:dPt>
          <c:dPt>
            <c:idx val="5"/>
            <c:invertIfNegative val="0"/>
            <c:bubble3D val="0"/>
            <c:extLst>
              <c:ext xmlns:c16="http://schemas.microsoft.com/office/drawing/2014/chart" uri="{C3380CC4-5D6E-409C-BE32-E72D297353CC}">
                <c16:uniqueId val="{00000005-901B-4899-9CC9-39D7BF057D99}"/>
              </c:ext>
            </c:extLst>
          </c:dPt>
          <c:dPt>
            <c:idx val="6"/>
            <c:invertIfNegative val="0"/>
            <c:bubble3D val="0"/>
            <c:extLst>
              <c:ext xmlns:c16="http://schemas.microsoft.com/office/drawing/2014/chart" uri="{C3380CC4-5D6E-409C-BE32-E72D297353CC}">
                <c16:uniqueId val="{00000006-901B-4899-9CC9-39D7BF057D99}"/>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Balancing Work and Family</c:v>
                </c:pt>
                <c:pt idx="1">
                  <c:v>Financial Challenges</c:v>
                </c:pt>
                <c:pt idx="2">
                  <c:v>Child Behaviour Management</c:v>
                </c:pt>
                <c:pt idx="3">
                  <c:v>Stress</c:v>
                </c:pt>
                <c:pt idx="4">
                  <c:v>Single Parenting</c:v>
                </c:pt>
                <c:pt idx="5">
                  <c:v>Time Management</c:v>
                </c:pt>
                <c:pt idx="6">
                  <c:v>Social Pressures (peers, society, media)</c:v>
                </c:pt>
                <c:pt idx="7">
                  <c:v>Patience</c:v>
                </c:pt>
                <c:pt idx="8">
                  <c:v>Safety Concerns</c:v>
                </c:pt>
                <c:pt idx="9">
                  <c:v>Emotional Support</c:v>
                </c:pt>
                <c:pt idx="10">
                  <c:v>Child’s Education</c:v>
                </c:pt>
                <c:pt idx="11">
                  <c:v>Health Concerns</c:v>
                </c:pt>
                <c:pt idx="12">
                  <c:v>Other </c:v>
                </c:pt>
                <c:pt idx="13">
                  <c:v>Nothing</c:v>
                </c:pt>
              </c:strCache>
            </c:strRef>
          </c:cat>
          <c:val>
            <c:numRef>
              <c:f>Sheet1!$B$2:$B$15</c:f>
              <c:numCache>
                <c:formatCode>0%</c:formatCode>
                <c:ptCount val="14"/>
                <c:pt idx="0">
                  <c:v>0.17</c:v>
                </c:pt>
                <c:pt idx="1">
                  <c:v>0.12</c:v>
                </c:pt>
                <c:pt idx="2">
                  <c:v>0.1</c:v>
                </c:pt>
                <c:pt idx="3">
                  <c:v>0.08</c:v>
                </c:pt>
                <c:pt idx="4">
                  <c:v>0.08</c:v>
                </c:pt>
                <c:pt idx="5">
                  <c:v>0.08</c:v>
                </c:pt>
                <c:pt idx="6">
                  <c:v>7.0000000000000007E-2</c:v>
                </c:pt>
                <c:pt idx="7">
                  <c:v>0.06</c:v>
                </c:pt>
                <c:pt idx="8">
                  <c:v>0.06</c:v>
                </c:pt>
                <c:pt idx="9">
                  <c:v>0.05</c:v>
                </c:pt>
                <c:pt idx="10">
                  <c:v>0.04</c:v>
                </c:pt>
                <c:pt idx="11">
                  <c:v>0.04</c:v>
                </c:pt>
                <c:pt idx="12">
                  <c:v>0.01</c:v>
                </c:pt>
                <c:pt idx="13">
                  <c:v>0.03</c:v>
                </c:pt>
              </c:numCache>
            </c:numRef>
          </c:val>
          <c:extLst>
            <c:ext xmlns:c16="http://schemas.microsoft.com/office/drawing/2014/chart" uri="{C3380CC4-5D6E-409C-BE32-E72D297353CC}">
              <c16:uniqueId val="{00000007-901B-4899-9CC9-39D7BF057D99}"/>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hade val="58000"/>
              </a:schemeClr>
            </a:solidFill>
            <a:ln>
              <a:solidFill>
                <a:schemeClr val="bg1"/>
              </a:solidFill>
            </a:ln>
            <a:effectLst/>
          </c:spPr>
          <c:invertIfNegative val="0"/>
          <c:dPt>
            <c:idx val="0"/>
            <c:invertIfNegative val="0"/>
            <c:bubble3D val="0"/>
            <c:spPr>
              <a:solidFill>
                <a:schemeClr val="accent2">
                  <a:shade val="53000"/>
                </a:schemeClr>
              </a:solidFill>
              <a:ln>
                <a:solidFill>
                  <a:schemeClr val="bg1"/>
                </a:solidFill>
              </a:ln>
              <a:effectLst/>
            </c:spPr>
            <c:extLst>
              <c:ext xmlns:c16="http://schemas.microsoft.com/office/drawing/2014/chart" uri="{C3380CC4-5D6E-409C-BE32-E72D297353CC}">
                <c16:uniqueId val="{00000001-3318-4088-81E2-E96B19605B51}"/>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Sheet1!$B$2:$C$2</c:f>
              <c:numCache>
                <c:formatCode>0%</c:formatCode>
                <c:ptCount val="2"/>
                <c:pt idx="0">
                  <c:v>0.34</c:v>
                </c:pt>
                <c:pt idx="1">
                  <c:v>0.36</c:v>
                </c:pt>
              </c:numCache>
            </c:numRef>
          </c:val>
          <c:extLst>
            <c:ext xmlns:c16="http://schemas.microsoft.com/office/drawing/2014/chart" uri="{C3380CC4-5D6E-409C-BE32-E72D297353CC}">
              <c16:uniqueId val="{00000002-3318-4088-81E2-E96B19605B51}"/>
            </c:ext>
          </c:extLst>
        </c:ser>
        <c:ser>
          <c:idx val="1"/>
          <c:order val="1"/>
          <c:tx>
            <c:strRef>
              <c:f>Sheet1!$A$3</c:f>
              <c:strCache>
                <c:ptCount val="1"/>
              </c:strCache>
            </c:strRef>
          </c:tx>
          <c:spPr>
            <a:solidFill>
              <a:schemeClr val="accent2">
                <a:shade val="8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3318-4088-81E2-E96B19605B51}"/>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Sheet1!$B$3:$C$3</c:f>
              <c:numCache>
                <c:formatCode>0%</c:formatCode>
                <c:ptCount val="2"/>
                <c:pt idx="0">
                  <c:v>0.56999999999999995</c:v>
                </c:pt>
                <c:pt idx="1">
                  <c:v>0.59</c:v>
                </c:pt>
              </c:numCache>
            </c:numRef>
          </c:val>
          <c:extLst>
            <c:ext xmlns:c16="http://schemas.microsoft.com/office/drawing/2014/chart" uri="{C3380CC4-5D6E-409C-BE32-E72D297353CC}">
              <c16:uniqueId val="{00000004-3318-4088-81E2-E96B19605B51}"/>
            </c:ext>
          </c:extLst>
        </c:ser>
        <c:ser>
          <c:idx val="3"/>
          <c:order val="2"/>
          <c:tx>
            <c:strRef>
              <c:f>Sheet1!$A$4</c:f>
              <c:strCache>
                <c:ptCount val="1"/>
              </c:strCache>
            </c:strRef>
          </c:tx>
          <c:spPr>
            <a:solidFill>
              <a:srgbClr val="7288A9"/>
            </a:solidFill>
            <a:ln>
              <a:solidFill>
                <a:schemeClr val="bg1"/>
              </a:solidFill>
            </a:ln>
            <a:effectLst/>
          </c:spPr>
          <c:invertIfNegative val="0"/>
          <c:dPt>
            <c:idx val="0"/>
            <c:invertIfNegative val="0"/>
            <c:bubble3D val="0"/>
            <c:spPr>
              <a:solidFill>
                <a:srgbClr val="7288A9"/>
              </a:solidFill>
              <a:ln>
                <a:solidFill>
                  <a:schemeClr val="bg1"/>
                </a:solidFill>
              </a:ln>
              <a:effectLst/>
            </c:spPr>
            <c:extLst>
              <c:ext xmlns:c16="http://schemas.microsoft.com/office/drawing/2014/chart" uri="{C3380CC4-5D6E-409C-BE32-E72D297353CC}">
                <c16:uniqueId val="{00000006-3318-4088-81E2-E96B19605B51}"/>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Sheet1!$B$4:$C$4</c:f>
              <c:numCache>
                <c:formatCode>0%</c:formatCode>
                <c:ptCount val="2"/>
                <c:pt idx="0">
                  <c:v>0.44</c:v>
                </c:pt>
                <c:pt idx="1">
                  <c:v>0.42</c:v>
                </c:pt>
              </c:numCache>
            </c:numRef>
          </c:val>
          <c:extLst>
            <c:ext xmlns:c16="http://schemas.microsoft.com/office/drawing/2014/chart" uri="{C3380CC4-5D6E-409C-BE32-E72D297353CC}">
              <c16:uniqueId val="{00000007-3318-4088-81E2-E96B19605B51}"/>
            </c:ext>
          </c:extLst>
        </c:ser>
        <c:dLbls>
          <c:showLegendKey val="0"/>
          <c:showVal val="1"/>
          <c:showCatName val="0"/>
          <c:showSerName val="0"/>
          <c:showPercent val="0"/>
          <c:showBubbleSize val="0"/>
        </c:dLbls>
        <c:gapWidth val="9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3">
                <a:shade val="58000"/>
              </a:schemeClr>
            </a:solidFill>
            <a:ln>
              <a:solidFill>
                <a:schemeClr val="bg1"/>
              </a:solidFill>
            </a:ln>
            <a:effectLst/>
          </c:spPr>
          <c:invertIfNegative val="0"/>
          <c:dPt>
            <c:idx val="0"/>
            <c:invertIfNegative val="0"/>
            <c:bubble3D val="0"/>
            <c:spPr>
              <a:solidFill>
                <a:schemeClr val="accent3">
                  <a:shade val="58000"/>
                </a:schemeClr>
              </a:solidFill>
              <a:ln>
                <a:solidFill>
                  <a:schemeClr val="bg1"/>
                </a:solidFill>
              </a:ln>
              <a:effectLst/>
            </c:spPr>
            <c:extLst>
              <c:ext xmlns:c16="http://schemas.microsoft.com/office/drawing/2014/chart" uri="{C3380CC4-5D6E-409C-BE32-E72D297353CC}">
                <c16:uniqueId val="{00000001-3318-4088-81E2-E96B19605B51}"/>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Sheet1!$B$2:$C$2</c:f>
              <c:numCache>
                <c:formatCode>0%</c:formatCode>
                <c:ptCount val="2"/>
                <c:pt idx="0">
                  <c:v>0.51</c:v>
                </c:pt>
                <c:pt idx="1">
                  <c:v>0.47</c:v>
                </c:pt>
              </c:numCache>
            </c:numRef>
          </c:val>
          <c:extLst>
            <c:ext xmlns:c16="http://schemas.microsoft.com/office/drawing/2014/chart" uri="{C3380CC4-5D6E-409C-BE32-E72D297353CC}">
              <c16:uniqueId val="{00000002-3318-4088-81E2-E96B19605B51}"/>
            </c:ext>
          </c:extLst>
        </c:ser>
        <c:ser>
          <c:idx val="1"/>
          <c:order val="1"/>
          <c:tx>
            <c:strRef>
              <c:f>Sheet1!$A$3</c:f>
              <c:strCache>
                <c:ptCount val="1"/>
              </c:strCache>
            </c:strRef>
          </c:tx>
          <c:spPr>
            <a:solidFill>
              <a:schemeClr val="accent3">
                <a:shade val="8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3318-4088-81E2-E96B19605B51}"/>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Sheet1!$B$3:$C$3</c:f>
              <c:numCache>
                <c:formatCode>0%</c:formatCode>
                <c:ptCount val="2"/>
                <c:pt idx="0">
                  <c:v>0.44</c:v>
                </c:pt>
                <c:pt idx="1">
                  <c:v>0.51</c:v>
                </c:pt>
              </c:numCache>
            </c:numRef>
          </c:val>
          <c:extLst>
            <c:ext xmlns:c16="http://schemas.microsoft.com/office/drawing/2014/chart" uri="{C3380CC4-5D6E-409C-BE32-E72D297353CC}">
              <c16:uniqueId val="{00000004-3318-4088-81E2-E96B19605B51}"/>
            </c:ext>
          </c:extLst>
        </c:ser>
        <c:ser>
          <c:idx val="3"/>
          <c:order val="2"/>
          <c:tx>
            <c:strRef>
              <c:f>Sheet1!$A$4</c:f>
              <c:strCache>
                <c:ptCount val="1"/>
              </c:strCache>
            </c:strRef>
          </c:tx>
          <c:spPr>
            <a:solidFill>
              <a:srgbClr val="D66982"/>
            </a:solidFill>
            <a:ln>
              <a:solidFill>
                <a:schemeClr val="bg1"/>
              </a:solidFill>
            </a:ln>
            <a:effectLst/>
          </c:spPr>
          <c:invertIfNegative val="0"/>
          <c:dPt>
            <c:idx val="0"/>
            <c:invertIfNegative val="0"/>
            <c:bubble3D val="0"/>
            <c:spPr>
              <a:solidFill>
                <a:srgbClr val="D66982"/>
              </a:solidFill>
              <a:ln>
                <a:solidFill>
                  <a:schemeClr val="bg1"/>
                </a:solidFill>
              </a:ln>
              <a:effectLst/>
            </c:spPr>
            <c:extLst>
              <c:ext xmlns:c16="http://schemas.microsoft.com/office/drawing/2014/chart" uri="{C3380CC4-5D6E-409C-BE32-E72D297353CC}">
                <c16:uniqueId val="{00000006-3318-4088-81E2-E96B19605B51}"/>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Sheet1!$B$1:$C$1</c:f>
              <c:strCache>
                <c:ptCount val="1"/>
                <c:pt idx="0">
                  <c:v> </c:v>
                </c:pt>
              </c:strCache>
            </c:strRef>
          </c:cat>
          <c:val>
            <c:numRef>
              <c:f>Sheet1!$B$4:$C$4</c:f>
              <c:numCache>
                <c:formatCode>0%</c:formatCode>
                <c:ptCount val="2"/>
                <c:pt idx="0">
                  <c:v>0.33</c:v>
                </c:pt>
                <c:pt idx="1">
                  <c:v>0.39</c:v>
                </c:pt>
              </c:numCache>
            </c:numRef>
          </c:val>
          <c:extLst>
            <c:ext xmlns:c16="http://schemas.microsoft.com/office/drawing/2014/chart" uri="{C3380CC4-5D6E-409C-BE32-E72D297353CC}">
              <c16:uniqueId val="{00000007-3318-4088-81E2-E96B19605B51}"/>
            </c:ext>
          </c:extLst>
        </c:ser>
        <c:dLbls>
          <c:showLegendKey val="0"/>
          <c:showVal val="1"/>
          <c:showCatName val="0"/>
          <c:showSerName val="0"/>
          <c:showPercent val="0"/>
          <c:showBubbleSize val="0"/>
        </c:dLbls>
        <c:gapWidth val="9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3">
                <a:shade val="58000"/>
              </a:schemeClr>
            </a:solidFill>
            <a:ln>
              <a:solidFill>
                <a:schemeClr val="bg1"/>
              </a:solidFill>
            </a:ln>
            <a:effectLst/>
          </c:spPr>
          <c:invertIfNegative val="0"/>
          <c:dPt>
            <c:idx val="0"/>
            <c:invertIfNegative val="0"/>
            <c:bubble3D val="0"/>
            <c:spPr>
              <a:solidFill>
                <a:schemeClr val="accent3">
                  <a:shade val="53000"/>
                </a:schemeClr>
              </a:solidFill>
              <a:ln>
                <a:solidFill>
                  <a:schemeClr val="bg1"/>
                </a:solidFill>
              </a:ln>
              <a:effectLst/>
            </c:spPr>
            <c:extLst>
              <c:ext xmlns:c16="http://schemas.microsoft.com/office/drawing/2014/chart" uri="{C3380CC4-5D6E-409C-BE32-E72D297353CC}">
                <c16:uniqueId val="{00000001-D6E8-49F0-B24A-44745C5103EE}"/>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pt idx="0">
                  <c:v>2022</c:v>
                </c:pt>
              </c:numCache>
            </c:numRef>
          </c:cat>
          <c:val>
            <c:numRef>
              <c:f>Sheet1!$B$2:$C$2</c:f>
              <c:numCache>
                <c:formatCode>0%</c:formatCode>
                <c:ptCount val="2"/>
                <c:pt idx="0">
                  <c:v>0.21</c:v>
                </c:pt>
                <c:pt idx="1">
                  <c:v>0.22</c:v>
                </c:pt>
              </c:numCache>
            </c:numRef>
          </c:val>
          <c:extLst>
            <c:ext xmlns:c16="http://schemas.microsoft.com/office/drawing/2014/chart" uri="{C3380CC4-5D6E-409C-BE32-E72D297353CC}">
              <c16:uniqueId val="{00000002-D6E8-49F0-B24A-44745C5103EE}"/>
            </c:ext>
          </c:extLst>
        </c:ser>
        <c:ser>
          <c:idx val="1"/>
          <c:order val="1"/>
          <c:tx>
            <c:strRef>
              <c:f>Sheet1!$A$3</c:f>
              <c:strCache>
                <c:ptCount val="1"/>
              </c:strCache>
            </c:strRef>
          </c:tx>
          <c:spPr>
            <a:solidFill>
              <a:schemeClr val="accent3">
                <a:shade val="8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D6E8-49F0-B24A-44745C5103EE}"/>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pt idx="0">
                  <c:v>2022</c:v>
                </c:pt>
              </c:numCache>
            </c:numRef>
          </c:cat>
          <c:val>
            <c:numRef>
              <c:f>Sheet1!$B$3:$C$3</c:f>
              <c:numCache>
                <c:formatCode>0%</c:formatCode>
                <c:ptCount val="2"/>
                <c:pt idx="0">
                  <c:v>0.44</c:v>
                </c:pt>
                <c:pt idx="1">
                  <c:v>0.38</c:v>
                </c:pt>
              </c:numCache>
            </c:numRef>
          </c:val>
          <c:extLst>
            <c:ext xmlns:c16="http://schemas.microsoft.com/office/drawing/2014/chart" uri="{C3380CC4-5D6E-409C-BE32-E72D297353CC}">
              <c16:uniqueId val="{00000004-D6E8-49F0-B24A-44745C5103EE}"/>
            </c:ext>
          </c:extLst>
        </c:ser>
        <c:ser>
          <c:idx val="3"/>
          <c:order val="2"/>
          <c:tx>
            <c:strRef>
              <c:f>Sheet1!$A$4</c:f>
              <c:strCache>
                <c:ptCount val="1"/>
              </c:strCache>
            </c:strRef>
          </c:tx>
          <c:spPr>
            <a:solidFill>
              <a:srgbClr val="D35F7B"/>
            </a:solidFill>
            <a:ln>
              <a:solidFill>
                <a:schemeClr val="bg1"/>
              </a:solidFill>
            </a:ln>
            <a:effectLst/>
          </c:spPr>
          <c:invertIfNegative val="0"/>
          <c:dLbls>
            <c:dLbl>
              <c:idx val="0"/>
              <c:layout>
                <c:manualLayout>
                  <c:x val="6.3643994537640834E-3"/>
                  <c:y val="1.30187144019529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E8-49F0-B24A-44745C5103EE}"/>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pt idx="0">
                  <c:v>2022</c:v>
                </c:pt>
              </c:numCache>
            </c:numRef>
          </c:cat>
          <c:val>
            <c:numRef>
              <c:f>Sheet1!$B$4:$C$4</c:f>
              <c:numCache>
                <c:formatCode>0%</c:formatCode>
                <c:ptCount val="2"/>
                <c:pt idx="0">
                  <c:v>0.45</c:v>
                </c:pt>
                <c:pt idx="1">
                  <c:v>0.69</c:v>
                </c:pt>
              </c:numCache>
            </c:numRef>
          </c:val>
          <c:extLst>
            <c:ext xmlns:c16="http://schemas.microsoft.com/office/drawing/2014/chart" uri="{C3380CC4-5D6E-409C-BE32-E72D297353CC}">
              <c16:uniqueId val="{00000006-D6E8-49F0-B24A-44745C5103EE}"/>
            </c:ext>
          </c:extLst>
        </c:ser>
        <c:ser>
          <c:idx val="2"/>
          <c:order val="3"/>
          <c:tx>
            <c:strRef>
              <c:f>Sheet1!$A$5</c:f>
              <c:strCache>
                <c:ptCount val="1"/>
              </c:strCache>
            </c:strRef>
          </c:tx>
          <c:spPr>
            <a:solidFill>
              <a:srgbClr val="DD8398"/>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Sheet1!$B$1:$C$1</c:f>
              <c:numCache>
                <c:formatCode>General</c:formatCode>
                <c:ptCount val="2"/>
                <c:pt idx="0">
                  <c:v>2022</c:v>
                </c:pt>
              </c:numCache>
            </c:numRef>
          </c:cat>
          <c:val>
            <c:numRef>
              <c:f>Sheet1!$B$5:$C$5</c:f>
              <c:numCache>
                <c:formatCode>0%</c:formatCode>
                <c:ptCount val="2"/>
                <c:pt idx="0">
                  <c:v>0.35</c:v>
                </c:pt>
                <c:pt idx="1">
                  <c:v>0.56999999999999995</c:v>
                </c:pt>
              </c:numCache>
            </c:numRef>
          </c:val>
          <c:extLst>
            <c:ext xmlns:c16="http://schemas.microsoft.com/office/drawing/2014/chart" uri="{C3380CC4-5D6E-409C-BE32-E72D297353CC}">
              <c16:uniqueId val="{00000007-D6E8-49F0-B24A-44745C5103EE}"/>
            </c:ext>
          </c:extLst>
        </c:ser>
        <c:dLbls>
          <c:showLegendKey val="0"/>
          <c:showVal val="1"/>
          <c:showCatName val="0"/>
          <c:showSerName val="0"/>
          <c:showPercent val="0"/>
          <c:showBubbleSize val="0"/>
        </c:dLbls>
        <c:gapWidth val="45"/>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hade val="58000"/>
              </a:schemeClr>
            </a:solidFill>
            <a:ln>
              <a:solidFill>
                <a:schemeClr val="bg1"/>
              </a:solidFill>
            </a:ln>
            <a:effectLst/>
          </c:spPr>
          <c:invertIfNegative val="0"/>
          <c:dPt>
            <c:idx val="0"/>
            <c:invertIfNegative val="0"/>
            <c:bubble3D val="0"/>
            <c:spPr>
              <a:solidFill>
                <a:schemeClr val="accent2">
                  <a:shade val="58000"/>
                </a:schemeClr>
              </a:solidFill>
              <a:ln>
                <a:solidFill>
                  <a:schemeClr val="bg1"/>
                </a:solidFill>
              </a:ln>
              <a:effectLst/>
            </c:spPr>
            <c:extLst>
              <c:ext xmlns:c16="http://schemas.microsoft.com/office/drawing/2014/chart" uri="{C3380CC4-5D6E-409C-BE32-E72D297353CC}">
                <c16:uniqueId val="{00000001-0714-4B58-9233-CF0B3CB81491}"/>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Sheet1!$B$2:$D$2</c:f>
              <c:numCache>
                <c:formatCode>0%</c:formatCode>
                <c:ptCount val="3"/>
                <c:pt idx="0">
                  <c:v>0.15</c:v>
                </c:pt>
                <c:pt idx="1">
                  <c:v>0.15</c:v>
                </c:pt>
                <c:pt idx="2">
                  <c:v>0.15</c:v>
                </c:pt>
              </c:numCache>
            </c:numRef>
          </c:val>
          <c:extLst>
            <c:ext xmlns:c16="http://schemas.microsoft.com/office/drawing/2014/chart" uri="{C3380CC4-5D6E-409C-BE32-E72D297353CC}">
              <c16:uniqueId val="{00000002-0714-4B58-9233-CF0B3CB81491}"/>
            </c:ext>
          </c:extLst>
        </c:ser>
        <c:ser>
          <c:idx val="1"/>
          <c:order val="1"/>
          <c:tx>
            <c:strRef>
              <c:f>Sheet1!$A$3</c:f>
              <c:strCache>
                <c:ptCount val="1"/>
              </c:strCache>
            </c:strRef>
          </c:tx>
          <c:spPr>
            <a:solidFill>
              <a:schemeClr val="accent2">
                <a:shade val="8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0714-4B58-9233-CF0B3CB81491}"/>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Sheet1!$B$3:$D$3</c:f>
              <c:numCache>
                <c:formatCode>0%</c:formatCode>
                <c:ptCount val="3"/>
                <c:pt idx="0">
                  <c:v>0.3</c:v>
                </c:pt>
                <c:pt idx="1">
                  <c:v>0.32</c:v>
                </c:pt>
                <c:pt idx="2">
                  <c:v>0.31</c:v>
                </c:pt>
              </c:numCache>
            </c:numRef>
          </c:val>
          <c:extLst>
            <c:ext xmlns:c16="http://schemas.microsoft.com/office/drawing/2014/chart" uri="{C3380CC4-5D6E-409C-BE32-E72D297353CC}">
              <c16:uniqueId val="{00000004-0714-4B58-9233-CF0B3CB81491}"/>
            </c:ext>
          </c:extLst>
        </c:ser>
        <c:ser>
          <c:idx val="3"/>
          <c:order val="2"/>
          <c:tx>
            <c:strRef>
              <c:f>Sheet1!$A$4</c:f>
              <c:strCache>
                <c:ptCount val="1"/>
              </c:strCache>
            </c:strRef>
          </c:tx>
          <c:spPr>
            <a:solidFill>
              <a:srgbClr val="7288A9"/>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Sheet1!$B$4:$D$4</c:f>
              <c:numCache>
                <c:formatCode>0%</c:formatCode>
                <c:ptCount val="3"/>
                <c:pt idx="0">
                  <c:v>0.62</c:v>
                </c:pt>
                <c:pt idx="1">
                  <c:v>0.63</c:v>
                </c:pt>
                <c:pt idx="2">
                  <c:v>0.7</c:v>
                </c:pt>
              </c:numCache>
            </c:numRef>
          </c:val>
          <c:extLst>
            <c:ext xmlns:c16="http://schemas.microsoft.com/office/drawing/2014/chart" uri="{C3380CC4-5D6E-409C-BE32-E72D297353CC}">
              <c16:uniqueId val="{00000005-0714-4B58-9233-CF0B3CB81491}"/>
            </c:ext>
          </c:extLst>
        </c:ser>
        <c:ser>
          <c:idx val="2"/>
          <c:order val="3"/>
          <c:tx>
            <c:strRef>
              <c:f>Sheet1!$A$5</c:f>
              <c:strCache>
                <c:ptCount val="1"/>
              </c:strCache>
            </c:strRef>
          </c:tx>
          <c:spPr>
            <a:solidFill>
              <a:srgbClr val="B1BACB"/>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Sheet1!$B$5:$D$5</c:f>
              <c:numCache>
                <c:formatCode>0%</c:formatCode>
                <c:ptCount val="3"/>
                <c:pt idx="0">
                  <c:v>0.43</c:v>
                </c:pt>
                <c:pt idx="1">
                  <c:v>0.48</c:v>
                </c:pt>
                <c:pt idx="2">
                  <c:v>0.54</c:v>
                </c:pt>
              </c:numCache>
            </c:numRef>
          </c:val>
          <c:extLst>
            <c:ext xmlns:c16="http://schemas.microsoft.com/office/drawing/2014/chart" uri="{C3380CC4-5D6E-409C-BE32-E72D297353CC}">
              <c16:uniqueId val="{00000006-0714-4B58-9233-CF0B3CB81491}"/>
            </c:ext>
          </c:extLst>
        </c:ser>
        <c:dLbls>
          <c:showLegendKey val="0"/>
          <c:showVal val="1"/>
          <c:showCatName val="0"/>
          <c:showSerName val="0"/>
          <c:showPercent val="0"/>
          <c:showBubbleSize val="0"/>
        </c:dLbls>
        <c:gapWidth val="6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13CD-4E5E-9DE5-7B5131AF7BBF}"/>
              </c:ext>
            </c:extLst>
          </c:dPt>
          <c:dPt>
            <c:idx val="1"/>
            <c:invertIfNegative val="0"/>
            <c:bubble3D val="0"/>
            <c:extLst>
              <c:ext xmlns:c16="http://schemas.microsoft.com/office/drawing/2014/chart" uri="{C3380CC4-5D6E-409C-BE32-E72D297353CC}">
                <c16:uniqueId val="{00000001-13CD-4E5E-9DE5-7B5131AF7BBF}"/>
              </c:ext>
            </c:extLst>
          </c:dPt>
          <c:dPt>
            <c:idx val="2"/>
            <c:invertIfNegative val="0"/>
            <c:bubble3D val="0"/>
            <c:extLst>
              <c:ext xmlns:c16="http://schemas.microsoft.com/office/drawing/2014/chart" uri="{C3380CC4-5D6E-409C-BE32-E72D297353CC}">
                <c16:uniqueId val="{00000002-13CD-4E5E-9DE5-7B5131AF7BBF}"/>
              </c:ext>
            </c:extLst>
          </c:dPt>
          <c:dPt>
            <c:idx val="3"/>
            <c:invertIfNegative val="0"/>
            <c:bubble3D val="0"/>
            <c:extLst>
              <c:ext xmlns:c16="http://schemas.microsoft.com/office/drawing/2014/chart" uri="{C3380CC4-5D6E-409C-BE32-E72D297353CC}">
                <c16:uniqueId val="{00000003-13CD-4E5E-9DE5-7B5131AF7BBF}"/>
              </c:ext>
            </c:extLst>
          </c:dPt>
          <c:dPt>
            <c:idx val="4"/>
            <c:invertIfNegative val="0"/>
            <c:bubble3D val="0"/>
            <c:extLst>
              <c:ext xmlns:c16="http://schemas.microsoft.com/office/drawing/2014/chart" uri="{C3380CC4-5D6E-409C-BE32-E72D297353CC}">
                <c16:uniqueId val="{00000004-13CD-4E5E-9DE5-7B5131AF7BBF}"/>
              </c:ext>
            </c:extLst>
          </c:dPt>
          <c:dPt>
            <c:idx val="5"/>
            <c:invertIfNegative val="0"/>
            <c:bubble3D val="0"/>
            <c:extLst>
              <c:ext xmlns:c16="http://schemas.microsoft.com/office/drawing/2014/chart" uri="{C3380CC4-5D6E-409C-BE32-E72D297353CC}">
                <c16:uniqueId val="{00000005-13CD-4E5E-9DE5-7B5131AF7BBF}"/>
              </c:ext>
            </c:extLst>
          </c:dPt>
          <c:dPt>
            <c:idx val="6"/>
            <c:invertIfNegative val="0"/>
            <c:bubble3D val="0"/>
            <c:extLst>
              <c:ext xmlns:c16="http://schemas.microsoft.com/office/drawing/2014/chart" uri="{C3380CC4-5D6E-409C-BE32-E72D297353CC}">
                <c16:uniqueId val="{00000006-13CD-4E5E-9DE5-7B5131AF7BBF}"/>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Family/Friends</c:v>
                </c:pt>
                <c:pt idx="1">
                  <c:v>GP</c:v>
                </c:pt>
                <c:pt idx="2">
                  <c:v>Online search</c:v>
                </c:pt>
                <c:pt idx="3">
                  <c:v>Public health nurse</c:v>
                </c:pt>
                <c:pt idx="4">
                  <c:v>Teacher</c:v>
                </c:pt>
                <c:pt idx="5">
                  <c:v>Family support worker</c:v>
                </c:pt>
                <c:pt idx="6">
                  <c:v>Childcare professional</c:v>
                </c:pt>
                <c:pt idx="7">
                  <c:v>Parent organisation or association</c:v>
                </c:pt>
                <c:pt idx="8">
                  <c:v>Social Media</c:v>
                </c:pt>
                <c:pt idx="9">
                  <c:v>Family Resource Centre</c:v>
                </c:pt>
                <c:pt idx="10">
                  <c:v>Social worker</c:v>
                </c:pt>
                <c:pt idx="11">
                  <c:v>Home school community liaison teacher</c:v>
                </c:pt>
                <c:pt idx="12">
                  <c:v>Youth Worker</c:v>
                </c:pt>
                <c:pt idx="13">
                  <c:v>Community/voluntary organisation</c:v>
                </c:pt>
                <c:pt idx="14">
                  <c:v>Other</c:v>
                </c:pt>
                <c:pt idx="15">
                  <c:v>I don’t seek advice</c:v>
                </c:pt>
              </c:strCache>
            </c:strRef>
          </c:cat>
          <c:val>
            <c:numRef>
              <c:f>Sheet1!$B$2:$B$17</c:f>
              <c:numCache>
                <c:formatCode>0%</c:formatCode>
                <c:ptCount val="16"/>
                <c:pt idx="0">
                  <c:v>0.63</c:v>
                </c:pt>
                <c:pt idx="1">
                  <c:v>0.08</c:v>
                </c:pt>
                <c:pt idx="2">
                  <c:v>0.06</c:v>
                </c:pt>
                <c:pt idx="3">
                  <c:v>0.06</c:v>
                </c:pt>
                <c:pt idx="4">
                  <c:v>0.02</c:v>
                </c:pt>
                <c:pt idx="5">
                  <c:v>0.03</c:v>
                </c:pt>
                <c:pt idx="6">
                  <c:v>0.01</c:v>
                </c:pt>
                <c:pt idx="7">
                  <c:v>0.03</c:v>
                </c:pt>
                <c:pt idx="8">
                  <c:v>0.01</c:v>
                </c:pt>
                <c:pt idx="9" formatCode="General">
                  <c:v>0</c:v>
                </c:pt>
                <c:pt idx="10">
                  <c:v>0</c:v>
                </c:pt>
                <c:pt idx="11">
                  <c:v>0</c:v>
                </c:pt>
                <c:pt idx="12">
                  <c:v>0</c:v>
                </c:pt>
                <c:pt idx="13">
                  <c:v>0</c:v>
                </c:pt>
                <c:pt idx="14">
                  <c:v>0.01</c:v>
                </c:pt>
                <c:pt idx="15">
                  <c:v>0.04</c:v>
                </c:pt>
              </c:numCache>
            </c:numRef>
          </c:val>
          <c:extLst>
            <c:ext xmlns:c16="http://schemas.microsoft.com/office/drawing/2014/chart" uri="{C3380CC4-5D6E-409C-BE32-E72D297353CC}">
              <c16:uniqueId val="{00000007-13CD-4E5E-9DE5-7B5131AF7BBF}"/>
            </c:ext>
          </c:extLst>
        </c:ser>
        <c:ser>
          <c:idx val="1"/>
          <c:order val="1"/>
          <c:tx>
            <c:strRef>
              <c:f>Sheet1!$C$1</c:f>
              <c:strCache>
                <c:ptCount val="1"/>
                <c:pt idx="0">
                  <c:v>Diff between 1st and top 3</c:v>
                </c:pt>
              </c:strCache>
            </c:strRef>
          </c:tx>
          <c:spPr>
            <a:solidFill>
              <a:srgbClr val="E1A0AC"/>
            </a:solidFill>
            <a:ln>
              <a:solidFill>
                <a:schemeClr val="bg1"/>
              </a:solidFill>
            </a:ln>
            <a:effectLst/>
          </c:spPr>
          <c:invertIfNegative val="0"/>
          <c:dLbls>
            <c:delete val="1"/>
          </c:dLbls>
          <c:cat>
            <c:strRef>
              <c:f>Sheet1!$A$2:$A$17</c:f>
              <c:strCache>
                <c:ptCount val="16"/>
                <c:pt idx="0">
                  <c:v>Family/Friends</c:v>
                </c:pt>
                <c:pt idx="1">
                  <c:v>GP</c:v>
                </c:pt>
                <c:pt idx="2">
                  <c:v>Online search</c:v>
                </c:pt>
                <c:pt idx="3">
                  <c:v>Public health nurse</c:v>
                </c:pt>
                <c:pt idx="4">
                  <c:v>Teacher</c:v>
                </c:pt>
                <c:pt idx="5">
                  <c:v>Family support worker</c:v>
                </c:pt>
                <c:pt idx="6">
                  <c:v>Childcare professional</c:v>
                </c:pt>
                <c:pt idx="7">
                  <c:v>Parent organisation or association</c:v>
                </c:pt>
                <c:pt idx="8">
                  <c:v>Social Media</c:v>
                </c:pt>
                <c:pt idx="9">
                  <c:v>Family Resource Centre</c:v>
                </c:pt>
                <c:pt idx="10">
                  <c:v>Social worker</c:v>
                </c:pt>
                <c:pt idx="11">
                  <c:v>Home school community liaison teacher</c:v>
                </c:pt>
                <c:pt idx="12">
                  <c:v>Youth Worker</c:v>
                </c:pt>
                <c:pt idx="13">
                  <c:v>Community/voluntary organisation</c:v>
                </c:pt>
                <c:pt idx="14">
                  <c:v>Other</c:v>
                </c:pt>
                <c:pt idx="15">
                  <c:v>I don’t seek advice</c:v>
                </c:pt>
              </c:strCache>
            </c:strRef>
          </c:cat>
          <c:val>
            <c:numRef>
              <c:f>Sheet1!$C$2:$C$17</c:f>
              <c:numCache>
                <c:formatCode>0%</c:formatCode>
                <c:ptCount val="16"/>
                <c:pt idx="0">
                  <c:v>0.15</c:v>
                </c:pt>
                <c:pt idx="1">
                  <c:v>0.32</c:v>
                </c:pt>
                <c:pt idx="2">
                  <c:v>0.27</c:v>
                </c:pt>
                <c:pt idx="3">
                  <c:v>0.17</c:v>
                </c:pt>
                <c:pt idx="4">
                  <c:v>0.18</c:v>
                </c:pt>
                <c:pt idx="5">
                  <c:v>0.14000000000000001</c:v>
                </c:pt>
                <c:pt idx="6">
                  <c:v>0.16</c:v>
                </c:pt>
                <c:pt idx="7">
                  <c:v>0.11</c:v>
                </c:pt>
                <c:pt idx="8">
                  <c:v>0.13</c:v>
                </c:pt>
                <c:pt idx="9">
                  <c:v>0.06</c:v>
                </c:pt>
                <c:pt idx="10">
                  <c:v>0.04</c:v>
                </c:pt>
                <c:pt idx="11">
                  <c:v>0.04</c:v>
                </c:pt>
                <c:pt idx="12">
                  <c:v>0.02</c:v>
                </c:pt>
                <c:pt idx="13">
                  <c:v>0.02</c:v>
                </c:pt>
                <c:pt idx="14">
                  <c:v>0.02</c:v>
                </c:pt>
                <c:pt idx="15">
                  <c:v>0</c:v>
                </c:pt>
              </c:numCache>
            </c:numRef>
          </c:val>
          <c:extLst>
            <c:ext xmlns:c16="http://schemas.microsoft.com/office/drawing/2014/chart" uri="{C3380CC4-5D6E-409C-BE32-E72D297353CC}">
              <c16:uniqueId val="{00000008-13CD-4E5E-9DE5-7B5131AF7BBF}"/>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Family/Friends</c:v>
                </c:pt>
                <c:pt idx="1">
                  <c:v>GP</c:v>
                </c:pt>
                <c:pt idx="2">
                  <c:v>Online search</c:v>
                </c:pt>
                <c:pt idx="3">
                  <c:v>Public health nurse</c:v>
                </c:pt>
                <c:pt idx="4">
                  <c:v>Teacher</c:v>
                </c:pt>
                <c:pt idx="5">
                  <c:v>Family support worker</c:v>
                </c:pt>
                <c:pt idx="6">
                  <c:v>Childcare professional</c:v>
                </c:pt>
                <c:pt idx="7">
                  <c:v>Parent organisation or association</c:v>
                </c:pt>
                <c:pt idx="8">
                  <c:v>Social Media</c:v>
                </c:pt>
                <c:pt idx="9">
                  <c:v>Family Resource Centre</c:v>
                </c:pt>
                <c:pt idx="10">
                  <c:v>Social worker</c:v>
                </c:pt>
                <c:pt idx="11">
                  <c:v>Home school community liaison teacher</c:v>
                </c:pt>
                <c:pt idx="12">
                  <c:v>Youth Worker</c:v>
                </c:pt>
                <c:pt idx="13">
                  <c:v>Community/voluntary organisation</c:v>
                </c:pt>
                <c:pt idx="14">
                  <c:v>Other</c:v>
                </c:pt>
                <c:pt idx="15">
                  <c:v>I don’t seek advice</c:v>
                </c:pt>
              </c:strCache>
            </c:strRef>
          </c:cat>
          <c:val>
            <c:numRef>
              <c:f>Sheet1!$D$2:$D$17</c:f>
              <c:numCache>
                <c:formatCode>0%</c:formatCode>
                <c:ptCount val="16"/>
                <c:pt idx="0">
                  <c:v>0.78</c:v>
                </c:pt>
                <c:pt idx="1">
                  <c:v>0.4</c:v>
                </c:pt>
                <c:pt idx="2">
                  <c:v>0.33</c:v>
                </c:pt>
                <c:pt idx="3">
                  <c:v>0.23</c:v>
                </c:pt>
                <c:pt idx="4">
                  <c:v>0.2</c:v>
                </c:pt>
                <c:pt idx="5">
                  <c:v>0.17</c:v>
                </c:pt>
                <c:pt idx="6">
                  <c:v>0.17</c:v>
                </c:pt>
                <c:pt idx="7">
                  <c:v>0.14000000000000001</c:v>
                </c:pt>
                <c:pt idx="8">
                  <c:v>0.14000000000000001</c:v>
                </c:pt>
                <c:pt idx="9">
                  <c:v>0.06</c:v>
                </c:pt>
                <c:pt idx="10">
                  <c:v>0.04</c:v>
                </c:pt>
                <c:pt idx="11">
                  <c:v>0.04</c:v>
                </c:pt>
                <c:pt idx="12">
                  <c:v>0.02</c:v>
                </c:pt>
                <c:pt idx="13">
                  <c:v>0.02</c:v>
                </c:pt>
                <c:pt idx="14">
                  <c:v>0.03</c:v>
                </c:pt>
                <c:pt idx="15">
                  <c:v>0.04</c:v>
                </c:pt>
              </c:numCache>
            </c:numRef>
          </c:val>
          <c:extLst>
            <c:ext xmlns:c16="http://schemas.microsoft.com/office/drawing/2014/chart" uri="{C3380CC4-5D6E-409C-BE32-E72D297353CC}">
              <c16:uniqueId val="{00000009-13CD-4E5E-9DE5-7B5131AF7BBF}"/>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13CD-4E5E-9DE5-7B5131AF7BBF}"/>
              </c:ext>
            </c:extLst>
          </c:dPt>
          <c:dPt>
            <c:idx val="1"/>
            <c:invertIfNegative val="0"/>
            <c:bubble3D val="0"/>
            <c:extLst>
              <c:ext xmlns:c16="http://schemas.microsoft.com/office/drawing/2014/chart" uri="{C3380CC4-5D6E-409C-BE32-E72D297353CC}">
                <c16:uniqueId val="{00000001-13CD-4E5E-9DE5-7B5131AF7BBF}"/>
              </c:ext>
            </c:extLst>
          </c:dPt>
          <c:dPt>
            <c:idx val="2"/>
            <c:invertIfNegative val="0"/>
            <c:bubble3D val="0"/>
            <c:extLst>
              <c:ext xmlns:c16="http://schemas.microsoft.com/office/drawing/2014/chart" uri="{C3380CC4-5D6E-409C-BE32-E72D297353CC}">
                <c16:uniqueId val="{00000002-13CD-4E5E-9DE5-7B5131AF7BBF}"/>
              </c:ext>
            </c:extLst>
          </c:dPt>
          <c:dPt>
            <c:idx val="3"/>
            <c:invertIfNegative val="0"/>
            <c:bubble3D val="0"/>
            <c:extLst>
              <c:ext xmlns:c16="http://schemas.microsoft.com/office/drawing/2014/chart" uri="{C3380CC4-5D6E-409C-BE32-E72D297353CC}">
                <c16:uniqueId val="{00000003-13CD-4E5E-9DE5-7B5131AF7BBF}"/>
              </c:ext>
            </c:extLst>
          </c:dPt>
          <c:dPt>
            <c:idx val="4"/>
            <c:invertIfNegative val="0"/>
            <c:bubble3D val="0"/>
            <c:extLst>
              <c:ext xmlns:c16="http://schemas.microsoft.com/office/drawing/2014/chart" uri="{C3380CC4-5D6E-409C-BE32-E72D297353CC}">
                <c16:uniqueId val="{00000004-13CD-4E5E-9DE5-7B5131AF7BBF}"/>
              </c:ext>
            </c:extLst>
          </c:dPt>
          <c:dPt>
            <c:idx val="5"/>
            <c:invertIfNegative val="0"/>
            <c:bubble3D val="0"/>
            <c:extLst>
              <c:ext xmlns:c16="http://schemas.microsoft.com/office/drawing/2014/chart" uri="{C3380CC4-5D6E-409C-BE32-E72D297353CC}">
                <c16:uniqueId val="{00000005-13CD-4E5E-9DE5-7B5131AF7BBF}"/>
              </c:ext>
            </c:extLst>
          </c:dPt>
          <c:dPt>
            <c:idx val="6"/>
            <c:invertIfNegative val="0"/>
            <c:bubble3D val="0"/>
            <c:extLst>
              <c:ext xmlns:c16="http://schemas.microsoft.com/office/drawing/2014/chart" uri="{C3380CC4-5D6E-409C-BE32-E72D297353CC}">
                <c16:uniqueId val="{00000006-13CD-4E5E-9DE5-7B5131AF7BBF}"/>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5"/>
                <c:pt idx="0">
                  <c:v>Family/Friends</c:v>
                </c:pt>
                <c:pt idx="1">
                  <c:v>Online search</c:v>
                </c:pt>
                <c:pt idx="2">
                  <c:v>GP</c:v>
                </c:pt>
                <c:pt idx="3">
                  <c:v>Teacher</c:v>
                </c:pt>
                <c:pt idx="4">
                  <c:v>Public health nurse</c:v>
                </c:pt>
                <c:pt idx="5">
                  <c:v>Family support worker</c:v>
                </c:pt>
                <c:pt idx="6">
                  <c:v>Childcare professional</c:v>
                </c:pt>
                <c:pt idx="7">
                  <c:v>Social Media</c:v>
                </c:pt>
                <c:pt idx="8">
                  <c:v>Parent organisation or association</c:v>
                </c:pt>
                <c:pt idx="9">
                  <c:v>Social worker</c:v>
                </c:pt>
                <c:pt idx="10">
                  <c:v>Family Resource Centre</c:v>
                </c:pt>
                <c:pt idx="11">
                  <c:v>Podcasts/radio segments</c:v>
                </c:pt>
                <c:pt idx="12">
                  <c:v>Home school community liaison teacher</c:v>
                </c:pt>
                <c:pt idx="13">
                  <c:v>Community/voluntary organisation</c:v>
                </c:pt>
                <c:pt idx="14">
                  <c:v>Youth Worker</c:v>
                </c:pt>
              </c:strCache>
            </c:strRef>
          </c:cat>
          <c:val>
            <c:numRef>
              <c:f>Sheet1!$B$2:$B$17</c:f>
              <c:numCache>
                <c:formatCode>0%</c:formatCode>
                <c:ptCount val="16"/>
                <c:pt idx="0">
                  <c:v>0.72</c:v>
                </c:pt>
                <c:pt idx="1">
                  <c:v>0.08</c:v>
                </c:pt>
                <c:pt idx="2">
                  <c:v>7.0000000000000007E-2</c:v>
                </c:pt>
                <c:pt idx="3">
                  <c:v>0.02</c:v>
                </c:pt>
                <c:pt idx="4">
                  <c:v>0.03</c:v>
                </c:pt>
                <c:pt idx="5">
                  <c:v>0.04</c:v>
                </c:pt>
                <c:pt idx="6">
                  <c:v>0.02</c:v>
                </c:pt>
                <c:pt idx="7">
                  <c:v>0.01</c:v>
                </c:pt>
                <c:pt idx="8">
                  <c:v>0.02</c:v>
                </c:pt>
                <c:pt idx="9">
                  <c:v>0</c:v>
                </c:pt>
                <c:pt idx="10">
                  <c:v>0</c:v>
                </c:pt>
                <c:pt idx="11">
                  <c:v>0</c:v>
                </c:pt>
                <c:pt idx="12">
                  <c:v>0</c:v>
                </c:pt>
                <c:pt idx="13">
                  <c:v>0.01</c:v>
                </c:pt>
                <c:pt idx="14">
                  <c:v>0</c:v>
                </c:pt>
              </c:numCache>
            </c:numRef>
          </c:val>
          <c:extLst>
            <c:ext xmlns:c16="http://schemas.microsoft.com/office/drawing/2014/chart" uri="{C3380CC4-5D6E-409C-BE32-E72D297353CC}">
              <c16:uniqueId val="{00000007-13CD-4E5E-9DE5-7B5131AF7BBF}"/>
            </c:ext>
          </c:extLst>
        </c:ser>
        <c:ser>
          <c:idx val="1"/>
          <c:order val="1"/>
          <c:tx>
            <c:strRef>
              <c:f>Sheet1!$C$1</c:f>
              <c:strCache>
                <c:ptCount val="1"/>
                <c:pt idx="0">
                  <c:v>Diff between 1st and top 3</c:v>
                </c:pt>
              </c:strCache>
            </c:strRef>
          </c:tx>
          <c:spPr>
            <a:solidFill>
              <a:srgbClr val="E1A0AC"/>
            </a:solidFill>
            <a:ln>
              <a:solidFill>
                <a:schemeClr val="bg1"/>
              </a:solidFill>
            </a:ln>
            <a:effectLst/>
          </c:spPr>
          <c:invertIfNegative val="0"/>
          <c:dLbls>
            <c:delete val="1"/>
          </c:dLbls>
          <c:cat>
            <c:strRef>
              <c:f>Sheet1!$A$2:$A$17</c:f>
              <c:strCache>
                <c:ptCount val="15"/>
                <c:pt idx="0">
                  <c:v>Family/Friends</c:v>
                </c:pt>
                <c:pt idx="1">
                  <c:v>Online search</c:v>
                </c:pt>
                <c:pt idx="2">
                  <c:v>GP</c:v>
                </c:pt>
                <c:pt idx="3">
                  <c:v>Teacher</c:v>
                </c:pt>
                <c:pt idx="4">
                  <c:v>Public health nurse</c:v>
                </c:pt>
                <c:pt idx="5">
                  <c:v>Family support worker</c:v>
                </c:pt>
                <c:pt idx="6">
                  <c:v>Childcare professional</c:v>
                </c:pt>
                <c:pt idx="7">
                  <c:v>Social Media</c:v>
                </c:pt>
                <c:pt idx="8">
                  <c:v>Parent organisation or association</c:v>
                </c:pt>
                <c:pt idx="9">
                  <c:v>Social worker</c:v>
                </c:pt>
                <c:pt idx="10">
                  <c:v>Family Resource Centre</c:v>
                </c:pt>
                <c:pt idx="11">
                  <c:v>Podcasts/radio segments</c:v>
                </c:pt>
                <c:pt idx="12">
                  <c:v>Home school community liaison teacher</c:v>
                </c:pt>
                <c:pt idx="13">
                  <c:v>Community/voluntary organisation</c:v>
                </c:pt>
                <c:pt idx="14">
                  <c:v>Youth Worker</c:v>
                </c:pt>
              </c:strCache>
            </c:strRef>
          </c:cat>
          <c:val>
            <c:numRef>
              <c:f>Sheet1!$C$2:$C$17</c:f>
              <c:numCache>
                <c:formatCode>0%</c:formatCode>
                <c:ptCount val="16"/>
                <c:pt idx="0">
                  <c:v>0.19000000000000006</c:v>
                </c:pt>
                <c:pt idx="1">
                  <c:v>0.33999999999999997</c:v>
                </c:pt>
                <c:pt idx="2">
                  <c:v>0.32</c:v>
                </c:pt>
                <c:pt idx="3">
                  <c:v>0.21000000000000002</c:v>
                </c:pt>
                <c:pt idx="4">
                  <c:v>0.19</c:v>
                </c:pt>
                <c:pt idx="5">
                  <c:v>0.16</c:v>
                </c:pt>
                <c:pt idx="6">
                  <c:v>0.16</c:v>
                </c:pt>
                <c:pt idx="7">
                  <c:v>0.12000000000000001</c:v>
                </c:pt>
                <c:pt idx="8">
                  <c:v>0.05</c:v>
                </c:pt>
                <c:pt idx="9">
                  <c:v>0.06</c:v>
                </c:pt>
                <c:pt idx="10">
                  <c:v>0.06</c:v>
                </c:pt>
                <c:pt idx="11">
                  <c:v>0.06</c:v>
                </c:pt>
                <c:pt idx="12">
                  <c:v>0.05</c:v>
                </c:pt>
                <c:pt idx="13">
                  <c:v>0.01</c:v>
                </c:pt>
                <c:pt idx="14">
                  <c:v>0.01</c:v>
                </c:pt>
              </c:numCache>
            </c:numRef>
          </c:val>
          <c:extLst>
            <c:ext xmlns:c16="http://schemas.microsoft.com/office/drawing/2014/chart" uri="{C3380CC4-5D6E-409C-BE32-E72D297353CC}">
              <c16:uniqueId val="{00000008-13CD-4E5E-9DE5-7B5131AF7BBF}"/>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5"/>
                <c:pt idx="0">
                  <c:v>Family/Friends</c:v>
                </c:pt>
                <c:pt idx="1">
                  <c:v>Online search</c:v>
                </c:pt>
                <c:pt idx="2">
                  <c:v>GP</c:v>
                </c:pt>
                <c:pt idx="3">
                  <c:v>Teacher</c:v>
                </c:pt>
                <c:pt idx="4">
                  <c:v>Public health nurse</c:v>
                </c:pt>
                <c:pt idx="5">
                  <c:v>Family support worker</c:v>
                </c:pt>
                <c:pt idx="6">
                  <c:v>Childcare professional</c:v>
                </c:pt>
                <c:pt idx="7">
                  <c:v>Social Media</c:v>
                </c:pt>
                <c:pt idx="8">
                  <c:v>Parent organisation or association</c:v>
                </c:pt>
                <c:pt idx="9">
                  <c:v>Social worker</c:v>
                </c:pt>
                <c:pt idx="10">
                  <c:v>Family Resource Centre</c:v>
                </c:pt>
                <c:pt idx="11">
                  <c:v>Podcasts/radio segments</c:v>
                </c:pt>
                <c:pt idx="12">
                  <c:v>Home school community liaison teacher</c:v>
                </c:pt>
                <c:pt idx="13">
                  <c:v>Community/voluntary organisation</c:v>
                </c:pt>
                <c:pt idx="14">
                  <c:v>Youth Worker</c:v>
                </c:pt>
              </c:strCache>
            </c:strRef>
          </c:cat>
          <c:val>
            <c:numRef>
              <c:f>Sheet1!$D$2:$D$17</c:f>
              <c:numCache>
                <c:formatCode>0%</c:formatCode>
                <c:ptCount val="16"/>
                <c:pt idx="0">
                  <c:v>0.91</c:v>
                </c:pt>
                <c:pt idx="1">
                  <c:v>0.42</c:v>
                </c:pt>
                <c:pt idx="2">
                  <c:v>0.39</c:v>
                </c:pt>
                <c:pt idx="3">
                  <c:v>0.23</c:v>
                </c:pt>
                <c:pt idx="4">
                  <c:v>0.22</c:v>
                </c:pt>
                <c:pt idx="5">
                  <c:v>0.2</c:v>
                </c:pt>
                <c:pt idx="6">
                  <c:v>0.18</c:v>
                </c:pt>
                <c:pt idx="7">
                  <c:v>0.13</c:v>
                </c:pt>
                <c:pt idx="8">
                  <c:v>7.0000000000000007E-2</c:v>
                </c:pt>
                <c:pt idx="9">
                  <c:v>0.06</c:v>
                </c:pt>
                <c:pt idx="10">
                  <c:v>0.06</c:v>
                </c:pt>
                <c:pt idx="11">
                  <c:v>0.06</c:v>
                </c:pt>
                <c:pt idx="12">
                  <c:v>0.05</c:v>
                </c:pt>
                <c:pt idx="13">
                  <c:v>0.02</c:v>
                </c:pt>
                <c:pt idx="14">
                  <c:v>0.01</c:v>
                </c:pt>
              </c:numCache>
            </c:numRef>
          </c:val>
          <c:extLst>
            <c:ext xmlns:c16="http://schemas.microsoft.com/office/drawing/2014/chart" uri="{C3380CC4-5D6E-409C-BE32-E72D297353CC}">
              <c16:uniqueId val="{00000009-13CD-4E5E-9DE5-7B5131AF7BBF}"/>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7794-4577-8AD9-FC4E137D2D53}"/>
              </c:ext>
            </c:extLst>
          </c:dPt>
          <c:dPt>
            <c:idx val="1"/>
            <c:invertIfNegative val="0"/>
            <c:bubble3D val="0"/>
            <c:extLst>
              <c:ext xmlns:c16="http://schemas.microsoft.com/office/drawing/2014/chart" uri="{C3380CC4-5D6E-409C-BE32-E72D297353CC}">
                <c16:uniqueId val="{00000001-7794-4577-8AD9-FC4E137D2D53}"/>
              </c:ext>
            </c:extLst>
          </c:dPt>
          <c:dPt>
            <c:idx val="2"/>
            <c:invertIfNegative val="0"/>
            <c:bubble3D val="0"/>
            <c:extLst>
              <c:ext xmlns:c16="http://schemas.microsoft.com/office/drawing/2014/chart" uri="{C3380CC4-5D6E-409C-BE32-E72D297353CC}">
                <c16:uniqueId val="{00000002-7794-4577-8AD9-FC4E137D2D53}"/>
              </c:ext>
            </c:extLst>
          </c:dPt>
          <c:dPt>
            <c:idx val="3"/>
            <c:invertIfNegative val="0"/>
            <c:bubble3D val="0"/>
            <c:extLst>
              <c:ext xmlns:c16="http://schemas.microsoft.com/office/drawing/2014/chart" uri="{C3380CC4-5D6E-409C-BE32-E72D297353CC}">
                <c16:uniqueId val="{00000003-7794-4577-8AD9-FC4E137D2D53}"/>
              </c:ext>
            </c:extLst>
          </c:dPt>
          <c:dPt>
            <c:idx val="4"/>
            <c:invertIfNegative val="0"/>
            <c:bubble3D val="0"/>
            <c:extLst>
              <c:ext xmlns:c16="http://schemas.microsoft.com/office/drawing/2014/chart" uri="{C3380CC4-5D6E-409C-BE32-E72D297353CC}">
                <c16:uniqueId val="{00000004-7794-4577-8AD9-FC4E137D2D53}"/>
              </c:ext>
            </c:extLst>
          </c:dPt>
          <c:dPt>
            <c:idx val="5"/>
            <c:invertIfNegative val="0"/>
            <c:bubble3D val="0"/>
            <c:extLst>
              <c:ext xmlns:c16="http://schemas.microsoft.com/office/drawing/2014/chart" uri="{C3380CC4-5D6E-409C-BE32-E72D297353CC}">
                <c16:uniqueId val="{00000005-7794-4577-8AD9-FC4E137D2D53}"/>
              </c:ext>
            </c:extLst>
          </c:dPt>
          <c:dPt>
            <c:idx val="6"/>
            <c:invertIfNegative val="0"/>
            <c:bubble3D val="0"/>
            <c:extLst>
              <c:ext xmlns:c16="http://schemas.microsoft.com/office/drawing/2014/chart" uri="{C3380CC4-5D6E-409C-BE32-E72D297353CC}">
                <c16:uniqueId val="{00000006-7794-4577-8AD9-FC4E137D2D53}"/>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Antenatal classes</c:v>
                </c:pt>
                <c:pt idx="1">
                  <c:v>Breastfeeding Support Group</c:v>
                </c:pt>
                <c:pt idx="2">
                  <c:v>Parent support group</c:v>
                </c:pt>
                <c:pt idx="3">
                  <c:v>Home visiting parenting support</c:v>
                </c:pt>
                <c:pt idx="4">
                  <c:v>Parent and toddler group</c:v>
                </c:pt>
                <c:pt idx="5">
                  <c:v>One-to-one parenting support</c:v>
                </c:pt>
                <c:pt idx="6">
                  <c:v>Parenting programme/course/talks</c:v>
                </c:pt>
                <c:pt idx="7">
                  <c:v>Disability supports for children</c:v>
                </c:pt>
                <c:pt idx="8">
                  <c:v>Disability supports for parent</c:v>
                </c:pt>
                <c:pt idx="9">
                  <c:v>Other</c:v>
                </c:pt>
                <c:pt idx="10">
                  <c:v>Not aware of any</c:v>
                </c:pt>
              </c:strCache>
            </c:strRef>
          </c:cat>
          <c:val>
            <c:numRef>
              <c:f>Sheet1!$B$2:$B$12</c:f>
              <c:numCache>
                <c:formatCode>0%</c:formatCode>
                <c:ptCount val="11"/>
                <c:pt idx="0">
                  <c:v>0.37</c:v>
                </c:pt>
                <c:pt idx="1">
                  <c:v>0.37</c:v>
                </c:pt>
                <c:pt idx="2">
                  <c:v>0.33</c:v>
                </c:pt>
                <c:pt idx="3">
                  <c:v>0.26</c:v>
                </c:pt>
                <c:pt idx="4">
                  <c:v>0.25</c:v>
                </c:pt>
                <c:pt idx="5">
                  <c:v>0.21</c:v>
                </c:pt>
                <c:pt idx="6">
                  <c:v>0.2</c:v>
                </c:pt>
                <c:pt idx="7">
                  <c:v>0.13</c:v>
                </c:pt>
                <c:pt idx="8">
                  <c:v>0.11</c:v>
                </c:pt>
                <c:pt idx="9">
                  <c:v>0.01</c:v>
                </c:pt>
                <c:pt idx="10">
                  <c:v>0.24</c:v>
                </c:pt>
              </c:numCache>
            </c:numRef>
          </c:val>
          <c:extLst>
            <c:ext xmlns:c16="http://schemas.microsoft.com/office/drawing/2014/chart" uri="{C3380CC4-5D6E-409C-BE32-E72D297353CC}">
              <c16:uniqueId val="{00000007-7794-4577-8AD9-FC4E137D2D53}"/>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8129028831581"/>
          <c:y val="3.0470010268633382E-2"/>
          <c:w val="0.58459048729486074"/>
          <c:h val="0.93905997946273323"/>
        </c:manualLayout>
      </c:layout>
      <c:barChart>
        <c:barDir val="bar"/>
        <c:grouping val="clustered"/>
        <c:varyColors val="0"/>
        <c:ser>
          <c:idx val="0"/>
          <c:order val="0"/>
          <c:tx>
            <c:strRef>
              <c:f>Sheet1!$B$1</c:f>
              <c:strCache>
                <c:ptCount val="1"/>
                <c:pt idx="0">
                  <c:v>Age</c:v>
                </c:pt>
              </c:strCache>
            </c:strRef>
          </c:tx>
          <c:spPr>
            <a:solidFill>
              <a:schemeClr val="accent5">
                <a:lumMod val="75000"/>
              </a:schemeClr>
            </a:solidFill>
            <a:ln>
              <a:noFill/>
              <a:extLst>
                <a:ext uri="{C807C97D-BFC1-408E-A445-0C87EB9F89A2}">
                  <ask:lineSketchStyleProps xmlns:ask="http://schemas.microsoft.com/office/drawing/2018/sketchyshapes">
                    <ask:type>
                      <ask:lineSketchFreehand/>
                    </ask:type>
                  </ask:lineSketchStyleProps>
                </a:ext>
              </a:extLst>
            </a:ln>
            <a:effectLst/>
          </c:spPr>
          <c:invertIfNegative val="0"/>
          <c:dLbls>
            <c:dLbl>
              <c:idx val="5"/>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CD2-4A56-BCB8-7D31B705E369}"/>
                </c:ext>
              </c:extLst>
            </c:dLbl>
            <c:dLbl>
              <c:idx val="7"/>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CD2-4A56-BCB8-7D31B705E369}"/>
                </c:ext>
              </c:extLst>
            </c:dLbl>
            <c:dLbl>
              <c:idx val="8"/>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CD2-4A56-BCB8-7D31B705E369}"/>
                </c:ext>
              </c:extLst>
            </c:dLbl>
            <c:spPr>
              <a:noFill/>
              <a:ln>
                <a:noFill/>
              </a:ln>
              <a:effectLst/>
            </c:spPr>
            <c:txPr>
              <a:bodyPr rot="0" spcFirstLastPara="1" vertOverflow="ellipsis" vert="horz" wrap="square" anchor="ctr" anchorCtr="1"/>
              <a:lstStyle/>
              <a:p>
                <a:pPr>
                  <a:defRPr sz="1400" b="0"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Irish</c:v>
                </c:pt>
                <c:pt idx="1">
                  <c:v>British</c:v>
                </c:pt>
                <c:pt idx="2">
                  <c:v>Lithuania</c:v>
                </c:pt>
                <c:pt idx="3">
                  <c:v>India</c:v>
                </c:pt>
                <c:pt idx="4">
                  <c:v>Polish</c:v>
                </c:pt>
                <c:pt idx="5">
                  <c:v>French</c:v>
                </c:pt>
                <c:pt idx="6">
                  <c:v>German</c:v>
                </c:pt>
                <c:pt idx="7">
                  <c:v>South Africa</c:v>
                </c:pt>
                <c:pt idx="8">
                  <c:v>Romanian</c:v>
                </c:pt>
                <c:pt idx="9">
                  <c:v>Spanish</c:v>
                </c:pt>
                <c:pt idx="10">
                  <c:v>Nigerian</c:v>
                </c:pt>
                <c:pt idx="11">
                  <c:v>Slovakia</c:v>
                </c:pt>
                <c:pt idx="12">
                  <c:v>Other Europe</c:v>
                </c:pt>
                <c:pt idx="13">
                  <c:v>South America</c:v>
                </c:pt>
                <c:pt idx="14">
                  <c:v>Pakistani</c:v>
                </c:pt>
                <c:pt idx="15">
                  <c:v>Other Asian</c:v>
                </c:pt>
                <c:pt idx="16">
                  <c:v>Other</c:v>
                </c:pt>
              </c:strCache>
            </c:strRef>
          </c:cat>
          <c:val>
            <c:numRef>
              <c:f>Sheet1!$B$2:$B$18</c:f>
              <c:numCache>
                <c:formatCode>0%</c:formatCode>
                <c:ptCount val="17"/>
                <c:pt idx="0">
                  <c:v>0.82</c:v>
                </c:pt>
                <c:pt idx="1">
                  <c:v>0.03</c:v>
                </c:pt>
                <c:pt idx="2">
                  <c:v>0.01</c:v>
                </c:pt>
                <c:pt idx="3">
                  <c:v>0.01</c:v>
                </c:pt>
                <c:pt idx="4">
                  <c:v>0.02</c:v>
                </c:pt>
                <c:pt idx="5" formatCode="General">
                  <c:v>0</c:v>
                </c:pt>
                <c:pt idx="6">
                  <c:v>0.01</c:v>
                </c:pt>
                <c:pt idx="7" formatCode="General">
                  <c:v>0</c:v>
                </c:pt>
                <c:pt idx="8" formatCode="General">
                  <c:v>0</c:v>
                </c:pt>
                <c:pt idx="9">
                  <c:v>0.01</c:v>
                </c:pt>
                <c:pt idx="10">
                  <c:v>0.02</c:v>
                </c:pt>
                <c:pt idx="11">
                  <c:v>0.01</c:v>
                </c:pt>
                <c:pt idx="12">
                  <c:v>0.02</c:v>
                </c:pt>
                <c:pt idx="13">
                  <c:v>0.01</c:v>
                </c:pt>
                <c:pt idx="14">
                  <c:v>0.01</c:v>
                </c:pt>
                <c:pt idx="15">
                  <c:v>0.01</c:v>
                </c:pt>
                <c:pt idx="16">
                  <c:v>0.01</c:v>
                </c:pt>
              </c:numCache>
            </c:numRef>
          </c:val>
          <c:extLst>
            <c:ext xmlns:c16="http://schemas.microsoft.com/office/drawing/2014/chart" uri="{C3380CC4-5D6E-409C-BE32-E72D297353CC}">
              <c16:uniqueId val="{00000000-ED3B-469F-A817-5DC0A77CA09B}"/>
            </c:ext>
          </c:extLst>
        </c:ser>
        <c:dLbls>
          <c:showLegendKey val="0"/>
          <c:showVal val="0"/>
          <c:showCatName val="0"/>
          <c:showSerName val="0"/>
          <c:showPercent val="0"/>
          <c:showBubbleSize val="0"/>
        </c:dLbls>
        <c:gapWidth val="102"/>
        <c:axId val="1154096992"/>
        <c:axId val="1154090272"/>
      </c:barChart>
      <c:catAx>
        <c:axId val="1154096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accent4"/>
                </a:solidFill>
                <a:latin typeface="+mn-lt"/>
                <a:ea typeface="+mn-ea"/>
                <a:cs typeface="+mn-cs"/>
              </a:defRPr>
            </a:pPr>
            <a:endParaRPr lang="en-US"/>
          </a:p>
        </c:txPr>
        <c:crossAx val="1154090272"/>
        <c:crosses val="autoZero"/>
        <c:auto val="1"/>
        <c:lblAlgn val="ctr"/>
        <c:lblOffset val="100"/>
        <c:noMultiLvlLbl val="0"/>
      </c:catAx>
      <c:valAx>
        <c:axId val="1154090272"/>
        <c:scaling>
          <c:orientation val="minMax"/>
          <c:max val="1.2"/>
          <c:min val="0"/>
        </c:scaling>
        <c:delete val="1"/>
        <c:axPos val="t"/>
        <c:numFmt formatCode="0%" sourceLinked="1"/>
        <c:majorTickMark val="out"/>
        <c:minorTickMark val="none"/>
        <c:tickLblPos val="nextTo"/>
        <c:crossAx val="1154096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7794-4577-8AD9-FC4E137D2D53}"/>
              </c:ext>
            </c:extLst>
          </c:dPt>
          <c:dPt>
            <c:idx val="1"/>
            <c:invertIfNegative val="0"/>
            <c:bubble3D val="0"/>
            <c:extLst>
              <c:ext xmlns:c16="http://schemas.microsoft.com/office/drawing/2014/chart" uri="{C3380CC4-5D6E-409C-BE32-E72D297353CC}">
                <c16:uniqueId val="{00000001-7794-4577-8AD9-FC4E137D2D53}"/>
              </c:ext>
            </c:extLst>
          </c:dPt>
          <c:dPt>
            <c:idx val="2"/>
            <c:invertIfNegative val="0"/>
            <c:bubble3D val="0"/>
            <c:extLst>
              <c:ext xmlns:c16="http://schemas.microsoft.com/office/drawing/2014/chart" uri="{C3380CC4-5D6E-409C-BE32-E72D297353CC}">
                <c16:uniqueId val="{00000002-7794-4577-8AD9-FC4E137D2D53}"/>
              </c:ext>
            </c:extLst>
          </c:dPt>
          <c:dPt>
            <c:idx val="3"/>
            <c:invertIfNegative val="0"/>
            <c:bubble3D val="0"/>
            <c:extLst>
              <c:ext xmlns:c16="http://schemas.microsoft.com/office/drawing/2014/chart" uri="{C3380CC4-5D6E-409C-BE32-E72D297353CC}">
                <c16:uniqueId val="{00000003-7794-4577-8AD9-FC4E137D2D53}"/>
              </c:ext>
            </c:extLst>
          </c:dPt>
          <c:dPt>
            <c:idx val="4"/>
            <c:invertIfNegative val="0"/>
            <c:bubble3D val="0"/>
            <c:extLst>
              <c:ext xmlns:c16="http://schemas.microsoft.com/office/drawing/2014/chart" uri="{C3380CC4-5D6E-409C-BE32-E72D297353CC}">
                <c16:uniqueId val="{00000004-7794-4577-8AD9-FC4E137D2D53}"/>
              </c:ext>
            </c:extLst>
          </c:dPt>
          <c:dPt>
            <c:idx val="5"/>
            <c:invertIfNegative val="0"/>
            <c:bubble3D val="0"/>
            <c:extLst>
              <c:ext xmlns:c16="http://schemas.microsoft.com/office/drawing/2014/chart" uri="{C3380CC4-5D6E-409C-BE32-E72D297353CC}">
                <c16:uniqueId val="{00000005-7794-4577-8AD9-FC4E137D2D53}"/>
              </c:ext>
            </c:extLst>
          </c:dPt>
          <c:dPt>
            <c:idx val="6"/>
            <c:invertIfNegative val="0"/>
            <c:bubble3D val="0"/>
            <c:extLst>
              <c:ext xmlns:c16="http://schemas.microsoft.com/office/drawing/2014/chart" uri="{C3380CC4-5D6E-409C-BE32-E72D297353CC}">
                <c16:uniqueId val="{00000006-7794-4577-8AD9-FC4E137D2D53}"/>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Breastfeeding Support Group</c:v>
                </c:pt>
                <c:pt idx="1">
                  <c:v>Parent and toddler group</c:v>
                </c:pt>
                <c:pt idx="2">
                  <c:v>Parent support group</c:v>
                </c:pt>
                <c:pt idx="3">
                  <c:v>Antenatal classes</c:v>
                </c:pt>
                <c:pt idx="4">
                  <c:v>One-to-one parenting support in my home</c:v>
                </c:pt>
                <c:pt idx="5">
                  <c:v>Parenting programme/course/talks</c:v>
                </c:pt>
                <c:pt idx="6">
                  <c:v>One-to-one parenting support outside of my home</c:v>
                </c:pt>
                <c:pt idx="7">
                  <c:v>Disability supports for children</c:v>
                </c:pt>
                <c:pt idx="8">
                  <c:v>Disability supports for parent</c:v>
                </c:pt>
                <c:pt idx="9">
                  <c:v>Other (please specify)</c:v>
                </c:pt>
                <c:pt idx="10">
                  <c:v>Not aware of any</c:v>
                </c:pt>
              </c:strCache>
            </c:strRef>
          </c:cat>
          <c:val>
            <c:numRef>
              <c:f>Sheet1!$B$2:$B$12</c:f>
              <c:numCache>
                <c:formatCode>0%</c:formatCode>
                <c:ptCount val="11"/>
                <c:pt idx="0">
                  <c:v>0.39</c:v>
                </c:pt>
                <c:pt idx="1">
                  <c:v>0.37</c:v>
                </c:pt>
                <c:pt idx="2">
                  <c:v>0.3</c:v>
                </c:pt>
                <c:pt idx="3">
                  <c:v>0.28000000000000003</c:v>
                </c:pt>
                <c:pt idx="4">
                  <c:v>0.2</c:v>
                </c:pt>
                <c:pt idx="5">
                  <c:v>0.2</c:v>
                </c:pt>
                <c:pt idx="6">
                  <c:v>0.15</c:v>
                </c:pt>
                <c:pt idx="7">
                  <c:v>0.11</c:v>
                </c:pt>
                <c:pt idx="8">
                  <c:v>0.09</c:v>
                </c:pt>
                <c:pt idx="9">
                  <c:v>0.01</c:v>
                </c:pt>
                <c:pt idx="10">
                  <c:v>0.24</c:v>
                </c:pt>
              </c:numCache>
            </c:numRef>
          </c:val>
          <c:extLst>
            <c:ext xmlns:c16="http://schemas.microsoft.com/office/drawing/2014/chart" uri="{C3380CC4-5D6E-409C-BE32-E72D297353CC}">
              <c16:uniqueId val="{00000007-7794-4577-8AD9-FC4E137D2D53}"/>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E8B0-451E-92D6-BDCB2E6C1168}"/>
              </c:ext>
            </c:extLst>
          </c:dPt>
          <c:dPt>
            <c:idx val="1"/>
            <c:invertIfNegative val="0"/>
            <c:bubble3D val="0"/>
            <c:extLst>
              <c:ext xmlns:c16="http://schemas.microsoft.com/office/drawing/2014/chart" uri="{C3380CC4-5D6E-409C-BE32-E72D297353CC}">
                <c16:uniqueId val="{00000001-E8B0-451E-92D6-BDCB2E6C1168}"/>
              </c:ext>
            </c:extLst>
          </c:dPt>
          <c:dPt>
            <c:idx val="2"/>
            <c:invertIfNegative val="0"/>
            <c:bubble3D val="0"/>
            <c:extLst>
              <c:ext xmlns:c16="http://schemas.microsoft.com/office/drawing/2014/chart" uri="{C3380CC4-5D6E-409C-BE32-E72D297353CC}">
                <c16:uniqueId val="{00000002-E8B0-451E-92D6-BDCB2E6C1168}"/>
              </c:ext>
            </c:extLst>
          </c:dPt>
          <c:dPt>
            <c:idx val="3"/>
            <c:invertIfNegative val="0"/>
            <c:bubble3D val="0"/>
            <c:extLst>
              <c:ext xmlns:c16="http://schemas.microsoft.com/office/drawing/2014/chart" uri="{C3380CC4-5D6E-409C-BE32-E72D297353CC}">
                <c16:uniqueId val="{00000003-E8B0-451E-92D6-BDCB2E6C1168}"/>
              </c:ext>
            </c:extLst>
          </c:dPt>
          <c:dPt>
            <c:idx val="4"/>
            <c:invertIfNegative val="0"/>
            <c:bubble3D val="0"/>
            <c:extLst>
              <c:ext xmlns:c16="http://schemas.microsoft.com/office/drawing/2014/chart" uri="{C3380CC4-5D6E-409C-BE32-E72D297353CC}">
                <c16:uniqueId val="{00000004-E8B0-451E-92D6-BDCB2E6C1168}"/>
              </c:ext>
            </c:extLst>
          </c:dPt>
          <c:dPt>
            <c:idx val="5"/>
            <c:invertIfNegative val="0"/>
            <c:bubble3D val="0"/>
            <c:extLst>
              <c:ext xmlns:c16="http://schemas.microsoft.com/office/drawing/2014/chart" uri="{C3380CC4-5D6E-409C-BE32-E72D297353CC}">
                <c16:uniqueId val="{00000005-E8B0-451E-92D6-BDCB2E6C1168}"/>
              </c:ext>
            </c:extLst>
          </c:dPt>
          <c:dPt>
            <c:idx val="6"/>
            <c:invertIfNegative val="0"/>
            <c:bubble3D val="0"/>
            <c:extLst>
              <c:ext xmlns:c16="http://schemas.microsoft.com/office/drawing/2014/chart" uri="{C3380CC4-5D6E-409C-BE32-E72D297353CC}">
                <c16:uniqueId val="{00000006-E8B0-451E-92D6-BDCB2E6C1168}"/>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Family/friends</c:v>
                </c:pt>
                <c:pt idx="1">
                  <c:v>Online search</c:v>
                </c:pt>
                <c:pt idx="2">
                  <c:v>GP</c:v>
                </c:pt>
                <c:pt idx="3">
                  <c:v>Social Media</c:v>
                </c:pt>
                <c:pt idx="4">
                  <c:v>Public Health Nurse</c:v>
                </c:pt>
                <c:pt idx="5">
                  <c:v>Family resource centre</c:v>
                </c:pt>
                <c:pt idx="6">
                  <c:v>Family support worker</c:v>
                </c:pt>
                <c:pt idx="7">
                  <c:v>Teacher</c:v>
                </c:pt>
                <c:pt idx="8">
                  <c:v>Childcare professional</c:v>
                </c:pt>
                <c:pt idx="9">
                  <c:v>Parents organisation/association</c:v>
                </c:pt>
                <c:pt idx="10">
                  <c:v>Home school community liaison teacher</c:v>
                </c:pt>
                <c:pt idx="11">
                  <c:v>Social worker</c:v>
                </c:pt>
                <c:pt idx="12">
                  <c:v>Community/voluntary agency</c:v>
                </c:pt>
                <c:pt idx="13">
                  <c:v>Not applicable/Don’t seek out</c:v>
                </c:pt>
                <c:pt idx="14">
                  <c:v>Was not aware</c:v>
                </c:pt>
                <c:pt idx="15">
                  <c:v>Other (please specify)</c:v>
                </c:pt>
              </c:strCache>
            </c:strRef>
          </c:cat>
          <c:val>
            <c:numRef>
              <c:f>Sheet1!$B$2:$B$17</c:f>
              <c:numCache>
                <c:formatCode>0%</c:formatCode>
                <c:ptCount val="16"/>
                <c:pt idx="0">
                  <c:v>0.62</c:v>
                </c:pt>
                <c:pt idx="1">
                  <c:v>0.32</c:v>
                </c:pt>
                <c:pt idx="2">
                  <c:v>0.22</c:v>
                </c:pt>
                <c:pt idx="3">
                  <c:v>0.22</c:v>
                </c:pt>
                <c:pt idx="4">
                  <c:v>0.19</c:v>
                </c:pt>
                <c:pt idx="5">
                  <c:v>0.16</c:v>
                </c:pt>
                <c:pt idx="6">
                  <c:v>0.12</c:v>
                </c:pt>
                <c:pt idx="7">
                  <c:v>0.11</c:v>
                </c:pt>
                <c:pt idx="8">
                  <c:v>0.09</c:v>
                </c:pt>
                <c:pt idx="9">
                  <c:v>0.08</c:v>
                </c:pt>
                <c:pt idx="10">
                  <c:v>7.0000000000000007E-2</c:v>
                </c:pt>
                <c:pt idx="11">
                  <c:v>7.0000000000000007E-2</c:v>
                </c:pt>
                <c:pt idx="12">
                  <c:v>0.05</c:v>
                </c:pt>
                <c:pt idx="13">
                  <c:v>0.02</c:v>
                </c:pt>
                <c:pt idx="14">
                  <c:v>0.01</c:v>
                </c:pt>
                <c:pt idx="15">
                  <c:v>0.01</c:v>
                </c:pt>
              </c:numCache>
            </c:numRef>
          </c:val>
          <c:extLst>
            <c:ext xmlns:c16="http://schemas.microsoft.com/office/drawing/2014/chart" uri="{C3380CC4-5D6E-409C-BE32-E72D297353CC}">
              <c16:uniqueId val="{00000007-E8B0-451E-92D6-BDCB2E6C1168}"/>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E8B0-451E-92D6-BDCB2E6C1168}"/>
              </c:ext>
            </c:extLst>
          </c:dPt>
          <c:dPt>
            <c:idx val="1"/>
            <c:invertIfNegative val="0"/>
            <c:bubble3D val="0"/>
            <c:extLst>
              <c:ext xmlns:c16="http://schemas.microsoft.com/office/drawing/2014/chart" uri="{C3380CC4-5D6E-409C-BE32-E72D297353CC}">
                <c16:uniqueId val="{00000001-E8B0-451E-92D6-BDCB2E6C1168}"/>
              </c:ext>
            </c:extLst>
          </c:dPt>
          <c:dPt>
            <c:idx val="2"/>
            <c:invertIfNegative val="0"/>
            <c:bubble3D val="0"/>
            <c:extLst>
              <c:ext xmlns:c16="http://schemas.microsoft.com/office/drawing/2014/chart" uri="{C3380CC4-5D6E-409C-BE32-E72D297353CC}">
                <c16:uniqueId val="{00000002-E8B0-451E-92D6-BDCB2E6C1168}"/>
              </c:ext>
            </c:extLst>
          </c:dPt>
          <c:dPt>
            <c:idx val="3"/>
            <c:invertIfNegative val="0"/>
            <c:bubble3D val="0"/>
            <c:extLst>
              <c:ext xmlns:c16="http://schemas.microsoft.com/office/drawing/2014/chart" uri="{C3380CC4-5D6E-409C-BE32-E72D297353CC}">
                <c16:uniqueId val="{00000003-E8B0-451E-92D6-BDCB2E6C1168}"/>
              </c:ext>
            </c:extLst>
          </c:dPt>
          <c:dPt>
            <c:idx val="4"/>
            <c:invertIfNegative val="0"/>
            <c:bubble3D val="0"/>
            <c:extLst>
              <c:ext xmlns:c16="http://schemas.microsoft.com/office/drawing/2014/chart" uri="{C3380CC4-5D6E-409C-BE32-E72D297353CC}">
                <c16:uniqueId val="{00000004-E8B0-451E-92D6-BDCB2E6C1168}"/>
              </c:ext>
            </c:extLst>
          </c:dPt>
          <c:dPt>
            <c:idx val="5"/>
            <c:invertIfNegative val="0"/>
            <c:bubble3D val="0"/>
            <c:extLst>
              <c:ext xmlns:c16="http://schemas.microsoft.com/office/drawing/2014/chart" uri="{C3380CC4-5D6E-409C-BE32-E72D297353CC}">
                <c16:uniqueId val="{00000005-E8B0-451E-92D6-BDCB2E6C1168}"/>
              </c:ext>
            </c:extLst>
          </c:dPt>
          <c:dPt>
            <c:idx val="6"/>
            <c:invertIfNegative val="0"/>
            <c:bubble3D val="0"/>
            <c:extLst>
              <c:ext xmlns:c16="http://schemas.microsoft.com/office/drawing/2014/chart" uri="{C3380CC4-5D6E-409C-BE32-E72D297353CC}">
                <c16:uniqueId val="{00000006-E8B0-451E-92D6-BDCB2E6C1168}"/>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Family/friends</c:v>
                </c:pt>
                <c:pt idx="1">
                  <c:v>Online search</c:v>
                </c:pt>
                <c:pt idx="2">
                  <c:v>GP</c:v>
                </c:pt>
                <c:pt idx="3">
                  <c:v>Public Health Nurse</c:v>
                </c:pt>
                <c:pt idx="4">
                  <c:v>Social Media</c:v>
                </c:pt>
                <c:pt idx="5">
                  <c:v>Family resource centre</c:v>
                </c:pt>
                <c:pt idx="6">
                  <c:v>Family support worker</c:v>
                </c:pt>
                <c:pt idx="7">
                  <c:v>Teacher</c:v>
                </c:pt>
                <c:pt idx="8">
                  <c:v>Home school community liaison teacher</c:v>
                </c:pt>
                <c:pt idx="9">
                  <c:v>Parents organisation/association</c:v>
                </c:pt>
                <c:pt idx="10">
                  <c:v>Childcare professional</c:v>
                </c:pt>
                <c:pt idx="11">
                  <c:v>Social worker</c:v>
                </c:pt>
                <c:pt idx="12">
                  <c:v>Community/voluntary agency</c:v>
                </c:pt>
                <c:pt idx="13">
                  <c:v>Other</c:v>
                </c:pt>
              </c:strCache>
            </c:strRef>
          </c:cat>
          <c:val>
            <c:numRef>
              <c:f>Sheet1!$B$2:$B$15</c:f>
              <c:numCache>
                <c:formatCode>0%</c:formatCode>
                <c:ptCount val="14"/>
                <c:pt idx="0">
                  <c:v>0.59</c:v>
                </c:pt>
                <c:pt idx="1">
                  <c:v>0.35</c:v>
                </c:pt>
                <c:pt idx="2">
                  <c:v>0.32</c:v>
                </c:pt>
                <c:pt idx="3">
                  <c:v>0.27</c:v>
                </c:pt>
                <c:pt idx="4">
                  <c:v>0.25</c:v>
                </c:pt>
                <c:pt idx="5">
                  <c:v>0.19</c:v>
                </c:pt>
                <c:pt idx="6">
                  <c:v>0.17</c:v>
                </c:pt>
                <c:pt idx="7">
                  <c:v>0.12</c:v>
                </c:pt>
                <c:pt idx="8">
                  <c:v>0.11</c:v>
                </c:pt>
                <c:pt idx="9">
                  <c:v>7.0000000000000007E-2</c:v>
                </c:pt>
                <c:pt idx="10">
                  <c:v>0.06</c:v>
                </c:pt>
                <c:pt idx="11">
                  <c:v>0.05</c:v>
                </c:pt>
                <c:pt idx="12">
                  <c:v>0.04</c:v>
                </c:pt>
                <c:pt idx="13">
                  <c:v>0.02</c:v>
                </c:pt>
              </c:numCache>
            </c:numRef>
          </c:val>
          <c:extLst>
            <c:ext xmlns:c16="http://schemas.microsoft.com/office/drawing/2014/chart" uri="{C3380CC4-5D6E-409C-BE32-E72D297353CC}">
              <c16:uniqueId val="{00000007-E8B0-451E-92D6-BDCB2E6C1168}"/>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hade val="58000"/>
              </a:schemeClr>
            </a:solidFill>
            <a:ln>
              <a:solidFill>
                <a:schemeClr val="bg1"/>
              </a:solidFill>
            </a:ln>
            <a:effectLst/>
          </c:spPr>
          <c:invertIfNegative val="0"/>
          <c:dPt>
            <c:idx val="0"/>
            <c:invertIfNegative val="0"/>
            <c:bubble3D val="0"/>
            <c:spPr>
              <a:solidFill>
                <a:schemeClr val="accent2">
                  <a:shade val="53000"/>
                </a:schemeClr>
              </a:solidFill>
              <a:ln>
                <a:solidFill>
                  <a:schemeClr val="bg1"/>
                </a:solidFill>
              </a:ln>
              <a:effectLst/>
            </c:spPr>
            <c:extLst>
              <c:ext xmlns:c16="http://schemas.microsoft.com/office/drawing/2014/chart" uri="{C3380CC4-5D6E-409C-BE32-E72D297353CC}">
                <c16:uniqueId val="{00000001-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Sheet1!$B$2:$D$2</c:f>
              <c:numCache>
                <c:formatCode>0%</c:formatCode>
                <c:ptCount val="3"/>
                <c:pt idx="0">
                  <c:v>0.09</c:v>
                </c:pt>
                <c:pt idx="1">
                  <c:v>0.09</c:v>
                </c:pt>
                <c:pt idx="2">
                  <c:v>0.09</c:v>
                </c:pt>
              </c:numCache>
            </c:numRef>
          </c:val>
          <c:extLst>
            <c:ext xmlns:c16="http://schemas.microsoft.com/office/drawing/2014/chart" uri="{C3380CC4-5D6E-409C-BE32-E72D297353CC}">
              <c16:uniqueId val="{00000002-AF89-442B-BA6E-C6B4C5F32520}"/>
            </c:ext>
          </c:extLst>
        </c:ser>
        <c:ser>
          <c:idx val="1"/>
          <c:order val="1"/>
          <c:tx>
            <c:strRef>
              <c:f>Sheet1!$A$3</c:f>
              <c:strCache>
                <c:ptCount val="1"/>
              </c:strCache>
            </c:strRef>
          </c:tx>
          <c:spPr>
            <a:solidFill>
              <a:schemeClr val="accent2">
                <a:shade val="8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Sheet1!$B$3:$D$3</c:f>
              <c:numCache>
                <c:formatCode>0%</c:formatCode>
                <c:ptCount val="3"/>
                <c:pt idx="0">
                  <c:v>0.2</c:v>
                </c:pt>
                <c:pt idx="1">
                  <c:v>0.2</c:v>
                </c:pt>
                <c:pt idx="2">
                  <c:v>0.2</c:v>
                </c:pt>
              </c:numCache>
            </c:numRef>
          </c:val>
          <c:extLst>
            <c:ext xmlns:c16="http://schemas.microsoft.com/office/drawing/2014/chart" uri="{C3380CC4-5D6E-409C-BE32-E72D297353CC}">
              <c16:uniqueId val="{00000004-AF89-442B-BA6E-C6B4C5F32520}"/>
            </c:ext>
          </c:extLst>
        </c:ser>
        <c:ser>
          <c:idx val="3"/>
          <c:order val="2"/>
          <c:tx>
            <c:strRef>
              <c:f>Sheet1!$A$4</c:f>
              <c:strCache>
                <c:ptCount val="1"/>
              </c:strCache>
            </c:strRef>
          </c:tx>
          <c:spPr>
            <a:solidFill>
              <a:srgbClr val="7288A9"/>
            </a:solidFill>
            <a:ln>
              <a:solidFill>
                <a:schemeClr val="bg1"/>
              </a:solidFill>
            </a:ln>
            <a:effectLst/>
          </c:spPr>
          <c:invertIfNegative val="0"/>
          <c:dPt>
            <c:idx val="0"/>
            <c:invertIfNegative val="0"/>
            <c:bubble3D val="0"/>
            <c:spPr>
              <a:solidFill>
                <a:srgbClr val="7288A9"/>
              </a:solidFill>
              <a:ln>
                <a:solidFill>
                  <a:schemeClr val="bg1"/>
                </a:solidFill>
              </a:ln>
              <a:effectLst/>
            </c:spPr>
            <c:extLst>
              <c:ext xmlns:c16="http://schemas.microsoft.com/office/drawing/2014/chart" uri="{C3380CC4-5D6E-409C-BE32-E72D297353CC}">
                <c16:uniqueId val="{00000006-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Sheet1!$B$4:$D$4</c:f>
              <c:numCache>
                <c:formatCode>0%</c:formatCode>
                <c:ptCount val="3"/>
                <c:pt idx="0">
                  <c:v>0.41</c:v>
                </c:pt>
                <c:pt idx="1">
                  <c:v>0.41</c:v>
                </c:pt>
                <c:pt idx="2">
                  <c:v>0.41</c:v>
                </c:pt>
              </c:numCache>
            </c:numRef>
          </c:val>
          <c:extLst>
            <c:ext xmlns:c16="http://schemas.microsoft.com/office/drawing/2014/chart" uri="{C3380CC4-5D6E-409C-BE32-E72D297353CC}">
              <c16:uniqueId val="{00000007-AF89-442B-BA6E-C6B4C5F32520}"/>
            </c:ext>
          </c:extLst>
        </c:ser>
        <c:ser>
          <c:idx val="2"/>
          <c:order val="3"/>
          <c:tx>
            <c:strRef>
              <c:f>Sheet1!$A$5</c:f>
              <c:strCache>
                <c:ptCount val="1"/>
              </c:strCache>
            </c:strRef>
          </c:tx>
          <c:spPr>
            <a:solidFill>
              <a:srgbClr val="A0ABC0"/>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Sheet1!$B$5:$D$5</c:f>
              <c:numCache>
                <c:formatCode>0%</c:formatCode>
                <c:ptCount val="3"/>
                <c:pt idx="0">
                  <c:v>0.3</c:v>
                </c:pt>
                <c:pt idx="1">
                  <c:v>0.3</c:v>
                </c:pt>
                <c:pt idx="2">
                  <c:v>0.3</c:v>
                </c:pt>
              </c:numCache>
            </c:numRef>
          </c:val>
          <c:extLst>
            <c:ext xmlns:c16="http://schemas.microsoft.com/office/drawing/2014/chart" uri="{C3380CC4-5D6E-409C-BE32-E72D297353CC}">
              <c16:uniqueId val="{00000008-AF89-442B-BA6E-C6B4C5F32520}"/>
            </c:ext>
          </c:extLst>
        </c:ser>
        <c:dLbls>
          <c:showLegendKey val="0"/>
          <c:showVal val="1"/>
          <c:showCatName val="0"/>
          <c:showSerName val="0"/>
          <c:showPercent val="0"/>
          <c:showBubbleSize val="0"/>
        </c:dLbls>
        <c:gapWidth val="5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3">
                <a:shade val="53000"/>
              </a:schemeClr>
            </a:solidFill>
            <a:ln>
              <a:solidFill>
                <a:schemeClr val="bg1"/>
              </a:solidFill>
            </a:ln>
            <a:effectLst/>
          </c:spPr>
          <c:invertIfNegative val="0"/>
          <c:dPt>
            <c:idx val="0"/>
            <c:invertIfNegative val="0"/>
            <c:bubble3D val="0"/>
            <c:spPr>
              <a:solidFill>
                <a:schemeClr val="accent3">
                  <a:shade val="53000"/>
                </a:schemeClr>
              </a:solidFill>
              <a:ln>
                <a:solidFill>
                  <a:schemeClr val="bg1"/>
                </a:solidFill>
              </a:ln>
              <a:effectLst/>
            </c:spPr>
            <c:extLst>
              <c:ext xmlns:c16="http://schemas.microsoft.com/office/drawing/2014/chart" uri="{C3380CC4-5D6E-409C-BE32-E72D297353CC}">
                <c16:uniqueId val="{00000001-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 </c:v>
                </c:pt>
              </c:strCache>
            </c:strRef>
          </c:cat>
          <c:val>
            <c:numRef>
              <c:f>Sheet1!$B$2</c:f>
              <c:numCache>
                <c:formatCode>0%</c:formatCode>
                <c:ptCount val="1"/>
                <c:pt idx="0">
                  <c:v>0.11</c:v>
                </c:pt>
              </c:numCache>
            </c:numRef>
          </c:val>
          <c:extLst>
            <c:ext xmlns:c16="http://schemas.microsoft.com/office/drawing/2014/chart" uri="{C3380CC4-5D6E-409C-BE32-E72D297353CC}">
              <c16:uniqueId val="{00000002-AF89-442B-BA6E-C6B4C5F32520}"/>
            </c:ext>
          </c:extLst>
        </c:ser>
        <c:ser>
          <c:idx val="1"/>
          <c:order val="1"/>
          <c:tx>
            <c:strRef>
              <c:f>Sheet1!$A$3</c:f>
              <c:strCache>
                <c:ptCount val="1"/>
              </c:strCache>
            </c:strRef>
          </c:tx>
          <c:spPr>
            <a:solidFill>
              <a:schemeClr val="accent3">
                <a:shade val="7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 </c:v>
                </c:pt>
              </c:strCache>
            </c:strRef>
          </c:cat>
          <c:val>
            <c:numRef>
              <c:f>Sheet1!$B$3</c:f>
              <c:numCache>
                <c:formatCode>0%</c:formatCode>
                <c:ptCount val="1"/>
                <c:pt idx="0">
                  <c:v>0.28000000000000003</c:v>
                </c:pt>
              </c:numCache>
            </c:numRef>
          </c:val>
          <c:extLst>
            <c:ext xmlns:c16="http://schemas.microsoft.com/office/drawing/2014/chart" uri="{C3380CC4-5D6E-409C-BE32-E72D297353CC}">
              <c16:uniqueId val="{00000004-AF89-442B-BA6E-C6B4C5F32520}"/>
            </c:ext>
          </c:extLst>
        </c:ser>
        <c:ser>
          <c:idx val="3"/>
          <c:order val="2"/>
          <c:tx>
            <c:strRef>
              <c:f>Sheet1!$A$4</c:f>
              <c:strCache>
                <c:ptCount val="1"/>
              </c:strCache>
            </c:strRef>
          </c:tx>
          <c:spPr>
            <a:solidFill>
              <a:srgbClr val="CE0058"/>
            </a:solidFill>
            <a:ln>
              <a:solidFill>
                <a:schemeClr val="bg1"/>
              </a:solidFill>
            </a:ln>
            <a:effectLst/>
          </c:spPr>
          <c:invertIfNegative val="0"/>
          <c:dPt>
            <c:idx val="0"/>
            <c:invertIfNegative val="0"/>
            <c:bubble3D val="0"/>
            <c:spPr>
              <a:solidFill>
                <a:srgbClr val="CE0058"/>
              </a:solidFill>
              <a:ln>
                <a:solidFill>
                  <a:schemeClr val="bg1"/>
                </a:solidFill>
              </a:ln>
              <a:effectLst/>
            </c:spPr>
            <c:extLst>
              <c:ext xmlns:c16="http://schemas.microsoft.com/office/drawing/2014/chart" uri="{C3380CC4-5D6E-409C-BE32-E72D297353CC}">
                <c16:uniqueId val="{00000006-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 </c:v>
                </c:pt>
              </c:strCache>
            </c:strRef>
          </c:cat>
          <c:val>
            <c:numRef>
              <c:f>Sheet1!$B$4</c:f>
              <c:numCache>
                <c:formatCode>0%</c:formatCode>
                <c:ptCount val="1"/>
                <c:pt idx="0">
                  <c:v>0.31</c:v>
                </c:pt>
              </c:numCache>
            </c:numRef>
          </c:val>
          <c:extLst>
            <c:ext xmlns:c16="http://schemas.microsoft.com/office/drawing/2014/chart" uri="{C3380CC4-5D6E-409C-BE32-E72D297353CC}">
              <c16:uniqueId val="{00000007-AF89-442B-BA6E-C6B4C5F32520}"/>
            </c:ext>
          </c:extLst>
        </c:ser>
        <c:ser>
          <c:idx val="2"/>
          <c:order val="3"/>
          <c:tx>
            <c:strRef>
              <c:f>Sheet1!$A$5</c:f>
              <c:strCache>
                <c:ptCount val="1"/>
              </c:strCache>
            </c:strRef>
          </c:tx>
          <c:spPr>
            <a:solidFill>
              <a:srgbClr val="DB8496"/>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 </c:v>
                </c:pt>
              </c:strCache>
            </c:strRef>
          </c:cat>
          <c:val>
            <c:numRef>
              <c:f>Sheet1!$B$5</c:f>
              <c:numCache>
                <c:formatCode>0%</c:formatCode>
                <c:ptCount val="1"/>
                <c:pt idx="0">
                  <c:v>0.28999999999999998</c:v>
                </c:pt>
              </c:numCache>
            </c:numRef>
          </c:val>
          <c:extLst>
            <c:ext xmlns:c16="http://schemas.microsoft.com/office/drawing/2014/chart" uri="{C3380CC4-5D6E-409C-BE32-E72D297353CC}">
              <c16:uniqueId val="{00000008-AF89-442B-BA6E-C6B4C5F32520}"/>
            </c:ext>
          </c:extLst>
        </c:ser>
        <c:ser>
          <c:idx val="4"/>
          <c:order val="4"/>
          <c:tx>
            <c:strRef>
              <c:f>Sheet1!$A$6</c:f>
              <c:strCache>
                <c:ptCount val="1"/>
              </c:strCache>
            </c:strRef>
          </c:tx>
          <c:spPr>
            <a:solidFill>
              <a:schemeClr val="accent3">
                <a:tint val="54000"/>
              </a:schemeClr>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 </c:v>
                </c:pt>
              </c:strCache>
            </c:strRef>
          </c:cat>
          <c:val>
            <c:numRef>
              <c:f>Sheet1!$B$6</c:f>
              <c:numCache>
                <c:formatCode>0%</c:formatCode>
                <c:ptCount val="1"/>
              </c:numCache>
            </c:numRef>
          </c:val>
          <c:extLst>
            <c:ext xmlns:c16="http://schemas.microsoft.com/office/drawing/2014/chart" uri="{C3380CC4-5D6E-409C-BE32-E72D297353CC}">
              <c16:uniqueId val="{00000009-AF89-442B-BA6E-C6B4C5F32520}"/>
            </c:ext>
          </c:extLst>
        </c:ser>
        <c:dLbls>
          <c:showLegendKey val="0"/>
          <c:showVal val="1"/>
          <c:showCatName val="0"/>
          <c:showSerName val="0"/>
          <c:showPercent val="0"/>
          <c:showBubbleSize val="0"/>
        </c:dLbls>
        <c:gapWidth val="135"/>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hade val="58000"/>
              </a:schemeClr>
            </a:solidFill>
            <a:ln>
              <a:solidFill>
                <a:schemeClr val="bg1"/>
              </a:solidFill>
            </a:ln>
            <a:effectLst/>
          </c:spPr>
          <c:invertIfNegative val="0"/>
          <c:dPt>
            <c:idx val="0"/>
            <c:invertIfNegative val="0"/>
            <c:bubble3D val="0"/>
            <c:spPr>
              <a:solidFill>
                <a:schemeClr val="accent2">
                  <a:shade val="53000"/>
                </a:schemeClr>
              </a:solidFill>
              <a:ln>
                <a:solidFill>
                  <a:schemeClr val="bg1"/>
                </a:solidFill>
              </a:ln>
              <a:effectLst/>
            </c:spPr>
            <c:extLst>
              <c:ext xmlns:c16="http://schemas.microsoft.com/office/drawing/2014/chart" uri="{C3380CC4-5D6E-409C-BE32-E72D297353CC}">
                <c16:uniqueId val="{00000001-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Sheet1!$B$2:$D$2</c:f>
              <c:numCache>
                <c:formatCode>0%</c:formatCode>
                <c:ptCount val="3"/>
                <c:pt idx="0">
                  <c:v>0.52</c:v>
                </c:pt>
                <c:pt idx="1">
                  <c:v>0.53</c:v>
                </c:pt>
                <c:pt idx="2">
                  <c:v>0.53</c:v>
                </c:pt>
              </c:numCache>
            </c:numRef>
          </c:val>
          <c:extLst>
            <c:ext xmlns:c16="http://schemas.microsoft.com/office/drawing/2014/chart" uri="{C3380CC4-5D6E-409C-BE32-E72D297353CC}">
              <c16:uniqueId val="{00000002-AF89-442B-BA6E-C6B4C5F32520}"/>
            </c:ext>
          </c:extLst>
        </c:ser>
        <c:ser>
          <c:idx val="1"/>
          <c:order val="1"/>
          <c:tx>
            <c:strRef>
              <c:f>Sheet1!$A$3</c:f>
              <c:strCache>
                <c:ptCount val="1"/>
              </c:strCache>
            </c:strRef>
          </c:tx>
          <c:spPr>
            <a:solidFill>
              <a:schemeClr val="accent2">
                <a:shade val="8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Sheet1!$B$3:$D$3</c:f>
              <c:numCache>
                <c:formatCode>0%</c:formatCode>
                <c:ptCount val="3"/>
                <c:pt idx="0">
                  <c:v>0.48</c:v>
                </c:pt>
                <c:pt idx="1">
                  <c:v>0.47</c:v>
                </c:pt>
                <c:pt idx="2">
                  <c:v>0.47</c:v>
                </c:pt>
              </c:numCache>
            </c:numRef>
          </c:val>
          <c:extLst>
            <c:ext xmlns:c16="http://schemas.microsoft.com/office/drawing/2014/chart" uri="{C3380CC4-5D6E-409C-BE32-E72D297353CC}">
              <c16:uniqueId val="{00000004-AF89-442B-BA6E-C6B4C5F32520}"/>
            </c:ext>
          </c:extLst>
        </c:ser>
        <c:ser>
          <c:idx val="3"/>
          <c:order val="2"/>
          <c:tx>
            <c:strRef>
              <c:f>Sheet1!$A$4</c:f>
              <c:strCache>
                <c:ptCount val="1"/>
              </c:strCache>
            </c:strRef>
          </c:tx>
          <c:spPr>
            <a:solidFill>
              <a:srgbClr val="7288A9"/>
            </a:solidFill>
            <a:ln>
              <a:solidFill>
                <a:schemeClr val="bg1"/>
              </a:solidFill>
            </a:ln>
            <a:effectLst/>
          </c:spPr>
          <c:invertIfNegative val="0"/>
          <c:dPt>
            <c:idx val="0"/>
            <c:invertIfNegative val="0"/>
            <c:bubble3D val="0"/>
            <c:spPr>
              <a:solidFill>
                <a:srgbClr val="7288A9"/>
              </a:solidFill>
              <a:ln>
                <a:solidFill>
                  <a:schemeClr val="bg1"/>
                </a:solidFill>
              </a:ln>
              <a:effectLst/>
            </c:spPr>
            <c:extLst>
              <c:ext xmlns:c16="http://schemas.microsoft.com/office/drawing/2014/chart" uri="{C3380CC4-5D6E-409C-BE32-E72D297353CC}">
                <c16:uniqueId val="{00000006-AF89-442B-BA6E-C6B4C5F32520}"/>
              </c:ext>
            </c:extLst>
          </c:dPt>
          <c:dLbls>
            <c:dLbl>
              <c:idx val="1"/>
              <c:tx>
                <c:rich>
                  <a:bodyPr/>
                  <a:lstStyle/>
                  <a:p>
                    <a:r>
                      <a:rPr lang="en-US"/>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F83-43AB-9219-18FBAE26A61B}"/>
                </c:ext>
              </c:extLst>
            </c:dLbl>
            <c:dLbl>
              <c:idx val="2"/>
              <c:tx>
                <c:rich>
                  <a:bodyPr/>
                  <a:lstStyle/>
                  <a:p>
                    <a:r>
                      <a:rPr lang="en-US"/>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F83-43AB-9219-18FBAE26A61B}"/>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Sheet1!$B$1:$D$1</c:f>
              <c:numCache>
                <c:formatCode>General</c:formatCode>
                <c:ptCount val="3"/>
                <c:pt idx="0">
                  <c:v>2022</c:v>
                </c:pt>
              </c:numCache>
            </c:numRef>
          </c:cat>
          <c:val>
            <c:numRef>
              <c:f>Sheet1!$B$4:$D$4</c:f>
              <c:numCache>
                <c:formatCode>0%</c:formatCode>
                <c:ptCount val="3"/>
                <c:pt idx="1">
                  <c:v>0</c:v>
                </c:pt>
                <c:pt idx="2" formatCode="General">
                  <c:v>0</c:v>
                </c:pt>
              </c:numCache>
            </c:numRef>
          </c:val>
          <c:extLst>
            <c:ext xmlns:c16="http://schemas.microsoft.com/office/drawing/2014/chart" uri="{C3380CC4-5D6E-409C-BE32-E72D297353CC}">
              <c16:uniqueId val="{00000007-AF89-442B-BA6E-C6B4C5F32520}"/>
            </c:ext>
          </c:extLst>
        </c:ser>
        <c:dLbls>
          <c:showLegendKey val="0"/>
          <c:showVal val="1"/>
          <c:showCatName val="0"/>
          <c:showSerName val="0"/>
          <c:showPercent val="0"/>
          <c:showBubbleSize val="0"/>
        </c:dLbls>
        <c:gapWidth val="5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3">
                <a:shade val="58000"/>
              </a:schemeClr>
            </a:solidFill>
            <a:ln>
              <a:solidFill>
                <a:schemeClr val="bg1"/>
              </a:solidFill>
            </a:ln>
            <a:effectLst/>
          </c:spPr>
          <c:invertIfNegative val="0"/>
          <c:dPt>
            <c:idx val="0"/>
            <c:invertIfNegative val="0"/>
            <c:bubble3D val="0"/>
            <c:spPr>
              <a:solidFill>
                <a:schemeClr val="accent3">
                  <a:shade val="58000"/>
                </a:schemeClr>
              </a:solidFill>
              <a:ln>
                <a:solidFill>
                  <a:schemeClr val="bg1"/>
                </a:solidFill>
              </a:ln>
              <a:effectLst/>
            </c:spPr>
            <c:extLst>
              <c:ext xmlns:c16="http://schemas.microsoft.com/office/drawing/2014/chart" uri="{C3380CC4-5D6E-409C-BE32-E72D297353CC}">
                <c16:uniqueId val="{00000001-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 </c:v>
                </c:pt>
              </c:strCache>
            </c:strRef>
          </c:cat>
          <c:val>
            <c:numRef>
              <c:f>Sheet1!$B$2</c:f>
              <c:numCache>
                <c:formatCode>0%</c:formatCode>
                <c:ptCount val="1"/>
                <c:pt idx="0">
                  <c:v>0.55000000000000004</c:v>
                </c:pt>
              </c:numCache>
            </c:numRef>
          </c:val>
          <c:extLst>
            <c:ext xmlns:c16="http://schemas.microsoft.com/office/drawing/2014/chart" uri="{C3380CC4-5D6E-409C-BE32-E72D297353CC}">
              <c16:uniqueId val="{00000002-AF89-442B-BA6E-C6B4C5F32520}"/>
            </c:ext>
          </c:extLst>
        </c:ser>
        <c:ser>
          <c:idx val="1"/>
          <c:order val="1"/>
          <c:tx>
            <c:strRef>
              <c:f>Sheet1!$A$3</c:f>
              <c:strCache>
                <c:ptCount val="1"/>
              </c:strCache>
            </c:strRef>
          </c:tx>
          <c:spPr>
            <a:solidFill>
              <a:schemeClr val="accent3">
                <a:shade val="86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3-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 </c:v>
                </c:pt>
              </c:strCache>
            </c:strRef>
          </c:cat>
          <c:val>
            <c:numRef>
              <c:f>Sheet1!$B$3</c:f>
              <c:numCache>
                <c:formatCode>0%</c:formatCode>
                <c:ptCount val="1"/>
                <c:pt idx="0">
                  <c:v>0.44</c:v>
                </c:pt>
              </c:numCache>
            </c:numRef>
          </c:val>
          <c:extLst>
            <c:ext xmlns:c16="http://schemas.microsoft.com/office/drawing/2014/chart" uri="{C3380CC4-5D6E-409C-BE32-E72D297353CC}">
              <c16:uniqueId val="{00000004-AF89-442B-BA6E-C6B4C5F32520}"/>
            </c:ext>
          </c:extLst>
        </c:ser>
        <c:ser>
          <c:idx val="3"/>
          <c:order val="2"/>
          <c:tx>
            <c:strRef>
              <c:f>Sheet1!$A$4</c:f>
              <c:strCache>
                <c:ptCount val="1"/>
              </c:strCache>
            </c:strRef>
          </c:tx>
          <c:spPr>
            <a:solidFill>
              <a:schemeClr val="accent3">
                <a:tint val="58000"/>
              </a:schemeClr>
            </a:solidFill>
            <a:ln>
              <a:noFill/>
            </a:ln>
            <a:effectLst/>
          </c:spPr>
          <c:invertIfNegative val="0"/>
          <c:dPt>
            <c:idx val="0"/>
            <c:invertIfNegative val="0"/>
            <c:bubble3D val="0"/>
            <c:spPr>
              <a:solidFill>
                <a:schemeClr val="accent3">
                  <a:tint val="58000"/>
                </a:schemeClr>
              </a:solidFill>
              <a:ln>
                <a:noFill/>
              </a:ln>
              <a:effectLst/>
            </c:spPr>
            <c:extLst>
              <c:ext xmlns:c16="http://schemas.microsoft.com/office/drawing/2014/chart" uri="{C3380CC4-5D6E-409C-BE32-E72D297353CC}">
                <c16:uniqueId val="{00000006-AF89-442B-BA6E-C6B4C5F32520}"/>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c:f>
              <c:strCache>
                <c:ptCount val="1"/>
                <c:pt idx="0">
                  <c:v> </c:v>
                </c:pt>
              </c:strCache>
            </c:strRef>
          </c:cat>
          <c:val>
            <c:numRef>
              <c:f>Sheet1!$B$4</c:f>
              <c:numCache>
                <c:formatCode>0%</c:formatCode>
                <c:ptCount val="1"/>
                <c:pt idx="0">
                  <c:v>0.01</c:v>
                </c:pt>
              </c:numCache>
            </c:numRef>
          </c:val>
          <c:extLst>
            <c:ext xmlns:c16="http://schemas.microsoft.com/office/drawing/2014/chart" uri="{C3380CC4-5D6E-409C-BE32-E72D297353CC}">
              <c16:uniqueId val="{00000007-AF89-442B-BA6E-C6B4C5F32520}"/>
            </c:ext>
          </c:extLst>
        </c:ser>
        <c:dLbls>
          <c:showLegendKey val="0"/>
          <c:showVal val="1"/>
          <c:showCatName val="0"/>
          <c:showSerName val="0"/>
          <c:showPercent val="0"/>
          <c:showBubbleSize val="0"/>
        </c:dLbls>
        <c:gapWidth val="135"/>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1" i="0" u="none" strike="noStrike" baseline="0">
          <a:solidFill>
            <a:schemeClr val="bg1"/>
          </a:solidFill>
          <a:latin typeface="Calibri" panose="020F0502020204030204" pitchFamily="34" charset="0"/>
          <a:ea typeface="Arial"/>
          <a:cs typeface="Arial"/>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E9B7-49AF-B355-A21D669F89FE}"/>
              </c:ext>
            </c:extLst>
          </c:dPt>
          <c:dPt>
            <c:idx val="1"/>
            <c:invertIfNegative val="0"/>
            <c:bubble3D val="0"/>
            <c:extLst>
              <c:ext xmlns:c16="http://schemas.microsoft.com/office/drawing/2014/chart" uri="{C3380CC4-5D6E-409C-BE32-E72D297353CC}">
                <c16:uniqueId val="{00000001-E9B7-49AF-B355-A21D669F89FE}"/>
              </c:ext>
            </c:extLst>
          </c:dPt>
          <c:dPt>
            <c:idx val="2"/>
            <c:invertIfNegative val="0"/>
            <c:bubble3D val="0"/>
            <c:extLst>
              <c:ext xmlns:c16="http://schemas.microsoft.com/office/drawing/2014/chart" uri="{C3380CC4-5D6E-409C-BE32-E72D297353CC}">
                <c16:uniqueId val="{00000002-E9B7-49AF-B355-A21D669F89FE}"/>
              </c:ext>
            </c:extLst>
          </c:dPt>
          <c:dPt>
            <c:idx val="3"/>
            <c:invertIfNegative val="0"/>
            <c:bubble3D val="0"/>
            <c:extLst>
              <c:ext xmlns:c16="http://schemas.microsoft.com/office/drawing/2014/chart" uri="{C3380CC4-5D6E-409C-BE32-E72D297353CC}">
                <c16:uniqueId val="{00000003-E9B7-49AF-B355-A21D669F89FE}"/>
              </c:ext>
            </c:extLst>
          </c:dPt>
          <c:dPt>
            <c:idx val="4"/>
            <c:invertIfNegative val="0"/>
            <c:bubble3D val="0"/>
            <c:extLst>
              <c:ext xmlns:c16="http://schemas.microsoft.com/office/drawing/2014/chart" uri="{C3380CC4-5D6E-409C-BE32-E72D297353CC}">
                <c16:uniqueId val="{00000004-E9B7-49AF-B355-A21D669F89FE}"/>
              </c:ext>
            </c:extLst>
          </c:dPt>
          <c:dPt>
            <c:idx val="5"/>
            <c:invertIfNegative val="0"/>
            <c:bubble3D val="0"/>
            <c:extLst>
              <c:ext xmlns:c16="http://schemas.microsoft.com/office/drawing/2014/chart" uri="{C3380CC4-5D6E-409C-BE32-E72D297353CC}">
                <c16:uniqueId val="{00000005-E9B7-49AF-B355-A21D669F89FE}"/>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8"/>
                <c:pt idx="0">
                  <c:v>Autism</c:v>
                </c:pt>
                <c:pt idx="1">
                  <c:v>ADHD</c:v>
                </c:pt>
                <c:pt idx="2">
                  <c:v>Speech Delay</c:v>
                </c:pt>
                <c:pt idx="3">
                  <c:v>Dyslexia</c:v>
                </c:pt>
                <c:pt idx="4">
                  <c:v>Visual impairment</c:v>
                </c:pt>
                <c:pt idx="5">
                  <c:v>Mobility issues</c:v>
                </c:pt>
                <c:pt idx="6">
                  <c:v>Hearing impairment</c:v>
                </c:pt>
                <c:pt idx="7">
                  <c:v>Other</c:v>
                </c:pt>
              </c:strCache>
            </c:strRef>
          </c:cat>
          <c:val>
            <c:numRef>
              <c:f>Sheet1!$B$2:$B$11</c:f>
              <c:numCache>
                <c:formatCode>0%</c:formatCode>
                <c:ptCount val="10"/>
                <c:pt idx="0">
                  <c:v>0.61</c:v>
                </c:pt>
                <c:pt idx="1">
                  <c:v>0.35</c:v>
                </c:pt>
                <c:pt idx="2">
                  <c:v>0.13</c:v>
                </c:pt>
                <c:pt idx="3">
                  <c:v>0.09</c:v>
                </c:pt>
                <c:pt idx="4">
                  <c:v>0.09</c:v>
                </c:pt>
                <c:pt idx="5">
                  <c:v>0.04</c:v>
                </c:pt>
                <c:pt idx="6">
                  <c:v>0.04</c:v>
                </c:pt>
                <c:pt idx="7">
                  <c:v>0.13</c:v>
                </c:pt>
              </c:numCache>
            </c:numRef>
          </c:val>
          <c:extLst>
            <c:ext xmlns:c16="http://schemas.microsoft.com/office/drawing/2014/chart" uri="{C3380CC4-5D6E-409C-BE32-E72D297353CC}">
              <c16:uniqueId val="{00000007-E9B7-49AF-B355-A21D669F89FE}"/>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E9B7-49AF-B355-A21D669F89FE}"/>
              </c:ext>
            </c:extLst>
          </c:dPt>
          <c:dPt>
            <c:idx val="1"/>
            <c:invertIfNegative val="0"/>
            <c:bubble3D val="0"/>
            <c:extLst>
              <c:ext xmlns:c16="http://schemas.microsoft.com/office/drawing/2014/chart" uri="{C3380CC4-5D6E-409C-BE32-E72D297353CC}">
                <c16:uniqueId val="{00000001-E9B7-49AF-B355-A21D669F89FE}"/>
              </c:ext>
            </c:extLst>
          </c:dPt>
          <c:dPt>
            <c:idx val="2"/>
            <c:invertIfNegative val="0"/>
            <c:bubble3D val="0"/>
            <c:extLst>
              <c:ext xmlns:c16="http://schemas.microsoft.com/office/drawing/2014/chart" uri="{C3380CC4-5D6E-409C-BE32-E72D297353CC}">
                <c16:uniqueId val="{00000002-E9B7-49AF-B355-A21D669F89FE}"/>
              </c:ext>
            </c:extLst>
          </c:dPt>
          <c:dPt>
            <c:idx val="3"/>
            <c:invertIfNegative val="0"/>
            <c:bubble3D val="0"/>
            <c:extLst>
              <c:ext xmlns:c16="http://schemas.microsoft.com/office/drawing/2014/chart" uri="{C3380CC4-5D6E-409C-BE32-E72D297353CC}">
                <c16:uniqueId val="{00000003-E9B7-49AF-B355-A21D669F89FE}"/>
              </c:ext>
            </c:extLst>
          </c:dPt>
          <c:dPt>
            <c:idx val="4"/>
            <c:invertIfNegative val="0"/>
            <c:bubble3D val="0"/>
            <c:extLst>
              <c:ext xmlns:c16="http://schemas.microsoft.com/office/drawing/2014/chart" uri="{C3380CC4-5D6E-409C-BE32-E72D297353CC}">
                <c16:uniqueId val="{00000004-E9B7-49AF-B355-A21D669F89FE}"/>
              </c:ext>
            </c:extLst>
          </c:dPt>
          <c:dPt>
            <c:idx val="5"/>
            <c:invertIfNegative val="0"/>
            <c:bubble3D val="0"/>
            <c:extLst>
              <c:ext xmlns:c16="http://schemas.microsoft.com/office/drawing/2014/chart" uri="{C3380CC4-5D6E-409C-BE32-E72D297353CC}">
                <c16:uniqueId val="{00000005-E9B7-49AF-B355-A21D669F89FE}"/>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6"/>
                <c:pt idx="0">
                  <c:v>Autism</c:v>
                </c:pt>
                <c:pt idx="1">
                  <c:v>ADHD</c:v>
                </c:pt>
                <c:pt idx="2">
                  <c:v>Dyslexia</c:v>
                </c:pt>
                <c:pt idx="3">
                  <c:v>Speech delay</c:v>
                </c:pt>
                <c:pt idx="4">
                  <c:v>Other</c:v>
                </c:pt>
                <c:pt idx="5">
                  <c:v>N/a</c:v>
                </c:pt>
              </c:strCache>
            </c:strRef>
          </c:cat>
          <c:val>
            <c:numRef>
              <c:f>Sheet1!$B$2:$B$11</c:f>
              <c:numCache>
                <c:formatCode>0%</c:formatCode>
                <c:ptCount val="10"/>
                <c:pt idx="0">
                  <c:v>0.39</c:v>
                </c:pt>
                <c:pt idx="1">
                  <c:v>0.18</c:v>
                </c:pt>
                <c:pt idx="2">
                  <c:v>0.14000000000000001</c:v>
                </c:pt>
                <c:pt idx="3">
                  <c:v>0.05</c:v>
                </c:pt>
                <c:pt idx="4">
                  <c:v>0.3</c:v>
                </c:pt>
                <c:pt idx="5">
                  <c:v>0.03</c:v>
                </c:pt>
              </c:numCache>
            </c:numRef>
          </c:val>
          <c:extLst>
            <c:ext xmlns:c16="http://schemas.microsoft.com/office/drawing/2014/chart" uri="{C3380CC4-5D6E-409C-BE32-E72D297353CC}">
              <c16:uniqueId val="{00000007-E9B7-49AF-B355-A21D669F89FE}"/>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E9B7-49AF-B355-A21D669F89FE}"/>
              </c:ext>
            </c:extLst>
          </c:dPt>
          <c:dPt>
            <c:idx val="1"/>
            <c:invertIfNegative val="0"/>
            <c:bubble3D val="0"/>
            <c:extLst>
              <c:ext xmlns:c16="http://schemas.microsoft.com/office/drawing/2014/chart" uri="{C3380CC4-5D6E-409C-BE32-E72D297353CC}">
                <c16:uniqueId val="{00000001-E9B7-49AF-B355-A21D669F89FE}"/>
              </c:ext>
            </c:extLst>
          </c:dPt>
          <c:dPt>
            <c:idx val="2"/>
            <c:invertIfNegative val="0"/>
            <c:bubble3D val="0"/>
            <c:extLst>
              <c:ext xmlns:c16="http://schemas.microsoft.com/office/drawing/2014/chart" uri="{C3380CC4-5D6E-409C-BE32-E72D297353CC}">
                <c16:uniqueId val="{00000002-E9B7-49AF-B355-A21D669F89FE}"/>
              </c:ext>
            </c:extLst>
          </c:dPt>
          <c:dPt>
            <c:idx val="3"/>
            <c:invertIfNegative val="0"/>
            <c:bubble3D val="0"/>
            <c:extLst>
              <c:ext xmlns:c16="http://schemas.microsoft.com/office/drawing/2014/chart" uri="{C3380CC4-5D6E-409C-BE32-E72D297353CC}">
                <c16:uniqueId val="{00000003-E9B7-49AF-B355-A21D669F89FE}"/>
              </c:ext>
            </c:extLst>
          </c:dPt>
          <c:dPt>
            <c:idx val="4"/>
            <c:invertIfNegative val="0"/>
            <c:bubble3D val="0"/>
            <c:extLst>
              <c:ext xmlns:c16="http://schemas.microsoft.com/office/drawing/2014/chart" uri="{C3380CC4-5D6E-409C-BE32-E72D297353CC}">
                <c16:uniqueId val="{00000004-E9B7-49AF-B355-A21D669F89FE}"/>
              </c:ext>
            </c:extLst>
          </c:dPt>
          <c:dPt>
            <c:idx val="5"/>
            <c:invertIfNegative val="0"/>
            <c:bubble3D val="0"/>
            <c:extLst>
              <c:ext xmlns:c16="http://schemas.microsoft.com/office/drawing/2014/chart" uri="{C3380CC4-5D6E-409C-BE32-E72D297353CC}">
                <c16:uniqueId val="{00000005-E9B7-49AF-B355-A21D669F89FE}"/>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Autism</c:v>
                </c:pt>
                <c:pt idx="1">
                  <c:v>ADHD</c:v>
                </c:pt>
                <c:pt idx="2">
                  <c:v>Speech Delay</c:v>
                </c:pt>
                <c:pt idx="3">
                  <c:v>Dyslexia</c:v>
                </c:pt>
                <c:pt idx="4">
                  <c:v>Mobility issues</c:v>
                </c:pt>
                <c:pt idx="5">
                  <c:v>Hearing impairment</c:v>
                </c:pt>
                <c:pt idx="6">
                  <c:v>Dyspraxia/DCD</c:v>
                </c:pt>
                <c:pt idx="7">
                  <c:v>Visual impairment</c:v>
                </c:pt>
                <c:pt idx="8">
                  <c:v>Intellctual learning/disability</c:v>
                </c:pt>
                <c:pt idx="9">
                  <c:v>Other</c:v>
                </c:pt>
              </c:strCache>
            </c:strRef>
          </c:cat>
          <c:val>
            <c:numRef>
              <c:f>Sheet1!$B$2:$B$11</c:f>
              <c:numCache>
                <c:formatCode>0%</c:formatCode>
                <c:ptCount val="10"/>
                <c:pt idx="0">
                  <c:v>0.53</c:v>
                </c:pt>
                <c:pt idx="1">
                  <c:v>0.3</c:v>
                </c:pt>
                <c:pt idx="2">
                  <c:v>0.18</c:v>
                </c:pt>
                <c:pt idx="3">
                  <c:v>0.16</c:v>
                </c:pt>
                <c:pt idx="4">
                  <c:v>7.0000000000000007E-2</c:v>
                </c:pt>
                <c:pt idx="5">
                  <c:v>0.05</c:v>
                </c:pt>
                <c:pt idx="6">
                  <c:v>0.05</c:v>
                </c:pt>
                <c:pt idx="7">
                  <c:v>0.04</c:v>
                </c:pt>
                <c:pt idx="8">
                  <c:v>0.04</c:v>
                </c:pt>
                <c:pt idx="9">
                  <c:v>0.09</c:v>
                </c:pt>
              </c:numCache>
            </c:numRef>
          </c:val>
          <c:extLst>
            <c:ext xmlns:c16="http://schemas.microsoft.com/office/drawing/2014/chart" uri="{C3380CC4-5D6E-409C-BE32-E72D297353CC}">
              <c16:uniqueId val="{00000007-E9B7-49AF-B355-A21D669F89FE}"/>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8129028831581"/>
          <c:y val="3.0470010268633382E-2"/>
          <c:w val="0.58459048729486074"/>
          <c:h val="0.93905997946273323"/>
        </c:manualLayout>
      </c:layout>
      <c:barChart>
        <c:barDir val="bar"/>
        <c:grouping val="clustered"/>
        <c:varyColors val="0"/>
        <c:ser>
          <c:idx val="0"/>
          <c:order val="0"/>
          <c:tx>
            <c:strRef>
              <c:f>Sheet1!$B$1</c:f>
              <c:strCache>
                <c:ptCount val="1"/>
                <c:pt idx="0">
                  <c:v>Age</c:v>
                </c:pt>
              </c:strCache>
            </c:strRef>
          </c:tx>
          <c:spPr>
            <a:solidFill>
              <a:schemeClr val="accent3"/>
            </a:solidFill>
            <a:ln>
              <a:noFill/>
              <a:extLst>
                <a:ext uri="{C807C97D-BFC1-408E-A445-0C87EB9F89A2}">
                  <ask:lineSketchStyleProps xmlns:ask="http://schemas.microsoft.com/office/drawing/2018/sketchyshapes">
                    <ask:type>
                      <ask:lineSketchFreehand/>
                    </ask:type>
                  </ask:lineSketchStyleProps>
                </a:ext>
              </a:extLst>
            </a:ln>
            <a:effectLst/>
          </c:spPr>
          <c:invertIfNegative val="0"/>
          <c:dLbls>
            <c:dLbl>
              <c:idx val="2"/>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239-47B8-8A62-6E874896CE65}"/>
                </c:ext>
              </c:extLst>
            </c:dLbl>
            <c:dLbl>
              <c:idx val="5"/>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239-47B8-8A62-6E874896CE65}"/>
                </c:ext>
              </c:extLst>
            </c:dLbl>
            <c:dLbl>
              <c:idx val="9"/>
              <c:tx>
                <c:rich>
                  <a:bodyPr/>
                  <a:lstStyle/>
                  <a:p>
                    <a:r>
                      <a:rPr lang="en-US" dirty="0"/>
                      <a: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239-47B8-8A62-6E874896CE65}"/>
                </c:ext>
              </c:extLst>
            </c:dLbl>
            <c:spPr>
              <a:noFill/>
              <a:ln>
                <a:noFill/>
              </a:ln>
              <a:effectLst/>
            </c:spPr>
            <c:txPr>
              <a:bodyPr rot="0" spcFirstLastPara="1" vertOverflow="ellipsis" vert="horz" wrap="square" anchor="ctr" anchorCtr="1"/>
              <a:lstStyle/>
              <a:p>
                <a:pPr>
                  <a:defRPr sz="1400" b="0"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Irish</c:v>
                </c:pt>
                <c:pt idx="1">
                  <c:v>Irish Traveller</c:v>
                </c:pt>
                <c:pt idx="2">
                  <c:v>Roma</c:v>
                </c:pt>
                <c:pt idx="3">
                  <c:v>Any other White background</c:v>
                </c:pt>
                <c:pt idx="4">
                  <c:v>African</c:v>
                </c:pt>
                <c:pt idx="5">
                  <c:v>Any other Black background</c:v>
                </c:pt>
                <c:pt idx="6">
                  <c:v>Indian/Pakistani/ Bangladeshi</c:v>
                </c:pt>
                <c:pt idx="7">
                  <c:v>Any other Asian background</c:v>
                </c:pt>
                <c:pt idx="8">
                  <c:v>Arabic</c:v>
                </c:pt>
                <c:pt idx="9">
                  <c:v>Mixed </c:v>
                </c:pt>
                <c:pt idx="10">
                  <c:v>Other</c:v>
                </c:pt>
              </c:strCache>
            </c:strRef>
          </c:cat>
          <c:val>
            <c:numRef>
              <c:f>Sheet1!$B$2:$B$12</c:f>
              <c:numCache>
                <c:formatCode>0%</c:formatCode>
                <c:ptCount val="11"/>
                <c:pt idx="0">
                  <c:v>0.79</c:v>
                </c:pt>
                <c:pt idx="1">
                  <c:v>0.02</c:v>
                </c:pt>
                <c:pt idx="2" formatCode="General">
                  <c:v>0</c:v>
                </c:pt>
                <c:pt idx="3">
                  <c:v>0.1</c:v>
                </c:pt>
                <c:pt idx="4">
                  <c:v>0.03</c:v>
                </c:pt>
                <c:pt idx="5" formatCode="General">
                  <c:v>0</c:v>
                </c:pt>
                <c:pt idx="6">
                  <c:v>0.03</c:v>
                </c:pt>
                <c:pt idx="7">
                  <c:v>0.01</c:v>
                </c:pt>
                <c:pt idx="8">
                  <c:v>0.01</c:v>
                </c:pt>
                <c:pt idx="9" formatCode="General">
                  <c:v>0</c:v>
                </c:pt>
                <c:pt idx="10">
                  <c:v>0.01</c:v>
                </c:pt>
              </c:numCache>
            </c:numRef>
          </c:val>
          <c:extLst>
            <c:ext xmlns:c16="http://schemas.microsoft.com/office/drawing/2014/chart" uri="{C3380CC4-5D6E-409C-BE32-E72D297353CC}">
              <c16:uniqueId val="{00000000-4313-47C8-9EC5-5F150A703F05}"/>
            </c:ext>
          </c:extLst>
        </c:ser>
        <c:dLbls>
          <c:showLegendKey val="0"/>
          <c:showVal val="0"/>
          <c:showCatName val="0"/>
          <c:showSerName val="0"/>
          <c:showPercent val="0"/>
          <c:showBubbleSize val="0"/>
        </c:dLbls>
        <c:gapWidth val="102"/>
        <c:axId val="1154096992"/>
        <c:axId val="1154090272"/>
      </c:barChart>
      <c:catAx>
        <c:axId val="1154096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lnSpc>
                <a:spcPts val="1200"/>
              </a:lnSpc>
              <a:defRPr sz="1100" b="0" i="0" u="none" strike="noStrike" kern="1200" baseline="0">
                <a:solidFill>
                  <a:schemeClr val="accent4"/>
                </a:solidFill>
                <a:latin typeface="+mn-lt"/>
                <a:ea typeface="+mn-ea"/>
                <a:cs typeface="+mn-cs"/>
              </a:defRPr>
            </a:pPr>
            <a:endParaRPr lang="en-US"/>
          </a:p>
        </c:txPr>
        <c:crossAx val="1154090272"/>
        <c:crosses val="autoZero"/>
        <c:auto val="1"/>
        <c:lblAlgn val="ctr"/>
        <c:lblOffset val="100"/>
        <c:noMultiLvlLbl val="0"/>
      </c:catAx>
      <c:valAx>
        <c:axId val="1154090272"/>
        <c:scaling>
          <c:orientation val="minMax"/>
          <c:max val="1.2"/>
          <c:min val="0"/>
        </c:scaling>
        <c:delete val="1"/>
        <c:axPos val="t"/>
        <c:numFmt formatCode="0%" sourceLinked="1"/>
        <c:majorTickMark val="out"/>
        <c:minorTickMark val="none"/>
        <c:tickLblPos val="nextTo"/>
        <c:crossAx val="1154096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0671823679099781"/>
          <c:y val="3.0000184682597186E-2"/>
          <c:w val="0.47749549780682776"/>
          <c:h val="0.93999963063480563"/>
        </c:manualLayout>
      </c:layout>
      <c:barChart>
        <c:barDir val="bar"/>
        <c:grouping val="stack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D0B9-4405-B3C6-77BCF07F035B}"/>
              </c:ext>
            </c:extLst>
          </c:dPt>
          <c:dPt>
            <c:idx val="1"/>
            <c:invertIfNegative val="0"/>
            <c:bubble3D val="0"/>
            <c:extLst>
              <c:ext xmlns:c16="http://schemas.microsoft.com/office/drawing/2014/chart" uri="{C3380CC4-5D6E-409C-BE32-E72D297353CC}">
                <c16:uniqueId val="{00000001-D0B9-4405-B3C6-77BCF07F035B}"/>
              </c:ext>
            </c:extLst>
          </c:dPt>
          <c:dPt>
            <c:idx val="2"/>
            <c:invertIfNegative val="0"/>
            <c:bubble3D val="0"/>
            <c:extLst>
              <c:ext xmlns:c16="http://schemas.microsoft.com/office/drawing/2014/chart" uri="{C3380CC4-5D6E-409C-BE32-E72D297353CC}">
                <c16:uniqueId val="{00000002-D0B9-4405-B3C6-77BCF07F035B}"/>
              </c:ext>
            </c:extLst>
          </c:dPt>
          <c:dPt>
            <c:idx val="3"/>
            <c:invertIfNegative val="0"/>
            <c:bubble3D val="0"/>
            <c:extLst>
              <c:ext xmlns:c16="http://schemas.microsoft.com/office/drawing/2014/chart" uri="{C3380CC4-5D6E-409C-BE32-E72D297353CC}">
                <c16:uniqueId val="{00000003-D0B9-4405-B3C6-77BCF07F035B}"/>
              </c:ext>
            </c:extLst>
          </c:dPt>
          <c:dPt>
            <c:idx val="4"/>
            <c:invertIfNegative val="0"/>
            <c:bubble3D val="0"/>
            <c:extLst>
              <c:ext xmlns:c16="http://schemas.microsoft.com/office/drawing/2014/chart" uri="{C3380CC4-5D6E-409C-BE32-E72D297353CC}">
                <c16:uniqueId val="{00000004-D0B9-4405-B3C6-77BCF07F035B}"/>
              </c:ext>
            </c:extLst>
          </c:dPt>
          <c:dPt>
            <c:idx val="5"/>
            <c:invertIfNegative val="0"/>
            <c:bubble3D val="0"/>
            <c:extLst>
              <c:ext xmlns:c16="http://schemas.microsoft.com/office/drawing/2014/chart" uri="{C3380CC4-5D6E-409C-BE32-E72D297353CC}">
                <c16:uniqueId val="{00000005-D0B9-4405-B3C6-77BCF07F035B}"/>
              </c:ext>
            </c:extLst>
          </c:dPt>
          <c:dPt>
            <c:idx val="6"/>
            <c:invertIfNegative val="0"/>
            <c:bubble3D val="0"/>
            <c:extLst>
              <c:ext xmlns:c16="http://schemas.microsoft.com/office/drawing/2014/chart" uri="{C3380CC4-5D6E-409C-BE32-E72D297353CC}">
                <c16:uniqueId val="{00000006-D0B9-4405-B3C6-77BCF07F035B}"/>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Sheet1!$A$2:$A$36</c:f>
              <c:strCache>
                <c:ptCount val="35"/>
                <c:pt idx="0">
                  <c:v>Behaviour</c:v>
                </c:pt>
                <c:pt idx="1">
                  <c:v>Anxiety</c:v>
                </c:pt>
                <c:pt idx="2">
                  <c:v>Child development</c:v>
                </c:pt>
                <c:pt idx="3">
                  <c:v>Bullying</c:v>
                </c:pt>
                <c:pt idx="4">
                  <c:v>Additional support needs</c:v>
                </c:pt>
                <c:pt idx="5">
                  <c:v>Challenging behaviour in school-aged children</c:v>
                </c:pt>
                <c:pt idx="6">
                  <c:v>Education</c:v>
                </c:pt>
                <c:pt idx="7">
                  <c:v>Caring for babies and toddlers</c:v>
                </c:pt>
                <c:pt idx="8">
                  <c:v>Challenging behaviour in teenagers &amp; young adults</c:v>
                </c:pt>
                <c:pt idx="9">
                  <c:v>Online safety</c:v>
                </c:pt>
                <c:pt idx="10">
                  <c:v>Healthy eating/ weaning</c:v>
                </c:pt>
                <c:pt idx="11">
                  <c:v>Screen time</c:v>
                </c:pt>
                <c:pt idx="12">
                  <c:v>Caring for a child with additional support needs</c:v>
                </c:pt>
                <c:pt idx="13">
                  <c:v>Mental health/anxiety</c:v>
                </c:pt>
                <c:pt idx="14">
                  <c:v>Childcare</c:v>
                </c:pt>
                <c:pt idx="15">
                  <c:v>Child-parent relationship</c:v>
                </c:pt>
                <c:pt idx="16">
                  <c:v>Primary school</c:v>
                </c:pt>
                <c:pt idx="17">
                  <c:v>Challenging behaviour in toddlers</c:v>
                </c:pt>
                <c:pt idx="18">
                  <c:v>Family relationships</c:v>
                </c:pt>
                <c:pt idx="19">
                  <c:v>Secondary school</c:v>
                </c:pt>
                <c:pt idx="20">
                  <c:v>Co-parenting</c:v>
                </c:pt>
                <c:pt idx="21">
                  <c:v>Physical health</c:v>
                </c:pt>
                <c:pt idx="22">
                  <c:v>Physical health &amp; development</c:v>
                </c:pt>
                <c:pt idx="23">
                  <c:v>Stress</c:v>
                </c:pt>
                <c:pt idx="24">
                  <c:v>Pre-school</c:v>
                </c:pt>
                <c:pt idx="25">
                  <c:v>Speech and language development</c:v>
                </c:pt>
                <c:pt idx="26">
                  <c:v>Transition to secondary school</c:v>
                </c:pt>
                <c:pt idx="27">
                  <c:v>Drugs</c:v>
                </c:pt>
                <c:pt idx="28">
                  <c:v>First Aid</c:v>
                </c:pt>
                <c:pt idx="29">
                  <c:v>School refusal</c:v>
                </c:pt>
                <c:pt idx="30">
                  <c:v>Transition to primary school</c:v>
                </c:pt>
                <c:pt idx="31">
                  <c:v>Child to parent violence</c:v>
                </c:pt>
                <c:pt idx="32">
                  <c:v>Sexual health</c:v>
                </c:pt>
                <c:pt idx="33">
                  <c:v>Transition to preschool</c:v>
                </c:pt>
                <c:pt idx="34">
                  <c:v>Other </c:v>
                </c:pt>
              </c:strCache>
            </c:strRef>
          </c:cat>
          <c:val>
            <c:numRef>
              <c:f>Sheet1!$B$2:$B$36</c:f>
              <c:numCache>
                <c:formatCode>0%</c:formatCode>
                <c:ptCount val="35"/>
                <c:pt idx="0">
                  <c:v>0.18</c:v>
                </c:pt>
                <c:pt idx="1">
                  <c:v>0.19</c:v>
                </c:pt>
                <c:pt idx="2">
                  <c:v>0.05</c:v>
                </c:pt>
                <c:pt idx="3">
                  <c:v>0.06</c:v>
                </c:pt>
                <c:pt idx="4">
                  <c:v>0.09</c:v>
                </c:pt>
                <c:pt idx="5">
                  <c:v>0.03</c:v>
                </c:pt>
                <c:pt idx="6">
                  <c:v>0.04</c:v>
                </c:pt>
                <c:pt idx="7">
                  <c:v>0.06</c:v>
                </c:pt>
                <c:pt idx="8">
                  <c:v>0.03</c:v>
                </c:pt>
                <c:pt idx="9">
                  <c:v>0.03</c:v>
                </c:pt>
                <c:pt idx="10">
                  <c:v>0.02</c:v>
                </c:pt>
                <c:pt idx="11">
                  <c:v>0.03</c:v>
                </c:pt>
                <c:pt idx="12">
                  <c:v>0.03</c:v>
                </c:pt>
                <c:pt idx="13">
                  <c:v>0.01</c:v>
                </c:pt>
                <c:pt idx="14">
                  <c:v>0.01</c:v>
                </c:pt>
                <c:pt idx="15">
                  <c:v>0.01</c:v>
                </c:pt>
                <c:pt idx="16">
                  <c:v>0.01</c:v>
                </c:pt>
                <c:pt idx="17">
                  <c:v>0.01</c:v>
                </c:pt>
                <c:pt idx="18">
                  <c:v>0.01</c:v>
                </c:pt>
                <c:pt idx="19">
                  <c:v>0.01</c:v>
                </c:pt>
                <c:pt idx="20">
                  <c:v>0.01</c:v>
                </c:pt>
                <c:pt idx="21">
                  <c:v>0</c:v>
                </c:pt>
                <c:pt idx="22">
                  <c:v>0</c:v>
                </c:pt>
                <c:pt idx="23">
                  <c:v>0.01</c:v>
                </c:pt>
                <c:pt idx="24">
                  <c:v>0</c:v>
                </c:pt>
                <c:pt idx="25">
                  <c:v>0.01</c:v>
                </c:pt>
                <c:pt idx="26">
                  <c:v>0.01</c:v>
                </c:pt>
                <c:pt idx="27">
                  <c:v>0</c:v>
                </c:pt>
                <c:pt idx="28">
                  <c:v>0</c:v>
                </c:pt>
                <c:pt idx="29">
                  <c:v>0</c:v>
                </c:pt>
                <c:pt idx="30">
                  <c:v>0</c:v>
                </c:pt>
                <c:pt idx="31">
                  <c:v>0</c:v>
                </c:pt>
                <c:pt idx="32">
                  <c:v>0</c:v>
                </c:pt>
                <c:pt idx="33">
                  <c:v>0</c:v>
                </c:pt>
                <c:pt idx="34">
                  <c:v>0.01</c:v>
                </c:pt>
              </c:numCache>
            </c:numRef>
          </c:val>
          <c:extLst>
            <c:ext xmlns:c16="http://schemas.microsoft.com/office/drawing/2014/chart" uri="{C3380CC4-5D6E-409C-BE32-E72D297353CC}">
              <c16:uniqueId val="{00000007-D0B9-4405-B3C6-77BCF07F035B}"/>
            </c:ext>
          </c:extLst>
        </c:ser>
        <c:ser>
          <c:idx val="1"/>
          <c:order val="1"/>
          <c:tx>
            <c:strRef>
              <c:f>Sheet1!$C$1</c:f>
              <c:strCache>
                <c:ptCount val="1"/>
                <c:pt idx="0">
                  <c:v>Diff between 1st and top 3</c:v>
                </c:pt>
              </c:strCache>
            </c:strRef>
          </c:tx>
          <c:spPr>
            <a:solidFill>
              <a:srgbClr val="8A9AB5"/>
            </a:solidFill>
            <a:ln>
              <a:solidFill>
                <a:schemeClr val="bg1"/>
              </a:solidFill>
            </a:ln>
            <a:effectLst/>
          </c:spPr>
          <c:invertIfNegative val="0"/>
          <c:dLbls>
            <c:delete val="1"/>
          </c:dLbls>
          <c:cat>
            <c:strRef>
              <c:f>Sheet1!$A$2:$A$36</c:f>
              <c:strCache>
                <c:ptCount val="35"/>
                <c:pt idx="0">
                  <c:v>Behaviour</c:v>
                </c:pt>
                <c:pt idx="1">
                  <c:v>Anxiety</c:v>
                </c:pt>
                <c:pt idx="2">
                  <c:v>Child development</c:v>
                </c:pt>
                <c:pt idx="3">
                  <c:v>Bullying</c:v>
                </c:pt>
                <c:pt idx="4">
                  <c:v>Additional support needs</c:v>
                </c:pt>
                <c:pt idx="5">
                  <c:v>Challenging behaviour in school-aged children</c:v>
                </c:pt>
                <c:pt idx="6">
                  <c:v>Education</c:v>
                </c:pt>
                <c:pt idx="7">
                  <c:v>Caring for babies and toddlers</c:v>
                </c:pt>
                <c:pt idx="8">
                  <c:v>Challenging behaviour in teenagers &amp; young adults</c:v>
                </c:pt>
                <c:pt idx="9">
                  <c:v>Online safety</c:v>
                </c:pt>
                <c:pt idx="10">
                  <c:v>Healthy eating/ weaning</c:v>
                </c:pt>
                <c:pt idx="11">
                  <c:v>Screen time</c:v>
                </c:pt>
                <c:pt idx="12">
                  <c:v>Caring for a child with additional support needs</c:v>
                </c:pt>
                <c:pt idx="13">
                  <c:v>Mental health/anxiety</c:v>
                </c:pt>
                <c:pt idx="14">
                  <c:v>Childcare</c:v>
                </c:pt>
                <c:pt idx="15">
                  <c:v>Child-parent relationship</c:v>
                </c:pt>
                <c:pt idx="16">
                  <c:v>Primary school</c:v>
                </c:pt>
                <c:pt idx="17">
                  <c:v>Challenging behaviour in toddlers</c:v>
                </c:pt>
                <c:pt idx="18">
                  <c:v>Family relationships</c:v>
                </c:pt>
                <c:pt idx="19">
                  <c:v>Secondary school</c:v>
                </c:pt>
                <c:pt idx="20">
                  <c:v>Co-parenting</c:v>
                </c:pt>
                <c:pt idx="21">
                  <c:v>Physical health</c:v>
                </c:pt>
                <c:pt idx="22">
                  <c:v>Physical health &amp; development</c:v>
                </c:pt>
                <c:pt idx="23">
                  <c:v>Stress</c:v>
                </c:pt>
                <c:pt idx="24">
                  <c:v>Pre-school</c:v>
                </c:pt>
                <c:pt idx="25">
                  <c:v>Speech and language development</c:v>
                </c:pt>
                <c:pt idx="26">
                  <c:v>Transition to secondary school</c:v>
                </c:pt>
                <c:pt idx="27">
                  <c:v>Drugs</c:v>
                </c:pt>
                <c:pt idx="28">
                  <c:v>First Aid</c:v>
                </c:pt>
                <c:pt idx="29">
                  <c:v>School refusal</c:v>
                </c:pt>
                <c:pt idx="30">
                  <c:v>Transition to primary school</c:v>
                </c:pt>
                <c:pt idx="31">
                  <c:v>Child to parent violence</c:v>
                </c:pt>
                <c:pt idx="32">
                  <c:v>Sexual health</c:v>
                </c:pt>
                <c:pt idx="33">
                  <c:v>Transition to preschool</c:v>
                </c:pt>
                <c:pt idx="34">
                  <c:v>Other </c:v>
                </c:pt>
              </c:strCache>
            </c:strRef>
          </c:cat>
          <c:val>
            <c:numRef>
              <c:f>Sheet1!$C$2:$C$36</c:f>
              <c:numCache>
                <c:formatCode>0%</c:formatCode>
                <c:ptCount val="35"/>
                <c:pt idx="0">
                  <c:v>0.16999999999999998</c:v>
                </c:pt>
                <c:pt idx="1">
                  <c:v>9.9999999999999978E-2</c:v>
                </c:pt>
                <c:pt idx="2">
                  <c:v>0.15000000000000002</c:v>
                </c:pt>
                <c:pt idx="3">
                  <c:v>0.12</c:v>
                </c:pt>
                <c:pt idx="4">
                  <c:v>0.06</c:v>
                </c:pt>
                <c:pt idx="5">
                  <c:v>0.12</c:v>
                </c:pt>
                <c:pt idx="6">
                  <c:v>0.10999999999999999</c:v>
                </c:pt>
                <c:pt idx="7">
                  <c:v>7.0000000000000007E-2</c:v>
                </c:pt>
                <c:pt idx="8">
                  <c:v>0.09</c:v>
                </c:pt>
                <c:pt idx="9">
                  <c:v>0.09</c:v>
                </c:pt>
                <c:pt idx="10">
                  <c:v>0.09</c:v>
                </c:pt>
                <c:pt idx="11">
                  <c:v>0.08</c:v>
                </c:pt>
                <c:pt idx="12">
                  <c:v>0.06</c:v>
                </c:pt>
                <c:pt idx="13">
                  <c:v>0.08</c:v>
                </c:pt>
                <c:pt idx="14">
                  <c:v>7.0000000000000007E-2</c:v>
                </c:pt>
                <c:pt idx="15">
                  <c:v>6.0000000000000005E-2</c:v>
                </c:pt>
                <c:pt idx="16">
                  <c:v>6.0000000000000005E-2</c:v>
                </c:pt>
                <c:pt idx="17">
                  <c:v>4.9999999999999996E-2</c:v>
                </c:pt>
                <c:pt idx="18">
                  <c:v>0.04</c:v>
                </c:pt>
                <c:pt idx="19">
                  <c:v>0.04</c:v>
                </c:pt>
                <c:pt idx="20">
                  <c:v>0.03</c:v>
                </c:pt>
                <c:pt idx="21">
                  <c:v>0.04</c:v>
                </c:pt>
                <c:pt idx="22">
                  <c:v>0.04</c:v>
                </c:pt>
                <c:pt idx="23">
                  <c:v>0.03</c:v>
                </c:pt>
                <c:pt idx="24">
                  <c:v>0.03</c:v>
                </c:pt>
                <c:pt idx="25">
                  <c:v>1.9999999999999997E-2</c:v>
                </c:pt>
                <c:pt idx="26">
                  <c:v>1.9999999999999997E-2</c:v>
                </c:pt>
                <c:pt idx="27">
                  <c:v>0.02</c:v>
                </c:pt>
                <c:pt idx="28">
                  <c:v>0.02</c:v>
                </c:pt>
                <c:pt idx="29">
                  <c:v>0.02</c:v>
                </c:pt>
                <c:pt idx="30">
                  <c:v>0.02</c:v>
                </c:pt>
                <c:pt idx="31">
                  <c:v>0.01</c:v>
                </c:pt>
                <c:pt idx="32">
                  <c:v>0.01</c:v>
                </c:pt>
                <c:pt idx="33">
                  <c:v>0.01</c:v>
                </c:pt>
                <c:pt idx="34">
                  <c:v>0</c:v>
                </c:pt>
              </c:numCache>
            </c:numRef>
          </c:val>
          <c:extLst>
            <c:ext xmlns:c16="http://schemas.microsoft.com/office/drawing/2014/chart" uri="{C3380CC4-5D6E-409C-BE32-E72D297353CC}">
              <c16:uniqueId val="{00000008-D0B9-4405-B3C6-77BCF07F035B}"/>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Sheet1!$A$2:$A$36</c:f>
              <c:strCache>
                <c:ptCount val="35"/>
                <c:pt idx="0">
                  <c:v>Behaviour</c:v>
                </c:pt>
                <c:pt idx="1">
                  <c:v>Anxiety</c:v>
                </c:pt>
                <c:pt idx="2">
                  <c:v>Child development</c:v>
                </c:pt>
                <c:pt idx="3">
                  <c:v>Bullying</c:v>
                </c:pt>
                <c:pt idx="4">
                  <c:v>Additional support needs</c:v>
                </c:pt>
                <c:pt idx="5">
                  <c:v>Challenging behaviour in school-aged children</c:v>
                </c:pt>
                <c:pt idx="6">
                  <c:v>Education</c:v>
                </c:pt>
                <c:pt idx="7">
                  <c:v>Caring for babies and toddlers</c:v>
                </c:pt>
                <c:pt idx="8">
                  <c:v>Challenging behaviour in teenagers &amp; young adults</c:v>
                </c:pt>
                <c:pt idx="9">
                  <c:v>Online safety</c:v>
                </c:pt>
                <c:pt idx="10">
                  <c:v>Healthy eating/ weaning</c:v>
                </c:pt>
                <c:pt idx="11">
                  <c:v>Screen time</c:v>
                </c:pt>
                <c:pt idx="12">
                  <c:v>Caring for a child with additional support needs</c:v>
                </c:pt>
                <c:pt idx="13">
                  <c:v>Mental health/anxiety</c:v>
                </c:pt>
                <c:pt idx="14">
                  <c:v>Childcare</c:v>
                </c:pt>
                <c:pt idx="15">
                  <c:v>Child-parent relationship</c:v>
                </c:pt>
                <c:pt idx="16">
                  <c:v>Primary school</c:v>
                </c:pt>
                <c:pt idx="17">
                  <c:v>Challenging behaviour in toddlers</c:v>
                </c:pt>
                <c:pt idx="18">
                  <c:v>Family relationships</c:v>
                </c:pt>
                <c:pt idx="19">
                  <c:v>Secondary school</c:v>
                </c:pt>
                <c:pt idx="20">
                  <c:v>Co-parenting</c:v>
                </c:pt>
                <c:pt idx="21">
                  <c:v>Physical health</c:v>
                </c:pt>
                <c:pt idx="22">
                  <c:v>Physical health &amp; development</c:v>
                </c:pt>
                <c:pt idx="23">
                  <c:v>Stress</c:v>
                </c:pt>
                <c:pt idx="24">
                  <c:v>Pre-school</c:v>
                </c:pt>
                <c:pt idx="25">
                  <c:v>Speech and language development</c:v>
                </c:pt>
                <c:pt idx="26">
                  <c:v>Transition to secondary school</c:v>
                </c:pt>
                <c:pt idx="27">
                  <c:v>Drugs</c:v>
                </c:pt>
                <c:pt idx="28">
                  <c:v>First Aid</c:v>
                </c:pt>
                <c:pt idx="29">
                  <c:v>School refusal</c:v>
                </c:pt>
                <c:pt idx="30">
                  <c:v>Transition to primary school</c:v>
                </c:pt>
                <c:pt idx="31">
                  <c:v>Child to parent violence</c:v>
                </c:pt>
                <c:pt idx="32">
                  <c:v>Sexual health</c:v>
                </c:pt>
                <c:pt idx="33">
                  <c:v>Transition to preschool</c:v>
                </c:pt>
                <c:pt idx="34">
                  <c:v>Other </c:v>
                </c:pt>
              </c:strCache>
            </c:strRef>
          </c:cat>
          <c:val>
            <c:numRef>
              <c:f>Sheet1!$D$2:$D$36</c:f>
              <c:numCache>
                <c:formatCode>0%</c:formatCode>
                <c:ptCount val="35"/>
                <c:pt idx="0">
                  <c:v>0.35</c:v>
                </c:pt>
                <c:pt idx="1">
                  <c:v>0.28999999999999998</c:v>
                </c:pt>
                <c:pt idx="2">
                  <c:v>0.2</c:v>
                </c:pt>
                <c:pt idx="3">
                  <c:v>0.18</c:v>
                </c:pt>
                <c:pt idx="4">
                  <c:v>0.15</c:v>
                </c:pt>
                <c:pt idx="5">
                  <c:v>0.15</c:v>
                </c:pt>
                <c:pt idx="6">
                  <c:v>0.15</c:v>
                </c:pt>
                <c:pt idx="7">
                  <c:v>0.13</c:v>
                </c:pt>
                <c:pt idx="8">
                  <c:v>0.12</c:v>
                </c:pt>
                <c:pt idx="9">
                  <c:v>0.12</c:v>
                </c:pt>
                <c:pt idx="10">
                  <c:v>0.11</c:v>
                </c:pt>
                <c:pt idx="11">
                  <c:v>0.11</c:v>
                </c:pt>
                <c:pt idx="12">
                  <c:v>0.09</c:v>
                </c:pt>
                <c:pt idx="13">
                  <c:v>0.09</c:v>
                </c:pt>
                <c:pt idx="14">
                  <c:v>0.08</c:v>
                </c:pt>
                <c:pt idx="15">
                  <c:v>7.0000000000000007E-2</c:v>
                </c:pt>
                <c:pt idx="16">
                  <c:v>7.0000000000000007E-2</c:v>
                </c:pt>
                <c:pt idx="17">
                  <c:v>0.06</c:v>
                </c:pt>
                <c:pt idx="18">
                  <c:v>0.05</c:v>
                </c:pt>
                <c:pt idx="19">
                  <c:v>0.05</c:v>
                </c:pt>
                <c:pt idx="20">
                  <c:v>0.04</c:v>
                </c:pt>
                <c:pt idx="21">
                  <c:v>0.04</c:v>
                </c:pt>
                <c:pt idx="22">
                  <c:v>0.04</c:v>
                </c:pt>
                <c:pt idx="23">
                  <c:v>0.04</c:v>
                </c:pt>
                <c:pt idx="24">
                  <c:v>0.03</c:v>
                </c:pt>
                <c:pt idx="25">
                  <c:v>0.03</c:v>
                </c:pt>
                <c:pt idx="26">
                  <c:v>0.03</c:v>
                </c:pt>
                <c:pt idx="27">
                  <c:v>0.02</c:v>
                </c:pt>
                <c:pt idx="28">
                  <c:v>0.02</c:v>
                </c:pt>
                <c:pt idx="29">
                  <c:v>0.02</c:v>
                </c:pt>
                <c:pt idx="30">
                  <c:v>0.02</c:v>
                </c:pt>
                <c:pt idx="31">
                  <c:v>0.01</c:v>
                </c:pt>
                <c:pt idx="32">
                  <c:v>0.01</c:v>
                </c:pt>
                <c:pt idx="33">
                  <c:v>0.01</c:v>
                </c:pt>
                <c:pt idx="34">
                  <c:v>0.01</c:v>
                </c:pt>
              </c:numCache>
            </c:numRef>
          </c:val>
          <c:extLst>
            <c:ext xmlns:c16="http://schemas.microsoft.com/office/drawing/2014/chart" uri="{C3380CC4-5D6E-409C-BE32-E72D297353CC}">
              <c16:uniqueId val="{00000009-D0B9-4405-B3C6-77BCF07F035B}"/>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D0B9-4405-B3C6-77BCF07F035B}"/>
              </c:ext>
            </c:extLst>
          </c:dPt>
          <c:dPt>
            <c:idx val="1"/>
            <c:invertIfNegative val="0"/>
            <c:bubble3D val="0"/>
            <c:extLst>
              <c:ext xmlns:c16="http://schemas.microsoft.com/office/drawing/2014/chart" uri="{C3380CC4-5D6E-409C-BE32-E72D297353CC}">
                <c16:uniqueId val="{00000001-D0B9-4405-B3C6-77BCF07F035B}"/>
              </c:ext>
            </c:extLst>
          </c:dPt>
          <c:dPt>
            <c:idx val="2"/>
            <c:invertIfNegative val="0"/>
            <c:bubble3D val="0"/>
            <c:extLst>
              <c:ext xmlns:c16="http://schemas.microsoft.com/office/drawing/2014/chart" uri="{C3380CC4-5D6E-409C-BE32-E72D297353CC}">
                <c16:uniqueId val="{00000002-D0B9-4405-B3C6-77BCF07F035B}"/>
              </c:ext>
            </c:extLst>
          </c:dPt>
          <c:dPt>
            <c:idx val="3"/>
            <c:invertIfNegative val="0"/>
            <c:bubble3D val="0"/>
            <c:extLst>
              <c:ext xmlns:c16="http://schemas.microsoft.com/office/drawing/2014/chart" uri="{C3380CC4-5D6E-409C-BE32-E72D297353CC}">
                <c16:uniqueId val="{00000003-D0B9-4405-B3C6-77BCF07F035B}"/>
              </c:ext>
            </c:extLst>
          </c:dPt>
          <c:dPt>
            <c:idx val="4"/>
            <c:invertIfNegative val="0"/>
            <c:bubble3D val="0"/>
            <c:extLst>
              <c:ext xmlns:c16="http://schemas.microsoft.com/office/drawing/2014/chart" uri="{C3380CC4-5D6E-409C-BE32-E72D297353CC}">
                <c16:uniqueId val="{00000004-D0B9-4405-B3C6-77BCF07F035B}"/>
              </c:ext>
            </c:extLst>
          </c:dPt>
          <c:dPt>
            <c:idx val="5"/>
            <c:invertIfNegative val="0"/>
            <c:bubble3D val="0"/>
            <c:extLst>
              <c:ext xmlns:c16="http://schemas.microsoft.com/office/drawing/2014/chart" uri="{C3380CC4-5D6E-409C-BE32-E72D297353CC}">
                <c16:uniqueId val="{00000005-D0B9-4405-B3C6-77BCF07F035B}"/>
              </c:ext>
            </c:extLst>
          </c:dPt>
          <c:dPt>
            <c:idx val="6"/>
            <c:invertIfNegative val="0"/>
            <c:bubble3D val="0"/>
            <c:extLst>
              <c:ext xmlns:c16="http://schemas.microsoft.com/office/drawing/2014/chart" uri="{C3380CC4-5D6E-409C-BE32-E72D297353CC}">
                <c16:uniqueId val="{00000006-D0B9-4405-B3C6-77BCF07F035B}"/>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Behaviour</c:v>
                </c:pt>
                <c:pt idx="1">
                  <c:v>Education</c:v>
                </c:pt>
                <c:pt idx="2">
                  <c:v>Anxiety</c:v>
                </c:pt>
                <c:pt idx="3">
                  <c:v>Child development</c:v>
                </c:pt>
                <c:pt idx="4">
                  <c:v>Screen time</c:v>
                </c:pt>
                <c:pt idx="5">
                  <c:v>Childcare</c:v>
                </c:pt>
                <c:pt idx="6">
                  <c:v>Mental health/anxiety</c:v>
                </c:pt>
                <c:pt idx="7">
                  <c:v>Additional support needs</c:v>
                </c:pt>
                <c:pt idx="8">
                  <c:v>Physical health &amp; development</c:v>
                </c:pt>
                <c:pt idx="9">
                  <c:v>Online safety</c:v>
                </c:pt>
                <c:pt idx="10">
                  <c:v>Child-parent relationship</c:v>
                </c:pt>
                <c:pt idx="11">
                  <c:v>Family relationships</c:v>
                </c:pt>
                <c:pt idx="12">
                  <c:v>Stress</c:v>
                </c:pt>
                <c:pt idx="13">
                  <c:v>Bullying</c:v>
                </c:pt>
                <c:pt idx="14">
                  <c:v>Co-parenting</c:v>
                </c:pt>
                <c:pt idx="15">
                  <c:v>Sexual health</c:v>
                </c:pt>
                <c:pt idx="16">
                  <c:v>School refusal</c:v>
                </c:pt>
                <c:pt idx="17">
                  <c:v>Drugs</c:v>
                </c:pt>
                <c:pt idx="18">
                  <c:v>Violence</c:v>
                </c:pt>
                <c:pt idx="19">
                  <c:v>Other</c:v>
                </c:pt>
                <c:pt idx="20">
                  <c:v>Did not want any</c:v>
                </c:pt>
              </c:strCache>
            </c:strRef>
          </c:cat>
          <c:val>
            <c:numRef>
              <c:f>Sheet1!$B$2:$B$22</c:f>
              <c:numCache>
                <c:formatCode>0%</c:formatCode>
                <c:ptCount val="21"/>
                <c:pt idx="0">
                  <c:v>0.16</c:v>
                </c:pt>
                <c:pt idx="1">
                  <c:v>0.11</c:v>
                </c:pt>
                <c:pt idx="2">
                  <c:v>0.15</c:v>
                </c:pt>
                <c:pt idx="3">
                  <c:v>0.1</c:v>
                </c:pt>
                <c:pt idx="4">
                  <c:v>0.05</c:v>
                </c:pt>
                <c:pt idx="5">
                  <c:v>0.06</c:v>
                </c:pt>
                <c:pt idx="6">
                  <c:v>0.03</c:v>
                </c:pt>
                <c:pt idx="7">
                  <c:v>0.09</c:v>
                </c:pt>
                <c:pt idx="8">
                  <c:v>0.03</c:v>
                </c:pt>
                <c:pt idx="9">
                  <c:v>0.03</c:v>
                </c:pt>
                <c:pt idx="10">
                  <c:v>0.03</c:v>
                </c:pt>
                <c:pt idx="11">
                  <c:v>0.02</c:v>
                </c:pt>
                <c:pt idx="12">
                  <c:v>0.02</c:v>
                </c:pt>
                <c:pt idx="13">
                  <c:v>0.01</c:v>
                </c:pt>
                <c:pt idx="14">
                  <c:v>0.02</c:v>
                </c:pt>
                <c:pt idx="15" formatCode="General">
                  <c:v>0</c:v>
                </c:pt>
                <c:pt idx="16">
                  <c:v>0.01</c:v>
                </c:pt>
                <c:pt idx="17">
                  <c:v>0</c:v>
                </c:pt>
                <c:pt idx="18">
                  <c:v>0</c:v>
                </c:pt>
                <c:pt idx="19">
                  <c:v>0.01</c:v>
                </c:pt>
                <c:pt idx="20">
                  <c:v>0.08</c:v>
                </c:pt>
              </c:numCache>
            </c:numRef>
          </c:val>
          <c:extLst>
            <c:ext xmlns:c16="http://schemas.microsoft.com/office/drawing/2014/chart" uri="{C3380CC4-5D6E-409C-BE32-E72D297353CC}">
              <c16:uniqueId val="{00000007-D0B9-4405-B3C6-77BCF07F035B}"/>
            </c:ext>
          </c:extLst>
        </c:ser>
        <c:ser>
          <c:idx val="1"/>
          <c:order val="1"/>
          <c:tx>
            <c:strRef>
              <c:f>Sheet1!$C$1</c:f>
              <c:strCache>
                <c:ptCount val="1"/>
                <c:pt idx="0">
                  <c:v>Diff between 1st and top 3</c:v>
                </c:pt>
              </c:strCache>
            </c:strRef>
          </c:tx>
          <c:spPr>
            <a:solidFill>
              <a:srgbClr val="8A9AB5"/>
            </a:solidFill>
            <a:ln>
              <a:solidFill>
                <a:schemeClr val="bg1"/>
              </a:solidFill>
            </a:ln>
            <a:effectLst/>
          </c:spPr>
          <c:invertIfNegative val="0"/>
          <c:dLbls>
            <c:delete val="1"/>
          </c:dLbls>
          <c:cat>
            <c:strRef>
              <c:f>Sheet1!$A$2:$A$22</c:f>
              <c:strCache>
                <c:ptCount val="21"/>
                <c:pt idx="0">
                  <c:v>Behaviour</c:v>
                </c:pt>
                <c:pt idx="1">
                  <c:v>Education</c:v>
                </c:pt>
                <c:pt idx="2">
                  <c:v>Anxiety</c:v>
                </c:pt>
                <c:pt idx="3">
                  <c:v>Child development</c:v>
                </c:pt>
                <c:pt idx="4">
                  <c:v>Screen time</c:v>
                </c:pt>
                <c:pt idx="5">
                  <c:v>Childcare</c:v>
                </c:pt>
                <c:pt idx="6">
                  <c:v>Mental health/anxiety</c:v>
                </c:pt>
                <c:pt idx="7">
                  <c:v>Additional support needs</c:v>
                </c:pt>
                <c:pt idx="8">
                  <c:v>Physical health &amp; development</c:v>
                </c:pt>
                <c:pt idx="9">
                  <c:v>Online safety</c:v>
                </c:pt>
                <c:pt idx="10">
                  <c:v>Child-parent relationship</c:v>
                </c:pt>
                <c:pt idx="11">
                  <c:v>Family relationships</c:v>
                </c:pt>
                <c:pt idx="12">
                  <c:v>Stress</c:v>
                </c:pt>
                <c:pt idx="13">
                  <c:v>Bullying</c:v>
                </c:pt>
                <c:pt idx="14">
                  <c:v>Co-parenting</c:v>
                </c:pt>
                <c:pt idx="15">
                  <c:v>Sexual health</c:v>
                </c:pt>
                <c:pt idx="16">
                  <c:v>School refusal</c:v>
                </c:pt>
                <c:pt idx="17">
                  <c:v>Drugs</c:v>
                </c:pt>
                <c:pt idx="18">
                  <c:v>Violence</c:v>
                </c:pt>
                <c:pt idx="19">
                  <c:v>Other</c:v>
                </c:pt>
                <c:pt idx="20">
                  <c:v>Did not want any</c:v>
                </c:pt>
              </c:strCache>
            </c:strRef>
          </c:cat>
          <c:val>
            <c:numRef>
              <c:f>Sheet1!$C$2:$C$22</c:f>
              <c:numCache>
                <c:formatCode>0%</c:formatCode>
                <c:ptCount val="21"/>
                <c:pt idx="0">
                  <c:v>0.15</c:v>
                </c:pt>
                <c:pt idx="1">
                  <c:v>0.18</c:v>
                </c:pt>
                <c:pt idx="2">
                  <c:v>0.1</c:v>
                </c:pt>
                <c:pt idx="3">
                  <c:v>0.13999999999999999</c:v>
                </c:pt>
                <c:pt idx="4">
                  <c:v>0.15000000000000002</c:v>
                </c:pt>
                <c:pt idx="5">
                  <c:v>0.12</c:v>
                </c:pt>
                <c:pt idx="6">
                  <c:v>0.14000000000000001</c:v>
                </c:pt>
                <c:pt idx="7">
                  <c:v>5.0000000000000017E-2</c:v>
                </c:pt>
                <c:pt idx="8">
                  <c:v>0.11000000000000001</c:v>
                </c:pt>
                <c:pt idx="9">
                  <c:v>0.1</c:v>
                </c:pt>
                <c:pt idx="10">
                  <c:v>0.09</c:v>
                </c:pt>
                <c:pt idx="11">
                  <c:v>6.9999999999999993E-2</c:v>
                </c:pt>
                <c:pt idx="12">
                  <c:v>6.9999999999999993E-2</c:v>
                </c:pt>
                <c:pt idx="13">
                  <c:v>0.08</c:v>
                </c:pt>
                <c:pt idx="14">
                  <c:v>3.9999999999999994E-2</c:v>
                </c:pt>
                <c:pt idx="15">
                  <c:v>0.04</c:v>
                </c:pt>
                <c:pt idx="16">
                  <c:v>1.9999999999999997E-2</c:v>
                </c:pt>
                <c:pt idx="17">
                  <c:v>0.01</c:v>
                </c:pt>
                <c:pt idx="18">
                  <c:v>0.01</c:v>
                </c:pt>
                <c:pt idx="19">
                  <c:v>1.9999999999999997E-2</c:v>
                </c:pt>
                <c:pt idx="20">
                  <c:v>0</c:v>
                </c:pt>
              </c:numCache>
            </c:numRef>
          </c:val>
          <c:extLst>
            <c:ext xmlns:c16="http://schemas.microsoft.com/office/drawing/2014/chart" uri="{C3380CC4-5D6E-409C-BE32-E72D297353CC}">
              <c16:uniqueId val="{00000008-D0B9-4405-B3C6-77BCF07F035B}"/>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Behaviour</c:v>
                </c:pt>
                <c:pt idx="1">
                  <c:v>Education</c:v>
                </c:pt>
                <c:pt idx="2">
                  <c:v>Anxiety</c:v>
                </c:pt>
                <c:pt idx="3">
                  <c:v>Child development</c:v>
                </c:pt>
                <c:pt idx="4">
                  <c:v>Screen time</c:v>
                </c:pt>
                <c:pt idx="5">
                  <c:v>Childcare</c:v>
                </c:pt>
                <c:pt idx="6">
                  <c:v>Mental health/anxiety</c:v>
                </c:pt>
                <c:pt idx="7">
                  <c:v>Additional support needs</c:v>
                </c:pt>
                <c:pt idx="8">
                  <c:v>Physical health &amp; development</c:v>
                </c:pt>
                <c:pt idx="9">
                  <c:v>Online safety</c:v>
                </c:pt>
                <c:pt idx="10">
                  <c:v>Child-parent relationship</c:v>
                </c:pt>
                <c:pt idx="11">
                  <c:v>Family relationships</c:v>
                </c:pt>
                <c:pt idx="12">
                  <c:v>Stress</c:v>
                </c:pt>
                <c:pt idx="13">
                  <c:v>Bullying</c:v>
                </c:pt>
                <c:pt idx="14">
                  <c:v>Co-parenting</c:v>
                </c:pt>
                <c:pt idx="15">
                  <c:v>Sexual health</c:v>
                </c:pt>
                <c:pt idx="16">
                  <c:v>School refusal</c:v>
                </c:pt>
                <c:pt idx="17">
                  <c:v>Drugs</c:v>
                </c:pt>
                <c:pt idx="18">
                  <c:v>Violence</c:v>
                </c:pt>
                <c:pt idx="19">
                  <c:v>Other</c:v>
                </c:pt>
                <c:pt idx="20">
                  <c:v>Did not want any</c:v>
                </c:pt>
              </c:strCache>
            </c:strRef>
          </c:cat>
          <c:val>
            <c:numRef>
              <c:f>Sheet1!$D$2:$D$22</c:f>
              <c:numCache>
                <c:formatCode>0%</c:formatCode>
                <c:ptCount val="21"/>
                <c:pt idx="0">
                  <c:v>0.31</c:v>
                </c:pt>
                <c:pt idx="1">
                  <c:v>0.28999999999999998</c:v>
                </c:pt>
                <c:pt idx="2">
                  <c:v>0.25</c:v>
                </c:pt>
                <c:pt idx="3">
                  <c:v>0.24</c:v>
                </c:pt>
                <c:pt idx="4">
                  <c:v>0.2</c:v>
                </c:pt>
                <c:pt idx="5">
                  <c:v>0.18</c:v>
                </c:pt>
                <c:pt idx="6">
                  <c:v>0.17</c:v>
                </c:pt>
                <c:pt idx="7">
                  <c:v>0.14000000000000001</c:v>
                </c:pt>
                <c:pt idx="8">
                  <c:v>0.14000000000000001</c:v>
                </c:pt>
                <c:pt idx="9">
                  <c:v>0.13</c:v>
                </c:pt>
                <c:pt idx="10">
                  <c:v>0.12</c:v>
                </c:pt>
                <c:pt idx="11">
                  <c:v>0.09</c:v>
                </c:pt>
                <c:pt idx="12">
                  <c:v>0.09</c:v>
                </c:pt>
                <c:pt idx="13">
                  <c:v>0.09</c:v>
                </c:pt>
                <c:pt idx="14">
                  <c:v>0.06</c:v>
                </c:pt>
                <c:pt idx="15">
                  <c:v>0.04</c:v>
                </c:pt>
                <c:pt idx="16">
                  <c:v>0.03</c:v>
                </c:pt>
                <c:pt idx="17">
                  <c:v>0.01</c:v>
                </c:pt>
                <c:pt idx="18">
                  <c:v>0.01</c:v>
                </c:pt>
                <c:pt idx="19">
                  <c:v>0.03</c:v>
                </c:pt>
                <c:pt idx="20">
                  <c:v>0.08</c:v>
                </c:pt>
              </c:numCache>
            </c:numRef>
          </c:val>
          <c:extLst>
            <c:ext xmlns:c16="http://schemas.microsoft.com/office/drawing/2014/chart" uri="{C3380CC4-5D6E-409C-BE32-E72D297353CC}">
              <c16:uniqueId val="{00000009-D0B9-4405-B3C6-77BCF07F035B}"/>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D0B9-4405-B3C6-77BCF07F035B}"/>
              </c:ext>
            </c:extLst>
          </c:dPt>
          <c:dPt>
            <c:idx val="1"/>
            <c:invertIfNegative val="0"/>
            <c:bubble3D val="0"/>
            <c:extLst>
              <c:ext xmlns:c16="http://schemas.microsoft.com/office/drawing/2014/chart" uri="{C3380CC4-5D6E-409C-BE32-E72D297353CC}">
                <c16:uniqueId val="{00000001-D0B9-4405-B3C6-77BCF07F035B}"/>
              </c:ext>
            </c:extLst>
          </c:dPt>
          <c:dPt>
            <c:idx val="2"/>
            <c:invertIfNegative val="0"/>
            <c:bubble3D val="0"/>
            <c:extLst>
              <c:ext xmlns:c16="http://schemas.microsoft.com/office/drawing/2014/chart" uri="{C3380CC4-5D6E-409C-BE32-E72D297353CC}">
                <c16:uniqueId val="{00000002-D0B9-4405-B3C6-77BCF07F035B}"/>
              </c:ext>
            </c:extLst>
          </c:dPt>
          <c:dPt>
            <c:idx val="3"/>
            <c:invertIfNegative val="0"/>
            <c:bubble3D val="0"/>
            <c:extLst>
              <c:ext xmlns:c16="http://schemas.microsoft.com/office/drawing/2014/chart" uri="{C3380CC4-5D6E-409C-BE32-E72D297353CC}">
                <c16:uniqueId val="{00000003-D0B9-4405-B3C6-77BCF07F035B}"/>
              </c:ext>
            </c:extLst>
          </c:dPt>
          <c:dPt>
            <c:idx val="4"/>
            <c:invertIfNegative val="0"/>
            <c:bubble3D val="0"/>
            <c:extLst>
              <c:ext xmlns:c16="http://schemas.microsoft.com/office/drawing/2014/chart" uri="{C3380CC4-5D6E-409C-BE32-E72D297353CC}">
                <c16:uniqueId val="{00000004-D0B9-4405-B3C6-77BCF07F035B}"/>
              </c:ext>
            </c:extLst>
          </c:dPt>
          <c:dPt>
            <c:idx val="5"/>
            <c:invertIfNegative val="0"/>
            <c:bubble3D val="0"/>
            <c:extLst>
              <c:ext xmlns:c16="http://schemas.microsoft.com/office/drawing/2014/chart" uri="{C3380CC4-5D6E-409C-BE32-E72D297353CC}">
                <c16:uniqueId val="{00000005-D0B9-4405-B3C6-77BCF07F035B}"/>
              </c:ext>
            </c:extLst>
          </c:dPt>
          <c:dPt>
            <c:idx val="6"/>
            <c:invertIfNegative val="0"/>
            <c:bubble3D val="0"/>
            <c:extLst>
              <c:ext xmlns:c16="http://schemas.microsoft.com/office/drawing/2014/chart" uri="{C3380CC4-5D6E-409C-BE32-E72D297353CC}">
                <c16:uniqueId val="{00000006-D0B9-4405-B3C6-77BCF07F035B}"/>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Education</c:v>
                </c:pt>
                <c:pt idx="1">
                  <c:v>Behaviour</c:v>
                </c:pt>
                <c:pt idx="2">
                  <c:v>Child development</c:v>
                </c:pt>
                <c:pt idx="3">
                  <c:v>Mental health</c:v>
                </c:pt>
                <c:pt idx="4">
                  <c:v>Online safety/screen time</c:v>
                </c:pt>
                <c:pt idx="5">
                  <c:v>Physical health</c:v>
                </c:pt>
                <c:pt idx="6">
                  <c:v>Child-parent relationship</c:v>
                </c:pt>
                <c:pt idx="7">
                  <c:v>Childcare</c:v>
                </c:pt>
                <c:pt idx="8">
                  <c:v>Family relationships</c:v>
                </c:pt>
                <c:pt idx="9">
                  <c:v>Co-parenting</c:v>
                </c:pt>
                <c:pt idx="10">
                  <c:v>Did not want any information, advice or support</c:v>
                </c:pt>
                <c:pt idx="11">
                  <c:v>Other</c:v>
                </c:pt>
              </c:strCache>
            </c:strRef>
          </c:cat>
          <c:val>
            <c:numRef>
              <c:f>Sheet1!$B$2:$B$13</c:f>
              <c:numCache>
                <c:formatCode>0%</c:formatCode>
                <c:ptCount val="12"/>
                <c:pt idx="0">
                  <c:v>0.18</c:v>
                </c:pt>
                <c:pt idx="1">
                  <c:v>0.21</c:v>
                </c:pt>
                <c:pt idx="2">
                  <c:v>0.15</c:v>
                </c:pt>
                <c:pt idx="3">
                  <c:v>0.1</c:v>
                </c:pt>
                <c:pt idx="4">
                  <c:v>7.0000000000000007E-2</c:v>
                </c:pt>
                <c:pt idx="5">
                  <c:v>7.0000000000000007E-2</c:v>
                </c:pt>
                <c:pt idx="6">
                  <c:v>0.04</c:v>
                </c:pt>
                <c:pt idx="7">
                  <c:v>0.03</c:v>
                </c:pt>
                <c:pt idx="8">
                  <c:v>0.02</c:v>
                </c:pt>
                <c:pt idx="9">
                  <c:v>0.01</c:v>
                </c:pt>
                <c:pt idx="10">
                  <c:v>0.11</c:v>
                </c:pt>
                <c:pt idx="11">
                  <c:v>0.01</c:v>
                </c:pt>
              </c:numCache>
            </c:numRef>
          </c:val>
          <c:extLst>
            <c:ext xmlns:c16="http://schemas.microsoft.com/office/drawing/2014/chart" uri="{C3380CC4-5D6E-409C-BE32-E72D297353CC}">
              <c16:uniqueId val="{00000007-D0B9-4405-B3C6-77BCF07F035B}"/>
            </c:ext>
          </c:extLst>
        </c:ser>
        <c:ser>
          <c:idx val="1"/>
          <c:order val="1"/>
          <c:tx>
            <c:strRef>
              <c:f>Sheet1!$C$1</c:f>
              <c:strCache>
                <c:ptCount val="1"/>
                <c:pt idx="0">
                  <c:v>Diff between 1st and top 3</c:v>
                </c:pt>
              </c:strCache>
            </c:strRef>
          </c:tx>
          <c:spPr>
            <a:solidFill>
              <a:srgbClr val="8A9AB5"/>
            </a:solidFill>
            <a:ln>
              <a:solidFill>
                <a:schemeClr val="bg1"/>
              </a:solidFill>
            </a:ln>
            <a:effectLst/>
          </c:spPr>
          <c:invertIfNegative val="0"/>
          <c:dLbls>
            <c:delete val="1"/>
          </c:dLbls>
          <c:cat>
            <c:strRef>
              <c:f>Sheet1!$A$2:$A$13</c:f>
              <c:strCache>
                <c:ptCount val="12"/>
                <c:pt idx="0">
                  <c:v>Education</c:v>
                </c:pt>
                <c:pt idx="1">
                  <c:v>Behaviour</c:v>
                </c:pt>
                <c:pt idx="2">
                  <c:v>Child development</c:v>
                </c:pt>
                <c:pt idx="3">
                  <c:v>Mental health</c:v>
                </c:pt>
                <c:pt idx="4">
                  <c:v>Online safety/screen time</c:v>
                </c:pt>
                <c:pt idx="5">
                  <c:v>Physical health</c:v>
                </c:pt>
                <c:pt idx="6">
                  <c:v>Child-parent relationship</c:v>
                </c:pt>
                <c:pt idx="7">
                  <c:v>Childcare</c:v>
                </c:pt>
                <c:pt idx="8">
                  <c:v>Family relationships</c:v>
                </c:pt>
                <c:pt idx="9">
                  <c:v>Co-parenting</c:v>
                </c:pt>
                <c:pt idx="10">
                  <c:v>Did not want any information, advice or support</c:v>
                </c:pt>
                <c:pt idx="11">
                  <c:v>Other</c:v>
                </c:pt>
              </c:strCache>
            </c:strRef>
          </c:cat>
          <c:val>
            <c:numRef>
              <c:f>Sheet1!$C$2:$C$13</c:f>
              <c:numCache>
                <c:formatCode>0%</c:formatCode>
                <c:ptCount val="12"/>
                <c:pt idx="0">
                  <c:v>0.21000000000000002</c:v>
                </c:pt>
                <c:pt idx="1">
                  <c:v>0.15</c:v>
                </c:pt>
                <c:pt idx="2">
                  <c:v>0.17</c:v>
                </c:pt>
                <c:pt idx="3">
                  <c:v>0.18999999999999997</c:v>
                </c:pt>
                <c:pt idx="4">
                  <c:v>0.21999999999999997</c:v>
                </c:pt>
                <c:pt idx="5">
                  <c:v>0.21999999999999997</c:v>
                </c:pt>
                <c:pt idx="6">
                  <c:v>0.1</c:v>
                </c:pt>
                <c:pt idx="7">
                  <c:v>0.08</c:v>
                </c:pt>
                <c:pt idx="8">
                  <c:v>0.06</c:v>
                </c:pt>
                <c:pt idx="9">
                  <c:v>0.03</c:v>
                </c:pt>
                <c:pt idx="10">
                  <c:v>6.0000000000000012E-2</c:v>
                </c:pt>
                <c:pt idx="11">
                  <c:v>0.03</c:v>
                </c:pt>
              </c:numCache>
            </c:numRef>
          </c:val>
          <c:extLst>
            <c:ext xmlns:c16="http://schemas.microsoft.com/office/drawing/2014/chart" uri="{C3380CC4-5D6E-409C-BE32-E72D297353CC}">
              <c16:uniqueId val="{00000008-D0B9-4405-B3C6-77BCF07F035B}"/>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Education</c:v>
                </c:pt>
                <c:pt idx="1">
                  <c:v>Behaviour</c:v>
                </c:pt>
                <c:pt idx="2">
                  <c:v>Child development</c:v>
                </c:pt>
                <c:pt idx="3">
                  <c:v>Mental health</c:v>
                </c:pt>
                <c:pt idx="4">
                  <c:v>Online safety/screen time</c:v>
                </c:pt>
                <c:pt idx="5">
                  <c:v>Physical health</c:v>
                </c:pt>
                <c:pt idx="6">
                  <c:v>Child-parent relationship</c:v>
                </c:pt>
                <c:pt idx="7">
                  <c:v>Childcare</c:v>
                </c:pt>
                <c:pt idx="8">
                  <c:v>Family relationships</c:v>
                </c:pt>
                <c:pt idx="9">
                  <c:v>Co-parenting</c:v>
                </c:pt>
                <c:pt idx="10">
                  <c:v>Did not want any information, advice or support</c:v>
                </c:pt>
                <c:pt idx="11">
                  <c:v>Other</c:v>
                </c:pt>
              </c:strCache>
            </c:strRef>
          </c:cat>
          <c:val>
            <c:numRef>
              <c:f>Sheet1!$D$2:$D$13</c:f>
              <c:numCache>
                <c:formatCode>0%</c:formatCode>
                <c:ptCount val="12"/>
                <c:pt idx="0">
                  <c:v>0.39</c:v>
                </c:pt>
                <c:pt idx="1">
                  <c:v>0.36</c:v>
                </c:pt>
                <c:pt idx="2">
                  <c:v>0.32</c:v>
                </c:pt>
                <c:pt idx="3">
                  <c:v>0.28999999999999998</c:v>
                </c:pt>
                <c:pt idx="4">
                  <c:v>0.28999999999999998</c:v>
                </c:pt>
                <c:pt idx="5">
                  <c:v>0.28999999999999998</c:v>
                </c:pt>
                <c:pt idx="6">
                  <c:v>0.14000000000000001</c:v>
                </c:pt>
                <c:pt idx="7">
                  <c:v>0.11</c:v>
                </c:pt>
                <c:pt idx="8">
                  <c:v>0.08</c:v>
                </c:pt>
                <c:pt idx="9">
                  <c:v>0.04</c:v>
                </c:pt>
                <c:pt idx="10">
                  <c:v>0.17</c:v>
                </c:pt>
                <c:pt idx="11">
                  <c:v>0.04</c:v>
                </c:pt>
              </c:numCache>
            </c:numRef>
          </c:val>
          <c:extLst>
            <c:ext xmlns:c16="http://schemas.microsoft.com/office/drawing/2014/chart" uri="{C3380CC4-5D6E-409C-BE32-E72D297353CC}">
              <c16:uniqueId val="{00000009-D0B9-4405-B3C6-77BCF07F035B}"/>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3">
                <a:shade val="65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0-A3D5-40F2-9743-859A70500CAD}"/>
              </c:ext>
            </c:extLst>
          </c:dPt>
          <c:dPt>
            <c:idx val="1"/>
            <c:invertIfNegative val="0"/>
            <c:bubble3D val="0"/>
            <c:extLst>
              <c:ext xmlns:c16="http://schemas.microsoft.com/office/drawing/2014/chart" uri="{C3380CC4-5D6E-409C-BE32-E72D297353CC}">
                <c16:uniqueId val="{00000001-A3D5-40F2-9743-859A70500CAD}"/>
              </c:ext>
            </c:extLst>
          </c:dPt>
          <c:dPt>
            <c:idx val="2"/>
            <c:invertIfNegative val="0"/>
            <c:bubble3D val="0"/>
            <c:extLst>
              <c:ext xmlns:c16="http://schemas.microsoft.com/office/drawing/2014/chart" uri="{C3380CC4-5D6E-409C-BE32-E72D297353CC}">
                <c16:uniqueId val="{00000002-A3D5-40F2-9743-859A70500CAD}"/>
              </c:ext>
            </c:extLst>
          </c:dPt>
          <c:dPt>
            <c:idx val="3"/>
            <c:invertIfNegative val="0"/>
            <c:bubble3D val="0"/>
            <c:extLst>
              <c:ext xmlns:c16="http://schemas.microsoft.com/office/drawing/2014/chart" uri="{C3380CC4-5D6E-409C-BE32-E72D297353CC}">
                <c16:uniqueId val="{00000003-A3D5-40F2-9743-859A70500CAD}"/>
              </c:ext>
            </c:extLst>
          </c:dPt>
          <c:dPt>
            <c:idx val="4"/>
            <c:invertIfNegative val="0"/>
            <c:bubble3D val="0"/>
            <c:extLst>
              <c:ext xmlns:c16="http://schemas.microsoft.com/office/drawing/2014/chart" uri="{C3380CC4-5D6E-409C-BE32-E72D297353CC}">
                <c16:uniqueId val="{00000004-A3D5-40F2-9743-859A70500CAD}"/>
              </c:ext>
            </c:extLst>
          </c:dPt>
          <c:dPt>
            <c:idx val="5"/>
            <c:invertIfNegative val="0"/>
            <c:bubble3D val="0"/>
            <c:extLst>
              <c:ext xmlns:c16="http://schemas.microsoft.com/office/drawing/2014/chart" uri="{C3380CC4-5D6E-409C-BE32-E72D297353CC}">
                <c16:uniqueId val="{00000005-A3D5-40F2-9743-859A70500CAD}"/>
              </c:ext>
            </c:extLst>
          </c:dPt>
          <c:dPt>
            <c:idx val="6"/>
            <c:invertIfNegative val="0"/>
            <c:bubble3D val="0"/>
            <c:extLst>
              <c:ext xmlns:c16="http://schemas.microsoft.com/office/drawing/2014/chart" uri="{C3380CC4-5D6E-409C-BE32-E72D297353CC}">
                <c16:uniqueId val="{00000006-A3D5-40F2-9743-859A70500CA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Child development</c:v>
                </c:pt>
                <c:pt idx="1">
                  <c:v>Behaviour</c:v>
                </c:pt>
                <c:pt idx="2">
                  <c:v>Education</c:v>
                </c:pt>
                <c:pt idx="3">
                  <c:v>Childcare</c:v>
                </c:pt>
                <c:pt idx="4">
                  <c:v>Anxiety</c:v>
                </c:pt>
                <c:pt idx="5">
                  <c:v>Child-parent relationship</c:v>
                </c:pt>
                <c:pt idx="6">
                  <c:v>Screen time</c:v>
                </c:pt>
                <c:pt idx="7">
                  <c:v>Mental health/anxiety</c:v>
                </c:pt>
                <c:pt idx="8">
                  <c:v>Additional support needs</c:v>
                </c:pt>
                <c:pt idx="9">
                  <c:v>Online safety</c:v>
                </c:pt>
                <c:pt idx="10">
                  <c:v>Family relationships</c:v>
                </c:pt>
                <c:pt idx="11">
                  <c:v>Physical health &amp; development</c:v>
                </c:pt>
                <c:pt idx="12">
                  <c:v>Stress</c:v>
                </c:pt>
                <c:pt idx="13">
                  <c:v>Co-parenting</c:v>
                </c:pt>
                <c:pt idx="14">
                  <c:v>Bullying</c:v>
                </c:pt>
                <c:pt idx="15">
                  <c:v>Sexual health</c:v>
                </c:pt>
                <c:pt idx="16">
                  <c:v>School refusal</c:v>
                </c:pt>
                <c:pt idx="17">
                  <c:v>Drugs</c:v>
                </c:pt>
                <c:pt idx="18">
                  <c:v>Violence</c:v>
                </c:pt>
                <c:pt idx="19">
                  <c:v>Other</c:v>
                </c:pt>
                <c:pt idx="20">
                  <c:v>Did not want any</c:v>
                </c:pt>
              </c:strCache>
            </c:strRef>
          </c:cat>
          <c:val>
            <c:numRef>
              <c:f>Sheet1!$B$2:$B$22</c:f>
              <c:numCache>
                <c:formatCode>0%</c:formatCode>
                <c:ptCount val="21"/>
                <c:pt idx="0">
                  <c:v>0.13</c:v>
                </c:pt>
                <c:pt idx="1">
                  <c:v>0.17</c:v>
                </c:pt>
                <c:pt idx="2">
                  <c:v>0.11</c:v>
                </c:pt>
                <c:pt idx="3">
                  <c:v>0.08</c:v>
                </c:pt>
                <c:pt idx="4">
                  <c:v>0.12</c:v>
                </c:pt>
                <c:pt idx="5">
                  <c:v>0.05</c:v>
                </c:pt>
                <c:pt idx="6">
                  <c:v>0.04</c:v>
                </c:pt>
                <c:pt idx="7">
                  <c:v>0.03</c:v>
                </c:pt>
                <c:pt idx="8">
                  <c:v>0.09</c:v>
                </c:pt>
                <c:pt idx="9">
                  <c:v>0.03</c:v>
                </c:pt>
                <c:pt idx="10">
                  <c:v>0.02</c:v>
                </c:pt>
                <c:pt idx="11">
                  <c:v>0.01</c:v>
                </c:pt>
                <c:pt idx="12">
                  <c:v>0.02</c:v>
                </c:pt>
                <c:pt idx="13">
                  <c:v>0.02</c:v>
                </c:pt>
                <c:pt idx="14">
                  <c:v>0.01</c:v>
                </c:pt>
                <c:pt idx="15">
                  <c:v>0.01</c:v>
                </c:pt>
                <c:pt idx="16">
                  <c:v>0</c:v>
                </c:pt>
                <c:pt idx="17">
                  <c:v>0</c:v>
                </c:pt>
                <c:pt idx="18">
                  <c:v>0.01</c:v>
                </c:pt>
                <c:pt idx="19">
                  <c:v>0.01</c:v>
                </c:pt>
                <c:pt idx="20">
                  <c:v>7.0000000000000007E-2</c:v>
                </c:pt>
              </c:numCache>
            </c:numRef>
          </c:val>
          <c:extLst>
            <c:ext xmlns:c16="http://schemas.microsoft.com/office/drawing/2014/chart" uri="{C3380CC4-5D6E-409C-BE32-E72D297353CC}">
              <c16:uniqueId val="{00000007-A3D5-40F2-9743-859A70500CAD}"/>
            </c:ext>
          </c:extLst>
        </c:ser>
        <c:ser>
          <c:idx val="1"/>
          <c:order val="1"/>
          <c:tx>
            <c:strRef>
              <c:f>Sheet1!$C$1</c:f>
              <c:strCache>
                <c:ptCount val="1"/>
                <c:pt idx="0">
                  <c:v>Diff between 1st and top 3</c:v>
                </c:pt>
              </c:strCache>
            </c:strRef>
          </c:tx>
          <c:spPr>
            <a:solidFill>
              <a:srgbClr val="DB8496"/>
            </a:solidFill>
            <a:ln>
              <a:solidFill>
                <a:schemeClr val="bg1"/>
              </a:solidFill>
            </a:ln>
            <a:effectLst/>
          </c:spPr>
          <c:invertIfNegative val="0"/>
          <c:dLbls>
            <c:delete val="1"/>
          </c:dLbls>
          <c:cat>
            <c:strRef>
              <c:f>Sheet1!$A$2:$A$22</c:f>
              <c:strCache>
                <c:ptCount val="21"/>
                <c:pt idx="0">
                  <c:v>Child development</c:v>
                </c:pt>
                <c:pt idx="1">
                  <c:v>Behaviour</c:v>
                </c:pt>
                <c:pt idx="2">
                  <c:v>Education</c:v>
                </c:pt>
                <c:pt idx="3">
                  <c:v>Childcare</c:v>
                </c:pt>
                <c:pt idx="4">
                  <c:v>Anxiety</c:v>
                </c:pt>
                <c:pt idx="5">
                  <c:v>Child-parent relationship</c:v>
                </c:pt>
                <c:pt idx="6">
                  <c:v>Screen time</c:v>
                </c:pt>
                <c:pt idx="7">
                  <c:v>Mental health/anxiety</c:v>
                </c:pt>
                <c:pt idx="8">
                  <c:v>Additional support needs</c:v>
                </c:pt>
                <c:pt idx="9">
                  <c:v>Online safety</c:v>
                </c:pt>
                <c:pt idx="10">
                  <c:v>Family relationships</c:v>
                </c:pt>
                <c:pt idx="11">
                  <c:v>Physical health &amp; development</c:v>
                </c:pt>
                <c:pt idx="12">
                  <c:v>Stress</c:v>
                </c:pt>
                <c:pt idx="13">
                  <c:v>Co-parenting</c:v>
                </c:pt>
                <c:pt idx="14">
                  <c:v>Bullying</c:v>
                </c:pt>
                <c:pt idx="15">
                  <c:v>Sexual health</c:v>
                </c:pt>
                <c:pt idx="16">
                  <c:v>School refusal</c:v>
                </c:pt>
                <c:pt idx="17">
                  <c:v>Drugs</c:v>
                </c:pt>
                <c:pt idx="18">
                  <c:v>Violence</c:v>
                </c:pt>
                <c:pt idx="19">
                  <c:v>Other</c:v>
                </c:pt>
                <c:pt idx="20">
                  <c:v>Did not want any</c:v>
                </c:pt>
              </c:strCache>
            </c:strRef>
          </c:cat>
          <c:val>
            <c:numRef>
              <c:f>Sheet1!$C$2:$C$22</c:f>
              <c:numCache>
                <c:formatCode>0%</c:formatCode>
                <c:ptCount val="21"/>
                <c:pt idx="0">
                  <c:v>0.19</c:v>
                </c:pt>
                <c:pt idx="1">
                  <c:v>0.13999999999999999</c:v>
                </c:pt>
                <c:pt idx="2">
                  <c:v>0.18</c:v>
                </c:pt>
                <c:pt idx="3">
                  <c:v>0.2</c:v>
                </c:pt>
                <c:pt idx="4">
                  <c:v>0.09</c:v>
                </c:pt>
                <c:pt idx="5">
                  <c:v>0.15999999999999998</c:v>
                </c:pt>
                <c:pt idx="6">
                  <c:v>0.12</c:v>
                </c:pt>
                <c:pt idx="7">
                  <c:v>0.12</c:v>
                </c:pt>
                <c:pt idx="8">
                  <c:v>5.0000000000000017E-2</c:v>
                </c:pt>
                <c:pt idx="9">
                  <c:v>0.1</c:v>
                </c:pt>
                <c:pt idx="10">
                  <c:v>0.09</c:v>
                </c:pt>
                <c:pt idx="11">
                  <c:v>0.1</c:v>
                </c:pt>
                <c:pt idx="12">
                  <c:v>6.9999999999999993E-2</c:v>
                </c:pt>
                <c:pt idx="13">
                  <c:v>3.9999999999999994E-2</c:v>
                </c:pt>
                <c:pt idx="14">
                  <c:v>4.9999999999999996E-2</c:v>
                </c:pt>
                <c:pt idx="15">
                  <c:v>0.03</c:v>
                </c:pt>
                <c:pt idx="16">
                  <c:v>0.02</c:v>
                </c:pt>
                <c:pt idx="17">
                  <c:v>0.01</c:v>
                </c:pt>
                <c:pt idx="18">
                  <c:v>0</c:v>
                </c:pt>
                <c:pt idx="19">
                  <c:v>0.01</c:v>
                </c:pt>
                <c:pt idx="20">
                  <c:v>0</c:v>
                </c:pt>
              </c:numCache>
            </c:numRef>
          </c:val>
          <c:extLst>
            <c:ext xmlns:c16="http://schemas.microsoft.com/office/drawing/2014/chart" uri="{C3380CC4-5D6E-409C-BE32-E72D297353CC}">
              <c16:uniqueId val="{00000008-A3D5-40F2-9743-859A70500CAD}"/>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Child development</c:v>
                </c:pt>
                <c:pt idx="1">
                  <c:v>Behaviour</c:v>
                </c:pt>
                <c:pt idx="2">
                  <c:v>Education</c:v>
                </c:pt>
                <c:pt idx="3">
                  <c:v>Childcare</c:v>
                </c:pt>
                <c:pt idx="4">
                  <c:v>Anxiety</c:v>
                </c:pt>
                <c:pt idx="5">
                  <c:v>Child-parent relationship</c:v>
                </c:pt>
                <c:pt idx="6">
                  <c:v>Screen time</c:v>
                </c:pt>
                <c:pt idx="7">
                  <c:v>Mental health/anxiety</c:v>
                </c:pt>
                <c:pt idx="8">
                  <c:v>Additional support needs</c:v>
                </c:pt>
                <c:pt idx="9">
                  <c:v>Online safety</c:v>
                </c:pt>
                <c:pt idx="10">
                  <c:v>Family relationships</c:v>
                </c:pt>
                <c:pt idx="11">
                  <c:v>Physical health &amp; development</c:v>
                </c:pt>
                <c:pt idx="12">
                  <c:v>Stress</c:v>
                </c:pt>
                <c:pt idx="13">
                  <c:v>Co-parenting</c:v>
                </c:pt>
                <c:pt idx="14">
                  <c:v>Bullying</c:v>
                </c:pt>
                <c:pt idx="15">
                  <c:v>Sexual health</c:v>
                </c:pt>
                <c:pt idx="16">
                  <c:v>School refusal</c:v>
                </c:pt>
                <c:pt idx="17">
                  <c:v>Drugs</c:v>
                </c:pt>
                <c:pt idx="18">
                  <c:v>Violence</c:v>
                </c:pt>
                <c:pt idx="19">
                  <c:v>Other</c:v>
                </c:pt>
                <c:pt idx="20">
                  <c:v>Did not want any</c:v>
                </c:pt>
              </c:strCache>
            </c:strRef>
          </c:cat>
          <c:val>
            <c:numRef>
              <c:f>Sheet1!$D$2:$D$22</c:f>
              <c:numCache>
                <c:formatCode>0%</c:formatCode>
                <c:ptCount val="21"/>
                <c:pt idx="0">
                  <c:v>0.32</c:v>
                </c:pt>
                <c:pt idx="1">
                  <c:v>0.31</c:v>
                </c:pt>
                <c:pt idx="2">
                  <c:v>0.28999999999999998</c:v>
                </c:pt>
                <c:pt idx="3">
                  <c:v>0.28000000000000003</c:v>
                </c:pt>
                <c:pt idx="4">
                  <c:v>0.21</c:v>
                </c:pt>
                <c:pt idx="5">
                  <c:v>0.21</c:v>
                </c:pt>
                <c:pt idx="6">
                  <c:v>0.16</c:v>
                </c:pt>
                <c:pt idx="7">
                  <c:v>0.15</c:v>
                </c:pt>
                <c:pt idx="8">
                  <c:v>0.14000000000000001</c:v>
                </c:pt>
                <c:pt idx="9">
                  <c:v>0.13</c:v>
                </c:pt>
                <c:pt idx="10">
                  <c:v>0.11</c:v>
                </c:pt>
                <c:pt idx="11">
                  <c:v>0.11</c:v>
                </c:pt>
                <c:pt idx="12">
                  <c:v>0.09</c:v>
                </c:pt>
                <c:pt idx="13">
                  <c:v>0.06</c:v>
                </c:pt>
                <c:pt idx="14">
                  <c:v>0.06</c:v>
                </c:pt>
                <c:pt idx="15">
                  <c:v>0.04</c:v>
                </c:pt>
                <c:pt idx="16">
                  <c:v>0.02</c:v>
                </c:pt>
                <c:pt idx="17">
                  <c:v>0.01</c:v>
                </c:pt>
                <c:pt idx="18">
                  <c:v>0.01</c:v>
                </c:pt>
                <c:pt idx="19">
                  <c:v>0.02</c:v>
                </c:pt>
                <c:pt idx="20">
                  <c:v>7.0000000000000007E-2</c:v>
                </c:pt>
              </c:numCache>
            </c:numRef>
          </c:val>
          <c:extLst>
            <c:ext xmlns:c16="http://schemas.microsoft.com/office/drawing/2014/chart" uri="{C3380CC4-5D6E-409C-BE32-E72D297353CC}">
              <c16:uniqueId val="{00000009-A3D5-40F2-9743-859A70500CAD}"/>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3">
                <a:shade val="65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0-A3D5-40F2-9743-859A70500CAD}"/>
              </c:ext>
            </c:extLst>
          </c:dPt>
          <c:dPt>
            <c:idx val="1"/>
            <c:invertIfNegative val="0"/>
            <c:bubble3D val="0"/>
            <c:extLst>
              <c:ext xmlns:c16="http://schemas.microsoft.com/office/drawing/2014/chart" uri="{C3380CC4-5D6E-409C-BE32-E72D297353CC}">
                <c16:uniqueId val="{00000001-A3D5-40F2-9743-859A70500CAD}"/>
              </c:ext>
            </c:extLst>
          </c:dPt>
          <c:dPt>
            <c:idx val="2"/>
            <c:invertIfNegative val="0"/>
            <c:bubble3D val="0"/>
            <c:extLst>
              <c:ext xmlns:c16="http://schemas.microsoft.com/office/drawing/2014/chart" uri="{C3380CC4-5D6E-409C-BE32-E72D297353CC}">
                <c16:uniqueId val="{00000002-A3D5-40F2-9743-859A70500CAD}"/>
              </c:ext>
            </c:extLst>
          </c:dPt>
          <c:dPt>
            <c:idx val="3"/>
            <c:invertIfNegative val="0"/>
            <c:bubble3D val="0"/>
            <c:extLst>
              <c:ext xmlns:c16="http://schemas.microsoft.com/office/drawing/2014/chart" uri="{C3380CC4-5D6E-409C-BE32-E72D297353CC}">
                <c16:uniqueId val="{00000003-A3D5-40F2-9743-859A70500CAD}"/>
              </c:ext>
            </c:extLst>
          </c:dPt>
          <c:dPt>
            <c:idx val="4"/>
            <c:invertIfNegative val="0"/>
            <c:bubble3D val="0"/>
            <c:extLst>
              <c:ext xmlns:c16="http://schemas.microsoft.com/office/drawing/2014/chart" uri="{C3380CC4-5D6E-409C-BE32-E72D297353CC}">
                <c16:uniqueId val="{00000004-A3D5-40F2-9743-859A70500CAD}"/>
              </c:ext>
            </c:extLst>
          </c:dPt>
          <c:dPt>
            <c:idx val="5"/>
            <c:invertIfNegative val="0"/>
            <c:bubble3D val="0"/>
            <c:extLst>
              <c:ext xmlns:c16="http://schemas.microsoft.com/office/drawing/2014/chart" uri="{C3380CC4-5D6E-409C-BE32-E72D297353CC}">
                <c16:uniqueId val="{00000005-A3D5-40F2-9743-859A70500CAD}"/>
              </c:ext>
            </c:extLst>
          </c:dPt>
          <c:dPt>
            <c:idx val="6"/>
            <c:invertIfNegative val="0"/>
            <c:bubble3D val="0"/>
            <c:extLst>
              <c:ext xmlns:c16="http://schemas.microsoft.com/office/drawing/2014/chart" uri="{C3380CC4-5D6E-409C-BE32-E72D297353CC}">
                <c16:uniqueId val="{00000006-A3D5-40F2-9743-859A70500CA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Sheet1!$A$2:$A$36</c:f>
              <c:strCache>
                <c:ptCount val="35"/>
                <c:pt idx="0">
                  <c:v>Behaviour</c:v>
                </c:pt>
                <c:pt idx="1">
                  <c:v>Child development</c:v>
                </c:pt>
                <c:pt idx="2">
                  <c:v>Education</c:v>
                </c:pt>
                <c:pt idx="3">
                  <c:v>Challenging behaviour in school-aged children</c:v>
                </c:pt>
                <c:pt idx="4">
                  <c:v>Anxiety</c:v>
                </c:pt>
                <c:pt idx="5">
                  <c:v>Bullying</c:v>
                </c:pt>
                <c:pt idx="6">
                  <c:v>Caring for babies and toddlers</c:v>
                </c:pt>
                <c:pt idx="7">
                  <c:v>Healthy eating/ weaning</c:v>
                </c:pt>
                <c:pt idx="8">
                  <c:v>Online safety</c:v>
                </c:pt>
                <c:pt idx="9">
                  <c:v>Screen time</c:v>
                </c:pt>
                <c:pt idx="10">
                  <c:v>Challenging behaviour in teenagers &amp; young adults</c:v>
                </c:pt>
                <c:pt idx="11">
                  <c:v>Challenging behaviour in toddlers</c:v>
                </c:pt>
                <c:pt idx="12">
                  <c:v>Childcare</c:v>
                </c:pt>
                <c:pt idx="13">
                  <c:v>Additional support needs</c:v>
                </c:pt>
                <c:pt idx="14">
                  <c:v>Child-parent relationship</c:v>
                </c:pt>
                <c:pt idx="15">
                  <c:v>Family relationships</c:v>
                </c:pt>
                <c:pt idx="16">
                  <c:v>Caring for a child with additional support needs</c:v>
                </c:pt>
                <c:pt idx="17">
                  <c:v>Mental health/anxiety</c:v>
                </c:pt>
                <c:pt idx="18">
                  <c:v>Primary school</c:v>
                </c:pt>
                <c:pt idx="19">
                  <c:v>Pre-school</c:v>
                </c:pt>
                <c:pt idx="20">
                  <c:v>Secondary school</c:v>
                </c:pt>
                <c:pt idx="21">
                  <c:v>Child to parent violence</c:v>
                </c:pt>
                <c:pt idx="22">
                  <c:v>Co-parenting</c:v>
                </c:pt>
                <c:pt idx="23">
                  <c:v>Physical health</c:v>
                </c:pt>
                <c:pt idx="24">
                  <c:v>Speech and language development</c:v>
                </c:pt>
                <c:pt idx="25">
                  <c:v>Stress</c:v>
                </c:pt>
                <c:pt idx="26">
                  <c:v>Transition to primary school</c:v>
                </c:pt>
                <c:pt idx="27">
                  <c:v>Drugs</c:v>
                </c:pt>
                <c:pt idx="28">
                  <c:v>First Aid</c:v>
                </c:pt>
                <c:pt idx="29">
                  <c:v>Physical health &amp; development</c:v>
                </c:pt>
                <c:pt idx="30">
                  <c:v>School refusal</c:v>
                </c:pt>
                <c:pt idx="31">
                  <c:v>Transition to preschool</c:v>
                </c:pt>
                <c:pt idx="32">
                  <c:v>Sexual health</c:v>
                </c:pt>
                <c:pt idx="33">
                  <c:v>Transition to secondary school</c:v>
                </c:pt>
                <c:pt idx="34">
                  <c:v>Other </c:v>
                </c:pt>
              </c:strCache>
            </c:strRef>
          </c:cat>
          <c:val>
            <c:numRef>
              <c:f>Sheet1!$B$2:$B$36</c:f>
              <c:numCache>
                <c:formatCode>0%</c:formatCode>
                <c:ptCount val="35"/>
                <c:pt idx="0">
                  <c:v>0.26</c:v>
                </c:pt>
                <c:pt idx="1">
                  <c:v>0.06</c:v>
                </c:pt>
                <c:pt idx="2">
                  <c:v>0.04</c:v>
                </c:pt>
                <c:pt idx="3">
                  <c:v>0.05</c:v>
                </c:pt>
                <c:pt idx="4">
                  <c:v>0.1</c:v>
                </c:pt>
                <c:pt idx="5">
                  <c:v>0.05</c:v>
                </c:pt>
                <c:pt idx="6">
                  <c:v>0.09</c:v>
                </c:pt>
                <c:pt idx="7">
                  <c:v>0.02</c:v>
                </c:pt>
                <c:pt idx="8">
                  <c:v>0.03</c:v>
                </c:pt>
                <c:pt idx="9">
                  <c:v>0.02</c:v>
                </c:pt>
                <c:pt idx="10">
                  <c:v>0.03</c:v>
                </c:pt>
                <c:pt idx="11">
                  <c:v>0.03</c:v>
                </c:pt>
                <c:pt idx="12">
                  <c:v>0.02</c:v>
                </c:pt>
                <c:pt idx="13">
                  <c:v>0.06</c:v>
                </c:pt>
                <c:pt idx="14">
                  <c:v>0.02</c:v>
                </c:pt>
                <c:pt idx="15">
                  <c:v>0.01</c:v>
                </c:pt>
                <c:pt idx="16">
                  <c:v>0.03</c:v>
                </c:pt>
                <c:pt idx="17">
                  <c:v>0.01</c:v>
                </c:pt>
                <c:pt idx="18">
                  <c:v>0</c:v>
                </c:pt>
                <c:pt idx="19">
                  <c:v>0.01</c:v>
                </c:pt>
                <c:pt idx="20">
                  <c:v>0.01</c:v>
                </c:pt>
                <c:pt idx="21">
                  <c:v>0.01</c:v>
                </c:pt>
                <c:pt idx="22">
                  <c:v>0</c:v>
                </c:pt>
                <c:pt idx="23">
                  <c:v>0</c:v>
                </c:pt>
                <c:pt idx="24">
                  <c:v>0.01</c:v>
                </c:pt>
                <c:pt idx="25">
                  <c:v>0</c:v>
                </c:pt>
                <c:pt idx="26">
                  <c:v>0</c:v>
                </c:pt>
                <c:pt idx="27">
                  <c:v>0.01</c:v>
                </c:pt>
                <c:pt idx="28">
                  <c:v>0</c:v>
                </c:pt>
                <c:pt idx="29">
                  <c:v>0.01</c:v>
                </c:pt>
                <c:pt idx="30">
                  <c:v>0</c:v>
                </c:pt>
                <c:pt idx="31">
                  <c:v>0</c:v>
                </c:pt>
                <c:pt idx="32">
                  <c:v>0</c:v>
                </c:pt>
                <c:pt idx="33">
                  <c:v>0.01</c:v>
                </c:pt>
                <c:pt idx="34">
                  <c:v>0.01</c:v>
                </c:pt>
              </c:numCache>
            </c:numRef>
          </c:val>
          <c:extLst>
            <c:ext xmlns:c16="http://schemas.microsoft.com/office/drawing/2014/chart" uri="{C3380CC4-5D6E-409C-BE32-E72D297353CC}">
              <c16:uniqueId val="{00000007-A3D5-40F2-9743-859A70500CAD}"/>
            </c:ext>
          </c:extLst>
        </c:ser>
        <c:ser>
          <c:idx val="1"/>
          <c:order val="1"/>
          <c:tx>
            <c:strRef>
              <c:f>Sheet1!$C$1</c:f>
              <c:strCache>
                <c:ptCount val="1"/>
                <c:pt idx="0">
                  <c:v>Diff between 1st and top 3</c:v>
                </c:pt>
              </c:strCache>
            </c:strRef>
          </c:tx>
          <c:spPr>
            <a:solidFill>
              <a:srgbClr val="DB8496"/>
            </a:solidFill>
            <a:ln>
              <a:solidFill>
                <a:schemeClr val="bg1"/>
              </a:solidFill>
            </a:ln>
            <a:effectLst/>
          </c:spPr>
          <c:invertIfNegative val="0"/>
          <c:dLbls>
            <c:delete val="1"/>
          </c:dLbls>
          <c:cat>
            <c:strRef>
              <c:f>Sheet1!$A$2:$A$36</c:f>
              <c:strCache>
                <c:ptCount val="35"/>
                <c:pt idx="0">
                  <c:v>Behaviour</c:v>
                </c:pt>
                <c:pt idx="1">
                  <c:v>Child development</c:v>
                </c:pt>
                <c:pt idx="2">
                  <c:v>Education</c:v>
                </c:pt>
                <c:pt idx="3">
                  <c:v>Challenging behaviour in school-aged children</c:v>
                </c:pt>
                <c:pt idx="4">
                  <c:v>Anxiety</c:v>
                </c:pt>
                <c:pt idx="5">
                  <c:v>Bullying</c:v>
                </c:pt>
                <c:pt idx="6">
                  <c:v>Caring for babies and toddlers</c:v>
                </c:pt>
                <c:pt idx="7">
                  <c:v>Healthy eating/ weaning</c:v>
                </c:pt>
                <c:pt idx="8">
                  <c:v>Online safety</c:v>
                </c:pt>
                <c:pt idx="9">
                  <c:v>Screen time</c:v>
                </c:pt>
                <c:pt idx="10">
                  <c:v>Challenging behaviour in teenagers &amp; young adults</c:v>
                </c:pt>
                <c:pt idx="11">
                  <c:v>Challenging behaviour in toddlers</c:v>
                </c:pt>
                <c:pt idx="12">
                  <c:v>Childcare</c:v>
                </c:pt>
                <c:pt idx="13">
                  <c:v>Additional support needs</c:v>
                </c:pt>
                <c:pt idx="14">
                  <c:v>Child-parent relationship</c:v>
                </c:pt>
                <c:pt idx="15">
                  <c:v>Family relationships</c:v>
                </c:pt>
                <c:pt idx="16">
                  <c:v>Caring for a child with additional support needs</c:v>
                </c:pt>
                <c:pt idx="17">
                  <c:v>Mental health/anxiety</c:v>
                </c:pt>
                <c:pt idx="18">
                  <c:v>Primary school</c:v>
                </c:pt>
                <c:pt idx="19">
                  <c:v>Pre-school</c:v>
                </c:pt>
                <c:pt idx="20">
                  <c:v>Secondary school</c:v>
                </c:pt>
                <c:pt idx="21">
                  <c:v>Child to parent violence</c:v>
                </c:pt>
                <c:pt idx="22">
                  <c:v>Co-parenting</c:v>
                </c:pt>
                <c:pt idx="23">
                  <c:v>Physical health</c:v>
                </c:pt>
                <c:pt idx="24">
                  <c:v>Speech and language development</c:v>
                </c:pt>
                <c:pt idx="25">
                  <c:v>Stress</c:v>
                </c:pt>
                <c:pt idx="26">
                  <c:v>Transition to primary school</c:v>
                </c:pt>
                <c:pt idx="27">
                  <c:v>Drugs</c:v>
                </c:pt>
                <c:pt idx="28">
                  <c:v>First Aid</c:v>
                </c:pt>
                <c:pt idx="29">
                  <c:v>Physical health &amp; development</c:v>
                </c:pt>
                <c:pt idx="30">
                  <c:v>School refusal</c:v>
                </c:pt>
                <c:pt idx="31">
                  <c:v>Transition to preschool</c:v>
                </c:pt>
                <c:pt idx="32">
                  <c:v>Sexual health</c:v>
                </c:pt>
                <c:pt idx="33">
                  <c:v>Transition to secondary school</c:v>
                </c:pt>
                <c:pt idx="34">
                  <c:v>Other </c:v>
                </c:pt>
              </c:strCache>
            </c:strRef>
          </c:cat>
          <c:val>
            <c:numRef>
              <c:f>Sheet1!$C$2:$C$36</c:f>
              <c:numCache>
                <c:formatCode>0%</c:formatCode>
                <c:ptCount val="35"/>
                <c:pt idx="0">
                  <c:v>0.16999999999999998</c:v>
                </c:pt>
                <c:pt idx="1">
                  <c:v>0.13</c:v>
                </c:pt>
                <c:pt idx="2">
                  <c:v>0.15</c:v>
                </c:pt>
                <c:pt idx="3">
                  <c:v>0.12000000000000001</c:v>
                </c:pt>
                <c:pt idx="4">
                  <c:v>0.06</c:v>
                </c:pt>
                <c:pt idx="5">
                  <c:v>0.11</c:v>
                </c:pt>
                <c:pt idx="6">
                  <c:v>7.0000000000000007E-2</c:v>
                </c:pt>
                <c:pt idx="7">
                  <c:v>0.13</c:v>
                </c:pt>
                <c:pt idx="8">
                  <c:v>0.09</c:v>
                </c:pt>
                <c:pt idx="9">
                  <c:v>9.9999999999999992E-2</c:v>
                </c:pt>
                <c:pt idx="10">
                  <c:v>0.08</c:v>
                </c:pt>
                <c:pt idx="11">
                  <c:v>0.08</c:v>
                </c:pt>
                <c:pt idx="12">
                  <c:v>0.09</c:v>
                </c:pt>
                <c:pt idx="13">
                  <c:v>4.0000000000000008E-2</c:v>
                </c:pt>
                <c:pt idx="14">
                  <c:v>0.06</c:v>
                </c:pt>
                <c:pt idx="15">
                  <c:v>7.0000000000000007E-2</c:v>
                </c:pt>
                <c:pt idx="16">
                  <c:v>0.03</c:v>
                </c:pt>
                <c:pt idx="17">
                  <c:v>0.04</c:v>
                </c:pt>
                <c:pt idx="18">
                  <c:v>0.05</c:v>
                </c:pt>
                <c:pt idx="19">
                  <c:v>0.03</c:v>
                </c:pt>
                <c:pt idx="20">
                  <c:v>0.03</c:v>
                </c:pt>
                <c:pt idx="21">
                  <c:v>1.9999999999999997E-2</c:v>
                </c:pt>
                <c:pt idx="22">
                  <c:v>0.03</c:v>
                </c:pt>
                <c:pt idx="23">
                  <c:v>0.03</c:v>
                </c:pt>
                <c:pt idx="24">
                  <c:v>1.9999999999999997E-2</c:v>
                </c:pt>
                <c:pt idx="25">
                  <c:v>0.03</c:v>
                </c:pt>
                <c:pt idx="26">
                  <c:v>0.03</c:v>
                </c:pt>
                <c:pt idx="27">
                  <c:v>0.01</c:v>
                </c:pt>
                <c:pt idx="28">
                  <c:v>0.02</c:v>
                </c:pt>
                <c:pt idx="29">
                  <c:v>0.01</c:v>
                </c:pt>
                <c:pt idx="30">
                  <c:v>0.02</c:v>
                </c:pt>
                <c:pt idx="31">
                  <c:v>0.02</c:v>
                </c:pt>
                <c:pt idx="32">
                  <c:v>0.01</c:v>
                </c:pt>
                <c:pt idx="33">
                  <c:v>0</c:v>
                </c:pt>
                <c:pt idx="34">
                  <c:v>0</c:v>
                </c:pt>
              </c:numCache>
            </c:numRef>
          </c:val>
          <c:extLst>
            <c:ext xmlns:c16="http://schemas.microsoft.com/office/drawing/2014/chart" uri="{C3380CC4-5D6E-409C-BE32-E72D297353CC}">
              <c16:uniqueId val="{00000008-A3D5-40F2-9743-859A70500CAD}"/>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Sheet1!$A$2:$A$36</c:f>
              <c:strCache>
                <c:ptCount val="35"/>
                <c:pt idx="0">
                  <c:v>Behaviour</c:v>
                </c:pt>
                <c:pt idx="1">
                  <c:v>Child development</c:v>
                </c:pt>
                <c:pt idx="2">
                  <c:v>Education</c:v>
                </c:pt>
                <c:pt idx="3">
                  <c:v>Challenging behaviour in school-aged children</c:v>
                </c:pt>
                <c:pt idx="4">
                  <c:v>Anxiety</c:v>
                </c:pt>
                <c:pt idx="5">
                  <c:v>Bullying</c:v>
                </c:pt>
                <c:pt idx="6">
                  <c:v>Caring for babies and toddlers</c:v>
                </c:pt>
                <c:pt idx="7">
                  <c:v>Healthy eating/ weaning</c:v>
                </c:pt>
                <c:pt idx="8">
                  <c:v>Online safety</c:v>
                </c:pt>
                <c:pt idx="9">
                  <c:v>Screen time</c:v>
                </c:pt>
                <c:pt idx="10">
                  <c:v>Challenging behaviour in teenagers &amp; young adults</c:v>
                </c:pt>
                <c:pt idx="11">
                  <c:v>Challenging behaviour in toddlers</c:v>
                </c:pt>
                <c:pt idx="12">
                  <c:v>Childcare</c:v>
                </c:pt>
                <c:pt idx="13">
                  <c:v>Additional support needs</c:v>
                </c:pt>
                <c:pt idx="14">
                  <c:v>Child-parent relationship</c:v>
                </c:pt>
                <c:pt idx="15">
                  <c:v>Family relationships</c:v>
                </c:pt>
                <c:pt idx="16">
                  <c:v>Caring for a child with additional support needs</c:v>
                </c:pt>
                <c:pt idx="17">
                  <c:v>Mental health/anxiety</c:v>
                </c:pt>
                <c:pt idx="18">
                  <c:v>Primary school</c:v>
                </c:pt>
                <c:pt idx="19">
                  <c:v>Pre-school</c:v>
                </c:pt>
                <c:pt idx="20">
                  <c:v>Secondary school</c:v>
                </c:pt>
                <c:pt idx="21">
                  <c:v>Child to parent violence</c:v>
                </c:pt>
                <c:pt idx="22">
                  <c:v>Co-parenting</c:v>
                </c:pt>
                <c:pt idx="23">
                  <c:v>Physical health</c:v>
                </c:pt>
                <c:pt idx="24">
                  <c:v>Speech and language development</c:v>
                </c:pt>
                <c:pt idx="25">
                  <c:v>Stress</c:v>
                </c:pt>
                <c:pt idx="26">
                  <c:v>Transition to primary school</c:v>
                </c:pt>
                <c:pt idx="27">
                  <c:v>Drugs</c:v>
                </c:pt>
                <c:pt idx="28">
                  <c:v>First Aid</c:v>
                </c:pt>
                <c:pt idx="29">
                  <c:v>Physical health &amp; development</c:v>
                </c:pt>
                <c:pt idx="30">
                  <c:v>School refusal</c:v>
                </c:pt>
                <c:pt idx="31">
                  <c:v>Transition to preschool</c:v>
                </c:pt>
                <c:pt idx="32">
                  <c:v>Sexual health</c:v>
                </c:pt>
                <c:pt idx="33">
                  <c:v>Transition to secondary school</c:v>
                </c:pt>
                <c:pt idx="34">
                  <c:v>Other </c:v>
                </c:pt>
              </c:strCache>
            </c:strRef>
          </c:cat>
          <c:val>
            <c:numRef>
              <c:f>Sheet1!$D$2:$D$36</c:f>
              <c:numCache>
                <c:formatCode>0%</c:formatCode>
                <c:ptCount val="35"/>
                <c:pt idx="0">
                  <c:v>0.43</c:v>
                </c:pt>
                <c:pt idx="1">
                  <c:v>0.19</c:v>
                </c:pt>
                <c:pt idx="2">
                  <c:v>0.19</c:v>
                </c:pt>
                <c:pt idx="3">
                  <c:v>0.17</c:v>
                </c:pt>
                <c:pt idx="4">
                  <c:v>0.16</c:v>
                </c:pt>
                <c:pt idx="5">
                  <c:v>0.16</c:v>
                </c:pt>
                <c:pt idx="6">
                  <c:v>0.16</c:v>
                </c:pt>
                <c:pt idx="7">
                  <c:v>0.15</c:v>
                </c:pt>
                <c:pt idx="8">
                  <c:v>0.12</c:v>
                </c:pt>
                <c:pt idx="9">
                  <c:v>0.12</c:v>
                </c:pt>
                <c:pt idx="10">
                  <c:v>0.11</c:v>
                </c:pt>
                <c:pt idx="11">
                  <c:v>0.11</c:v>
                </c:pt>
                <c:pt idx="12">
                  <c:v>0.11</c:v>
                </c:pt>
                <c:pt idx="13">
                  <c:v>0.1</c:v>
                </c:pt>
                <c:pt idx="14">
                  <c:v>0.08</c:v>
                </c:pt>
                <c:pt idx="15">
                  <c:v>0.08</c:v>
                </c:pt>
                <c:pt idx="16">
                  <c:v>0.06</c:v>
                </c:pt>
                <c:pt idx="17">
                  <c:v>0.05</c:v>
                </c:pt>
                <c:pt idx="18">
                  <c:v>0.05</c:v>
                </c:pt>
                <c:pt idx="19">
                  <c:v>0.04</c:v>
                </c:pt>
                <c:pt idx="20">
                  <c:v>0.04</c:v>
                </c:pt>
                <c:pt idx="21">
                  <c:v>0.03</c:v>
                </c:pt>
                <c:pt idx="22">
                  <c:v>0.03</c:v>
                </c:pt>
                <c:pt idx="23">
                  <c:v>0.03</c:v>
                </c:pt>
                <c:pt idx="24">
                  <c:v>0.03</c:v>
                </c:pt>
                <c:pt idx="25">
                  <c:v>0.03</c:v>
                </c:pt>
                <c:pt idx="26">
                  <c:v>0.03</c:v>
                </c:pt>
                <c:pt idx="27">
                  <c:v>0.02</c:v>
                </c:pt>
                <c:pt idx="28">
                  <c:v>0.02</c:v>
                </c:pt>
                <c:pt idx="29">
                  <c:v>0.02</c:v>
                </c:pt>
                <c:pt idx="30">
                  <c:v>0.02</c:v>
                </c:pt>
                <c:pt idx="31">
                  <c:v>0.02</c:v>
                </c:pt>
                <c:pt idx="32">
                  <c:v>0.01</c:v>
                </c:pt>
                <c:pt idx="33">
                  <c:v>0.01</c:v>
                </c:pt>
                <c:pt idx="34">
                  <c:v>0.01</c:v>
                </c:pt>
              </c:numCache>
            </c:numRef>
          </c:val>
          <c:extLst>
            <c:ext xmlns:c16="http://schemas.microsoft.com/office/drawing/2014/chart" uri="{C3380CC4-5D6E-409C-BE32-E72D297353CC}">
              <c16:uniqueId val="{00000009-A3D5-40F2-9743-859A70500CAD}"/>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584795862457123"/>
          <c:y val="3.5454763715796672E-2"/>
          <c:w val="0.43626500441021021"/>
          <c:h val="0.93999963063480563"/>
        </c:manualLayout>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BCE3-4326-B748-99E233057435}"/>
              </c:ext>
            </c:extLst>
          </c:dPt>
          <c:dPt>
            <c:idx val="1"/>
            <c:invertIfNegative val="0"/>
            <c:bubble3D val="0"/>
            <c:extLst>
              <c:ext xmlns:c16="http://schemas.microsoft.com/office/drawing/2014/chart" uri="{C3380CC4-5D6E-409C-BE32-E72D297353CC}">
                <c16:uniqueId val="{00000001-BCE3-4326-B748-99E233057435}"/>
              </c:ext>
            </c:extLst>
          </c:dPt>
          <c:dPt>
            <c:idx val="2"/>
            <c:invertIfNegative val="0"/>
            <c:bubble3D val="0"/>
            <c:extLst>
              <c:ext xmlns:c16="http://schemas.microsoft.com/office/drawing/2014/chart" uri="{C3380CC4-5D6E-409C-BE32-E72D297353CC}">
                <c16:uniqueId val="{00000002-BCE3-4326-B748-99E233057435}"/>
              </c:ext>
            </c:extLst>
          </c:dPt>
          <c:dPt>
            <c:idx val="3"/>
            <c:invertIfNegative val="0"/>
            <c:bubble3D val="0"/>
            <c:extLst>
              <c:ext xmlns:c16="http://schemas.microsoft.com/office/drawing/2014/chart" uri="{C3380CC4-5D6E-409C-BE32-E72D297353CC}">
                <c16:uniqueId val="{00000003-BCE3-4326-B748-99E233057435}"/>
              </c:ext>
            </c:extLst>
          </c:dPt>
          <c:dPt>
            <c:idx val="4"/>
            <c:invertIfNegative val="0"/>
            <c:bubble3D val="0"/>
            <c:extLst>
              <c:ext xmlns:c16="http://schemas.microsoft.com/office/drawing/2014/chart" uri="{C3380CC4-5D6E-409C-BE32-E72D297353CC}">
                <c16:uniqueId val="{00000004-BCE3-4326-B748-99E233057435}"/>
              </c:ext>
            </c:extLst>
          </c:dPt>
          <c:dPt>
            <c:idx val="5"/>
            <c:invertIfNegative val="0"/>
            <c:bubble3D val="0"/>
            <c:extLst>
              <c:ext xmlns:c16="http://schemas.microsoft.com/office/drawing/2014/chart" uri="{C3380CC4-5D6E-409C-BE32-E72D297353CC}">
                <c16:uniqueId val="{00000005-BCE3-4326-B748-99E233057435}"/>
              </c:ext>
            </c:extLst>
          </c:dPt>
          <c:dPt>
            <c:idx val="6"/>
            <c:invertIfNegative val="0"/>
            <c:bubble3D val="0"/>
            <c:extLst>
              <c:ext xmlns:c16="http://schemas.microsoft.com/office/drawing/2014/chart" uri="{C3380CC4-5D6E-409C-BE32-E72D297353CC}">
                <c16:uniqueId val="{00000006-BCE3-4326-B748-99E233057435}"/>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Parent &amp; Toddler Group</c:v>
                </c:pt>
                <c:pt idx="1">
                  <c:v>Antenatal classes</c:v>
                </c:pt>
                <c:pt idx="2">
                  <c:v>Parent support group</c:v>
                </c:pt>
                <c:pt idx="3">
                  <c:v>Breastfeeding Support Group</c:v>
                </c:pt>
                <c:pt idx="4">
                  <c:v>Parenting programme/course/talks</c:v>
                </c:pt>
                <c:pt idx="5">
                  <c:v>One-to-one parenting support in my home</c:v>
                </c:pt>
                <c:pt idx="6">
                  <c:v>One-to-one parenting support outside of my home</c:v>
                </c:pt>
                <c:pt idx="7">
                  <c:v>None of the above</c:v>
                </c:pt>
                <c:pt idx="8">
                  <c:v>Other</c:v>
                </c:pt>
              </c:strCache>
            </c:strRef>
          </c:cat>
          <c:val>
            <c:numRef>
              <c:f>Sheet1!$B$2:$B$10</c:f>
              <c:numCache>
                <c:formatCode>0%</c:formatCode>
                <c:ptCount val="9"/>
                <c:pt idx="0">
                  <c:v>0.24</c:v>
                </c:pt>
                <c:pt idx="1">
                  <c:v>0.21</c:v>
                </c:pt>
                <c:pt idx="2">
                  <c:v>0.18</c:v>
                </c:pt>
                <c:pt idx="3">
                  <c:v>0.17</c:v>
                </c:pt>
                <c:pt idx="4">
                  <c:v>0.12</c:v>
                </c:pt>
                <c:pt idx="5">
                  <c:v>0.1</c:v>
                </c:pt>
                <c:pt idx="6">
                  <c:v>0.08</c:v>
                </c:pt>
                <c:pt idx="7">
                  <c:v>0.35</c:v>
                </c:pt>
                <c:pt idx="8">
                  <c:v>0.01</c:v>
                </c:pt>
              </c:numCache>
            </c:numRef>
          </c:val>
          <c:extLst>
            <c:ext xmlns:c16="http://schemas.microsoft.com/office/drawing/2014/chart" uri="{C3380CC4-5D6E-409C-BE32-E72D297353CC}">
              <c16:uniqueId val="{00000007-BCE3-4326-B748-99E233057435}"/>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584795862457123"/>
          <c:y val="3.5454763715796672E-2"/>
          <c:w val="0.43626500441021021"/>
          <c:h val="0.93999963063480563"/>
        </c:manualLayout>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BCE3-4326-B748-99E233057435}"/>
              </c:ext>
            </c:extLst>
          </c:dPt>
          <c:dPt>
            <c:idx val="1"/>
            <c:invertIfNegative val="0"/>
            <c:bubble3D val="0"/>
            <c:extLst>
              <c:ext xmlns:c16="http://schemas.microsoft.com/office/drawing/2014/chart" uri="{C3380CC4-5D6E-409C-BE32-E72D297353CC}">
                <c16:uniqueId val="{00000001-BCE3-4326-B748-99E233057435}"/>
              </c:ext>
            </c:extLst>
          </c:dPt>
          <c:dPt>
            <c:idx val="2"/>
            <c:invertIfNegative val="0"/>
            <c:bubble3D val="0"/>
            <c:extLst>
              <c:ext xmlns:c16="http://schemas.microsoft.com/office/drawing/2014/chart" uri="{C3380CC4-5D6E-409C-BE32-E72D297353CC}">
                <c16:uniqueId val="{00000002-BCE3-4326-B748-99E233057435}"/>
              </c:ext>
            </c:extLst>
          </c:dPt>
          <c:dPt>
            <c:idx val="3"/>
            <c:invertIfNegative val="0"/>
            <c:bubble3D val="0"/>
            <c:extLst>
              <c:ext xmlns:c16="http://schemas.microsoft.com/office/drawing/2014/chart" uri="{C3380CC4-5D6E-409C-BE32-E72D297353CC}">
                <c16:uniqueId val="{00000003-BCE3-4326-B748-99E233057435}"/>
              </c:ext>
            </c:extLst>
          </c:dPt>
          <c:dPt>
            <c:idx val="4"/>
            <c:invertIfNegative val="0"/>
            <c:bubble3D val="0"/>
            <c:extLst>
              <c:ext xmlns:c16="http://schemas.microsoft.com/office/drawing/2014/chart" uri="{C3380CC4-5D6E-409C-BE32-E72D297353CC}">
                <c16:uniqueId val="{00000004-BCE3-4326-B748-99E233057435}"/>
              </c:ext>
            </c:extLst>
          </c:dPt>
          <c:dPt>
            <c:idx val="5"/>
            <c:invertIfNegative val="0"/>
            <c:bubble3D val="0"/>
            <c:extLst>
              <c:ext xmlns:c16="http://schemas.microsoft.com/office/drawing/2014/chart" uri="{C3380CC4-5D6E-409C-BE32-E72D297353CC}">
                <c16:uniqueId val="{00000005-BCE3-4326-B748-99E233057435}"/>
              </c:ext>
            </c:extLst>
          </c:dPt>
          <c:dPt>
            <c:idx val="6"/>
            <c:invertIfNegative val="0"/>
            <c:bubble3D val="0"/>
            <c:extLst>
              <c:ext xmlns:c16="http://schemas.microsoft.com/office/drawing/2014/chart" uri="{C3380CC4-5D6E-409C-BE32-E72D297353CC}">
                <c16:uniqueId val="{00000006-BCE3-4326-B748-99E233057435}"/>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Antenatal classes</c:v>
                </c:pt>
                <c:pt idx="1">
                  <c:v>Breastfeeding Support Group</c:v>
                </c:pt>
                <c:pt idx="2">
                  <c:v>Parent &amp; Toddler Group</c:v>
                </c:pt>
                <c:pt idx="3">
                  <c:v>Home visiting parenting support</c:v>
                </c:pt>
                <c:pt idx="4">
                  <c:v>One-to-one parenting support</c:v>
                </c:pt>
                <c:pt idx="5">
                  <c:v>Parent support group</c:v>
                </c:pt>
                <c:pt idx="6">
                  <c:v>Parenting programme/course/talks</c:v>
                </c:pt>
                <c:pt idx="7">
                  <c:v>Other </c:v>
                </c:pt>
                <c:pt idx="8">
                  <c:v>None of the above</c:v>
                </c:pt>
              </c:strCache>
            </c:strRef>
          </c:cat>
          <c:val>
            <c:numRef>
              <c:f>Sheet1!$B$2:$B$10</c:f>
              <c:numCache>
                <c:formatCode>0%</c:formatCode>
                <c:ptCount val="9"/>
                <c:pt idx="0">
                  <c:v>0.28999999999999998</c:v>
                </c:pt>
                <c:pt idx="1">
                  <c:v>0.23</c:v>
                </c:pt>
                <c:pt idx="2">
                  <c:v>0.21</c:v>
                </c:pt>
                <c:pt idx="3">
                  <c:v>0.19</c:v>
                </c:pt>
                <c:pt idx="4">
                  <c:v>0.16</c:v>
                </c:pt>
                <c:pt idx="5">
                  <c:v>0.15</c:v>
                </c:pt>
                <c:pt idx="6">
                  <c:v>0.14000000000000001</c:v>
                </c:pt>
                <c:pt idx="7">
                  <c:v>0.03</c:v>
                </c:pt>
                <c:pt idx="8">
                  <c:v>0.28999999999999998</c:v>
                </c:pt>
              </c:numCache>
            </c:numRef>
          </c:val>
          <c:extLst>
            <c:ext xmlns:c16="http://schemas.microsoft.com/office/drawing/2014/chart" uri="{C3380CC4-5D6E-409C-BE32-E72D297353CC}">
              <c16:uniqueId val="{00000007-BCE3-4326-B748-99E233057435}"/>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1-0FCF-44CB-A802-F2ED45D898AE}"/>
              </c:ext>
            </c:extLst>
          </c:dPt>
          <c:dPt>
            <c:idx val="1"/>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3-0FCF-44CB-A802-F2ED45D898AE}"/>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4-0FCF-44CB-A802-F2ED45D898AE}"/>
            </c:ext>
          </c:extLst>
        </c:ser>
        <c:dLbls>
          <c:showLegendKey val="0"/>
          <c:showVal val="0"/>
          <c:showCatName val="0"/>
          <c:showSerName val="0"/>
          <c:showPercent val="0"/>
          <c:showBubbleSize val="0"/>
          <c:showLeaderLines val="1"/>
        </c:dLbls>
        <c:firstSliceAng val="196"/>
        <c:holeSize val="5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1-0FCF-44CB-A802-F2ED45D898AE}"/>
              </c:ext>
            </c:extLst>
          </c:dPt>
          <c:dPt>
            <c:idx val="1"/>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3-0FCF-44CB-A802-F2ED45D898AE}"/>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0.34</c:v>
                </c:pt>
                <c:pt idx="1">
                  <c:v>0.66</c:v>
                </c:pt>
              </c:numCache>
            </c:numRef>
          </c:val>
          <c:extLst>
            <c:ext xmlns:c16="http://schemas.microsoft.com/office/drawing/2014/chart" uri="{C3380CC4-5D6E-409C-BE32-E72D297353CC}">
              <c16:uniqueId val="{00000004-0FCF-44CB-A802-F2ED45D898AE}"/>
            </c:ext>
          </c:extLst>
        </c:ser>
        <c:dLbls>
          <c:showLegendKey val="0"/>
          <c:showVal val="0"/>
          <c:showCatName val="0"/>
          <c:showSerName val="0"/>
          <c:showPercent val="0"/>
          <c:showBubbleSize val="0"/>
          <c:showLeaderLines val="1"/>
        </c:dLbls>
        <c:firstSliceAng val="210"/>
        <c:holeSize val="5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584795862457123"/>
          <c:y val="3.5454763715796672E-2"/>
          <c:w val="0.43626500441021021"/>
          <c:h val="0.93999963063480563"/>
        </c:manualLayout>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4BCB-4EAF-B702-2B850C721993}"/>
              </c:ext>
            </c:extLst>
          </c:dPt>
          <c:dPt>
            <c:idx val="1"/>
            <c:invertIfNegative val="0"/>
            <c:bubble3D val="0"/>
            <c:extLst>
              <c:ext xmlns:c16="http://schemas.microsoft.com/office/drawing/2014/chart" uri="{C3380CC4-5D6E-409C-BE32-E72D297353CC}">
                <c16:uniqueId val="{00000001-4BCB-4EAF-B702-2B850C721993}"/>
              </c:ext>
            </c:extLst>
          </c:dPt>
          <c:dPt>
            <c:idx val="2"/>
            <c:invertIfNegative val="0"/>
            <c:bubble3D val="0"/>
            <c:extLst>
              <c:ext xmlns:c16="http://schemas.microsoft.com/office/drawing/2014/chart" uri="{C3380CC4-5D6E-409C-BE32-E72D297353CC}">
                <c16:uniqueId val="{00000002-4BCB-4EAF-B702-2B850C721993}"/>
              </c:ext>
            </c:extLst>
          </c:dPt>
          <c:dPt>
            <c:idx val="3"/>
            <c:invertIfNegative val="0"/>
            <c:bubble3D val="0"/>
            <c:extLst>
              <c:ext xmlns:c16="http://schemas.microsoft.com/office/drawing/2014/chart" uri="{C3380CC4-5D6E-409C-BE32-E72D297353CC}">
                <c16:uniqueId val="{00000003-4BCB-4EAF-B702-2B850C721993}"/>
              </c:ext>
            </c:extLst>
          </c:dPt>
          <c:dPt>
            <c:idx val="4"/>
            <c:invertIfNegative val="0"/>
            <c:bubble3D val="0"/>
            <c:extLst>
              <c:ext xmlns:c16="http://schemas.microsoft.com/office/drawing/2014/chart" uri="{C3380CC4-5D6E-409C-BE32-E72D297353CC}">
                <c16:uniqueId val="{00000004-4BCB-4EAF-B702-2B850C721993}"/>
              </c:ext>
            </c:extLst>
          </c:dPt>
          <c:dPt>
            <c:idx val="5"/>
            <c:invertIfNegative val="0"/>
            <c:bubble3D val="0"/>
            <c:extLst>
              <c:ext xmlns:c16="http://schemas.microsoft.com/office/drawing/2014/chart" uri="{C3380CC4-5D6E-409C-BE32-E72D297353CC}">
                <c16:uniqueId val="{00000005-4BCB-4EAF-B702-2B850C721993}"/>
              </c:ext>
            </c:extLst>
          </c:dPt>
          <c:dPt>
            <c:idx val="6"/>
            <c:invertIfNegative val="0"/>
            <c:bubble3D val="0"/>
            <c:extLst>
              <c:ext xmlns:c16="http://schemas.microsoft.com/office/drawing/2014/chart" uri="{C3380CC4-5D6E-409C-BE32-E72D297353CC}">
                <c16:uniqueId val="{00000006-4BCB-4EAF-B702-2B850C721993}"/>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I don't know what is available</c:v>
                </c:pt>
                <c:pt idx="1">
                  <c:v>I don't need any additional support</c:v>
                </c:pt>
                <c:pt idx="2">
                  <c:v>Inconvenient times/ Lack of time</c:v>
                </c:pt>
                <c:pt idx="3">
                  <c:v>Waiting list is too long</c:v>
                </c:pt>
                <c:pt idx="4">
                  <c:v>Lack of childcare</c:v>
                </c:pt>
                <c:pt idx="5">
                  <c:v>No services are available in my area</c:v>
                </c:pt>
                <c:pt idx="6">
                  <c:v>Services are not available to meet my needs</c:v>
                </c:pt>
                <c:pt idx="7">
                  <c:v>Embarrassed/stigma</c:v>
                </c:pt>
                <c:pt idx="8">
                  <c:v>Do not feel that service that is available is useful</c:v>
                </c:pt>
                <c:pt idx="9">
                  <c:v>Don’t want to attend service locally</c:v>
                </c:pt>
                <c:pt idx="10">
                  <c:v>Heard that they were not useful from others</c:v>
                </c:pt>
                <c:pt idx="11">
                  <c:v>Services are not available in my preferred language</c:v>
                </c:pt>
                <c:pt idx="12">
                  <c:v>Tried them before and didn’t find them useful</c:v>
                </c:pt>
                <c:pt idx="13">
                  <c:v>Other</c:v>
                </c:pt>
              </c:strCache>
            </c:strRef>
          </c:cat>
          <c:val>
            <c:numRef>
              <c:f>Sheet1!$B$2:$B$15</c:f>
              <c:numCache>
                <c:formatCode>0%</c:formatCode>
                <c:ptCount val="14"/>
                <c:pt idx="0">
                  <c:v>0.28000000000000003</c:v>
                </c:pt>
                <c:pt idx="1">
                  <c:v>0.25</c:v>
                </c:pt>
                <c:pt idx="2">
                  <c:v>0.23</c:v>
                </c:pt>
                <c:pt idx="3">
                  <c:v>0.22</c:v>
                </c:pt>
                <c:pt idx="4">
                  <c:v>0.13</c:v>
                </c:pt>
                <c:pt idx="5">
                  <c:v>0.13</c:v>
                </c:pt>
                <c:pt idx="6">
                  <c:v>0.11</c:v>
                </c:pt>
                <c:pt idx="7">
                  <c:v>0.09</c:v>
                </c:pt>
                <c:pt idx="8">
                  <c:v>7.0000000000000007E-2</c:v>
                </c:pt>
                <c:pt idx="9">
                  <c:v>0.05</c:v>
                </c:pt>
                <c:pt idx="10">
                  <c:v>0.05</c:v>
                </c:pt>
                <c:pt idx="11">
                  <c:v>0.04</c:v>
                </c:pt>
                <c:pt idx="12">
                  <c:v>0.04</c:v>
                </c:pt>
                <c:pt idx="13">
                  <c:v>0.03</c:v>
                </c:pt>
              </c:numCache>
            </c:numRef>
          </c:val>
          <c:extLst>
            <c:ext xmlns:c16="http://schemas.microsoft.com/office/drawing/2014/chart" uri="{C3380CC4-5D6E-409C-BE32-E72D297353CC}">
              <c16:uniqueId val="{00000007-4BCB-4EAF-B702-2B850C721993}"/>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1100"/>
              </a:lnSpc>
              <a:defRPr sz="11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589026381427845E-2"/>
          <c:y val="2.9361301358892384E-2"/>
          <c:w val="0.94219653179190754"/>
          <c:h val="0.94773332437922875"/>
        </c:manualLayout>
      </c:layout>
      <c:barChart>
        <c:barDir val="col"/>
        <c:grouping val="percentStacked"/>
        <c:varyColors val="0"/>
        <c:ser>
          <c:idx val="0"/>
          <c:order val="0"/>
          <c:tx>
            <c:strRef>
              <c:f>Sheet1!$A$2</c:f>
              <c:strCache>
                <c:ptCount val="1"/>
              </c:strCache>
            </c:strRef>
          </c:tx>
          <c:spPr>
            <a:solidFill>
              <a:schemeClr val="accent2"/>
            </a:solidFill>
            <a:ln>
              <a:solidFill>
                <a:schemeClr val="bg1"/>
              </a:solidFill>
            </a:ln>
            <a:effectLst/>
          </c:spPr>
          <c:invertIfNegative val="0"/>
          <c:dPt>
            <c:idx val="0"/>
            <c:invertIfNegative val="0"/>
            <c:bubble3D val="0"/>
            <c:spPr>
              <a:solidFill>
                <a:schemeClr val="accent2"/>
              </a:solidFill>
              <a:ln>
                <a:solidFill>
                  <a:schemeClr val="bg1"/>
                </a:solidFill>
              </a:ln>
              <a:effectLst/>
            </c:spPr>
            <c:extLst>
              <c:ext xmlns:c16="http://schemas.microsoft.com/office/drawing/2014/chart" uri="{C3380CC4-5D6E-409C-BE32-E72D297353CC}">
                <c16:uniqueId val="{00000001-F30B-4D6F-A5B1-E8CE7ADD4A0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Sheet1!$B$1</c:f>
              <c:strCache>
                <c:ptCount val="1"/>
                <c:pt idx="0">
                  <c:v> </c:v>
                </c:pt>
              </c:strCache>
            </c:strRef>
          </c:cat>
          <c:val>
            <c:numRef>
              <c:f>Sheet1!$B$2</c:f>
              <c:numCache>
                <c:formatCode>0%</c:formatCode>
                <c:ptCount val="1"/>
                <c:pt idx="0">
                  <c:v>0.63</c:v>
                </c:pt>
              </c:numCache>
            </c:numRef>
          </c:val>
          <c:extLst>
            <c:ext xmlns:c16="http://schemas.microsoft.com/office/drawing/2014/chart" uri="{C3380CC4-5D6E-409C-BE32-E72D297353CC}">
              <c16:uniqueId val="{00000002-F30B-4D6F-A5B1-E8CE7ADD4A01}"/>
            </c:ext>
          </c:extLst>
        </c:ser>
        <c:ser>
          <c:idx val="1"/>
          <c:order val="1"/>
          <c:tx>
            <c:strRef>
              <c:f>Sheet1!$A$3</c:f>
              <c:strCache>
                <c:ptCount val="1"/>
              </c:strCache>
            </c:strRef>
          </c:tx>
          <c:spPr>
            <a:solidFill>
              <a:schemeClr val="accent1"/>
            </a:solidFill>
            <a:ln>
              <a:solidFill>
                <a:schemeClr val="bg1"/>
              </a:solidFill>
            </a:ln>
            <a:effectLst/>
          </c:spPr>
          <c:invertIfNegative val="0"/>
          <c:dPt>
            <c:idx val="0"/>
            <c:invertIfNegative val="0"/>
            <c:bubble3D val="0"/>
            <c:extLst>
              <c:ext xmlns:c16="http://schemas.microsoft.com/office/drawing/2014/chart" uri="{C3380CC4-5D6E-409C-BE32-E72D297353CC}">
                <c16:uniqueId val="{00000003-F30B-4D6F-A5B1-E8CE7ADD4A0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Sheet1!$B$1</c:f>
              <c:strCache>
                <c:ptCount val="1"/>
                <c:pt idx="0">
                  <c:v> </c:v>
                </c:pt>
              </c:strCache>
            </c:strRef>
          </c:cat>
          <c:val>
            <c:numRef>
              <c:f>Sheet1!$B$3</c:f>
              <c:numCache>
                <c:formatCode>0%</c:formatCode>
                <c:ptCount val="1"/>
                <c:pt idx="0">
                  <c:v>0.37</c:v>
                </c:pt>
              </c:numCache>
            </c:numRef>
          </c:val>
          <c:extLst>
            <c:ext xmlns:c16="http://schemas.microsoft.com/office/drawing/2014/chart" uri="{C3380CC4-5D6E-409C-BE32-E72D297353CC}">
              <c16:uniqueId val="{00000004-F30B-4D6F-A5B1-E8CE7ADD4A01}"/>
            </c:ext>
          </c:extLst>
        </c:ser>
        <c:dLbls>
          <c:showLegendKey val="0"/>
          <c:showVal val="1"/>
          <c:showCatName val="0"/>
          <c:showSerName val="0"/>
          <c:showPercent val="0"/>
          <c:showBubbleSize val="0"/>
        </c:dLbls>
        <c:gapWidth val="130"/>
        <c:overlap val="100"/>
        <c:axId val="41109376"/>
        <c:axId val="41110912"/>
      </c:barChart>
      <c:catAx>
        <c:axId val="41109376"/>
        <c:scaling>
          <c:orientation val="minMax"/>
        </c:scaling>
        <c:delete val="1"/>
        <c:axPos val="t"/>
        <c:numFmt formatCode="General" sourceLinked="1"/>
        <c:majorTickMark val="none"/>
        <c:minorTickMark val="none"/>
        <c:tickLblPos val="nextTo"/>
        <c:crossAx val="41110912"/>
        <c:crosses val="autoZero"/>
        <c:auto val="1"/>
        <c:lblAlgn val="ctr"/>
        <c:lblOffset val="100"/>
        <c:tickLblSkip val="1"/>
        <c:tickMarkSkip val="1"/>
        <c:noMultiLvlLbl val="0"/>
      </c:catAx>
      <c:valAx>
        <c:axId val="41110912"/>
        <c:scaling>
          <c:orientation val="maxMin"/>
        </c:scaling>
        <c:delete val="1"/>
        <c:axPos val="l"/>
        <c:numFmt formatCode="0%" sourceLinked="1"/>
        <c:majorTickMark val="out"/>
        <c:minorTickMark val="none"/>
        <c:tickLblPos val="nextTo"/>
        <c:crossAx val="41109376"/>
        <c:crosses val="autoZero"/>
        <c:crossBetween val="between"/>
      </c:valAx>
      <c:spPr>
        <a:noFill/>
        <a:ln w="25388">
          <a:noFill/>
        </a:ln>
        <a:effectLst/>
      </c:spPr>
    </c:plotArea>
    <c:plotVisOnly val="1"/>
    <c:dispBlanksAs val="gap"/>
    <c:showDLblsOverMax val="0"/>
  </c:chart>
  <c:spPr>
    <a:noFill/>
    <a:ln w="6350" cap="flat" cmpd="sng" algn="ctr">
      <a:noFill/>
      <a:prstDash val="solid"/>
      <a:miter lim="800000"/>
    </a:ln>
    <a:effectLst/>
  </c:spPr>
  <c:txPr>
    <a:bodyPr/>
    <a:lstStyle/>
    <a:p>
      <a:pPr>
        <a:defRPr sz="1400" b="0" i="0" u="none" strike="noStrike" baseline="0">
          <a:solidFill>
            <a:schemeClr val="tx1"/>
          </a:solidFill>
          <a:latin typeface="Calibri" panose="020F0502020204030204" pitchFamily="34" charset="0"/>
          <a:ea typeface="Arial"/>
          <a:cs typeface="Arial"/>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584795862457123"/>
          <c:y val="3.5454763715796672E-2"/>
          <c:w val="0.43626500441021021"/>
          <c:h val="0.93999963063480563"/>
        </c:manualLayout>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4BCB-4EAF-B702-2B850C721993}"/>
              </c:ext>
            </c:extLst>
          </c:dPt>
          <c:dPt>
            <c:idx val="1"/>
            <c:invertIfNegative val="0"/>
            <c:bubble3D val="0"/>
            <c:extLst>
              <c:ext xmlns:c16="http://schemas.microsoft.com/office/drawing/2014/chart" uri="{C3380CC4-5D6E-409C-BE32-E72D297353CC}">
                <c16:uniqueId val="{00000001-4BCB-4EAF-B702-2B850C721993}"/>
              </c:ext>
            </c:extLst>
          </c:dPt>
          <c:dPt>
            <c:idx val="2"/>
            <c:invertIfNegative val="0"/>
            <c:bubble3D val="0"/>
            <c:extLst>
              <c:ext xmlns:c16="http://schemas.microsoft.com/office/drawing/2014/chart" uri="{C3380CC4-5D6E-409C-BE32-E72D297353CC}">
                <c16:uniqueId val="{00000002-4BCB-4EAF-B702-2B850C721993}"/>
              </c:ext>
            </c:extLst>
          </c:dPt>
          <c:dPt>
            <c:idx val="3"/>
            <c:invertIfNegative val="0"/>
            <c:bubble3D val="0"/>
            <c:extLst>
              <c:ext xmlns:c16="http://schemas.microsoft.com/office/drawing/2014/chart" uri="{C3380CC4-5D6E-409C-BE32-E72D297353CC}">
                <c16:uniqueId val="{00000003-4BCB-4EAF-B702-2B850C721993}"/>
              </c:ext>
            </c:extLst>
          </c:dPt>
          <c:dPt>
            <c:idx val="4"/>
            <c:invertIfNegative val="0"/>
            <c:bubble3D val="0"/>
            <c:extLst>
              <c:ext xmlns:c16="http://schemas.microsoft.com/office/drawing/2014/chart" uri="{C3380CC4-5D6E-409C-BE32-E72D297353CC}">
                <c16:uniqueId val="{00000004-4BCB-4EAF-B702-2B850C721993}"/>
              </c:ext>
            </c:extLst>
          </c:dPt>
          <c:dPt>
            <c:idx val="5"/>
            <c:invertIfNegative val="0"/>
            <c:bubble3D val="0"/>
            <c:extLst>
              <c:ext xmlns:c16="http://schemas.microsoft.com/office/drawing/2014/chart" uri="{C3380CC4-5D6E-409C-BE32-E72D297353CC}">
                <c16:uniqueId val="{00000005-4BCB-4EAF-B702-2B850C721993}"/>
              </c:ext>
            </c:extLst>
          </c:dPt>
          <c:dPt>
            <c:idx val="6"/>
            <c:invertIfNegative val="0"/>
            <c:bubble3D val="0"/>
            <c:extLst>
              <c:ext xmlns:c16="http://schemas.microsoft.com/office/drawing/2014/chart" uri="{C3380CC4-5D6E-409C-BE32-E72D297353CC}">
                <c16:uniqueId val="{00000006-4BCB-4EAF-B702-2B850C721993}"/>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I don't know what is available</c:v>
                </c:pt>
                <c:pt idx="1">
                  <c:v>I don't need any additional support</c:v>
                </c:pt>
                <c:pt idx="2">
                  <c:v>Inconvenient times/ Lack of time</c:v>
                </c:pt>
                <c:pt idx="3">
                  <c:v>Lack of childcare</c:v>
                </c:pt>
                <c:pt idx="4">
                  <c:v>Waiting list is too long</c:v>
                </c:pt>
                <c:pt idx="5">
                  <c:v>Services are not available to meet my needs</c:v>
                </c:pt>
                <c:pt idx="6">
                  <c:v>No services are available in my area</c:v>
                </c:pt>
                <c:pt idx="7">
                  <c:v>Do not feel that service that is available is useful</c:v>
                </c:pt>
                <c:pt idx="8">
                  <c:v>Embarrassed/stigma</c:v>
                </c:pt>
                <c:pt idx="9">
                  <c:v>Don’t want to attend service locally</c:v>
                </c:pt>
                <c:pt idx="10">
                  <c:v>Tried them before and didn’t find them useful</c:v>
                </c:pt>
                <c:pt idx="11">
                  <c:v>Heard that they were not useful from others</c:v>
                </c:pt>
                <c:pt idx="12">
                  <c:v>Services are not available in my preferred language</c:v>
                </c:pt>
                <c:pt idx="13">
                  <c:v>Did not need them</c:v>
                </c:pt>
                <c:pt idx="14">
                  <c:v>Would or have made use of services/Not applicable</c:v>
                </c:pt>
                <c:pt idx="15">
                  <c:v>Other </c:v>
                </c:pt>
              </c:strCache>
            </c:strRef>
          </c:cat>
          <c:val>
            <c:numRef>
              <c:f>Sheet1!$B$2:$B$17</c:f>
              <c:numCache>
                <c:formatCode>0%</c:formatCode>
                <c:ptCount val="16"/>
                <c:pt idx="0">
                  <c:v>0.31</c:v>
                </c:pt>
                <c:pt idx="1">
                  <c:v>0.23</c:v>
                </c:pt>
                <c:pt idx="2">
                  <c:v>0.18</c:v>
                </c:pt>
                <c:pt idx="3">
                  <c:v>0.11</c:v>
                </c:pt>
                <c:pt idx="4">
                  <c:v>0.1</c:v>
                </c:pt>
                <c:pt idx="5">
                  <c:v>0.08</c:v>
                </c:pt>
                <c:pt idx="6">
                  <c:v>0.08</c:v>
                </c:pt>
                <c:pt idx="7">
                  <c:v>7.0000000000000007E-2</c:v>
                </c:pt>
                <c:pt idx="8">
                  <c:v>0.05</c:v>
                </c:pt>
                <c:pt idx="9">
                  <c:v>0.04</c:v>
                </c:pt>
                <c:pt idx="10">
                  <c:v>0.03</c:v>
                </c:pt>
                <c:pt idx="11">
                  <c:v>0.02</c:v>
                </c:pt>
                <c:pt idx="12">
                  <c:v>0.01</c:v>
                </c:pt>
                <c:pt idx="13">
                  <c:v>0.01</c:v>
                </c:pt>
                <c:pt idx="14">
                  <c:v>0.01</c:v>
                </c:pt>
                <c:pt idx="15">
                  <c:v>0.01</c:v>
                </c:pt>
              </c:numCache>
            </c:numRef>
          </c:val>
          <c:extLst>
            <c:ext xmlns:c16="http://schemas.microsoft.com/office/drawing/2014/chart" uri="{C3380CC4-5D6E-409C-BE32-E72D297353CC}">
              <c16:uniqueId val="{00000007-4BCB-4EAF-B702-2B850C721993}"/>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3">
                <a:shade val="65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0-A6D0-42CB-A2DB-E8C34FE20C1E}"/>
              </c:ext>
            </c:extLst>
          </c:dPt>
          <c:dPt>
            <c:idx val="1"/>
            <c:invertIfNegative val="0"/>
            <c:bubble3D val="0"/>
            <c:extLst>
              <c:ext xmlns:c16="http://schemas.microsoft.com/office/drawing/2014/chart" uri="{C3380CC4-5D6E-409C-BE32-E72D297353CC}">
                <c16:uniqueId val="{00000001-A6D0-42CB-A2DB-E8C34FE20C1E}"/>
              </c:ext>
            </c:extLst>
          </c:dPt>
          <c:dPt>
            <c:idx val="2"/>
            <c:invertIfNegative val="0"/>
            <c:bubble3D val="0"/>
            <c:extLst>
              <c:ext xmlns:c16="http://schemas.microsoft.com/office/drawing/2014/chart" uri="{C3380CC4-5D6E-409C-BE32-E72D297353CC}">
                <c16:uniqueId val="{00000002-A6D0-42CB-A2DB-E8C34FE20C1E}"/>
              </c:ext>
            </c:extLst>
          </c:dPt>
          <c:dPt>
            <c:idx val="3"/>
            <c:invertIfNegative val="0"/>
            <c:bubble3D val="0"/>
            <c:extLst>
              <c:ext xmlns:c16="http://schemas.microsoft.com/office/drawing/2014/chart" uri="{C3380CC4-5D6E-409C-BE32-E72D297353CC}">
                <c16:uniqueId val="{00000003-A6D0-42CB-A2DB-E8C34FE20C1E}"/>
              </c:ext>
            </c:extLst>
          </c:dPt>
          <c:dPt>
            <c:idx val="4"/>
            <c:invertIfNegative val="0"/>
            <c:bubble3D val="0"/>
            <c:extLst>
              <c:ext xmlns:c16="http://schemas.microsoft.com/office/drawing/2014/chart" uri="{C3380CC4-5D6E-409C-BE32-E72D297353CC}">
                <c16:uniqueId val="{00000004-A6D0-42CB-A2DB-E8C34FE20C1E}"/>
              </c:ext>
            </c:extLst>
          </c:dPt>
          <c:dPt>
            <c:idx val="5"/>
            <c:invertIfNegative val="0"/>
            <c:bubble3D val="0"/>
            <c:extLst>
              <c:ext xmlns:c16="http://schemas.microsoft.com/office/drawing/2014/chart" uri="{C3380CC4-5D6E-409C-BE32-E72D297353CC}">
                <c16:uniqueId val="{00000005-A6D0-42CB-A2DB-E8C34FE20C1E}"/>
              </c:ext>
            </c:extLst>
          </c:dPt>
          <c:dPt>
            <c:idx val="6"/>
            <c:invertIfNegative val="0"/>
            <c:bubble3D val="0"/>
            <c:extLst>
              <c:ext xmlns:c16="http://schemas.microsoft.com/office/drawing/2014/chart" uri="{C3380CC4-5D6E-409C-BE32-E72D297353CC}">
                <c16:uniqueId val="{00000006-A6D0-42CB-A2DB-E8C34FE20C1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Websites</c:v>
                </c:pt>
                <c:pt idx="1">
                  <c:v>Face to face individual/one-on-one supports</c:v>
                </c:pt>
                <c:pt idx="2">
                  <c:v>Face to face group-based parenting supports</c:v>
                </c:pt>
                <c:pt idx="3">
                  <c:v>Email support and advice</c:v>
                </c:pt>
                <c:pt idx="4">
                  <c:v>Telephone support and advice</c:v>
                </c:pt>
                <c:pt idx="5">
                  <c:v>Printed information</c:v>
                </c:pt>
                <c:pt idx="6">
                  <c:v>Online individual/one-on-one parenting supports</c:v>
                </c:pt>
                <c:pt idx="7">
                  <c:v>Online webinars</c:v>
                </c:pt>
                <c:pt idx="8">
                  <c:v>Delivered in my home</c:v>
                </c:pt>
                <c:pt idx="9">
                  <c:v>Online Group-Based Parenting Supports</c:v>
                </c:pt>
                <c:pt idx="10">
                  <c:v>Delivered in a community setting</c:v>
                </c:pt>
                <c:pt idx="11">
                  <c:v>Do not have a preference</c:v>
                </c:pt>
                <c:pt idx="12">
                  <c:v>I don’t want any support</c:v>
                </c:pt>
              </c:strCache>
            </c:strRef>
          </c:cat>
          <c:val>
            <c:numRef>
              <c:f>Sheet1!$B$2:$B$14</c:f>
              <c:numCache>
                <c:formatCode>0%</c:formatCode>
                <c:ptCount val="13"/>
                <c:pt idx="0">
                  <c:v>0.24</c:v>
                </c:pt>
                <c:pt idx="1">
                  <c:v>0.14000000000000001</c:v>
                </c:pt>
                <c:pt idx="2">
                  <c:v>0.14000000000000001</c:v>
                </c:pt>
                <c:pt idx="3">
                  <c:v>7.0000000000000007E-2</c:v>
                </c:pt>
                <c:pt idx="4">
                  <c:v>0.08</c:v>
                </c:pt>
                <c:pt idx="5">
                  <c:v>0.12</c:v>
                </c:pt>
                <c:pt idx="6">
                  <c:v>0.04</c:v>
                </c:pt>
                <c:pt idx="7">
                  <c:v>0.04</c:v>
                </c:pt>
                <c:pt idx="8">
                  <c:v>0.03</c:v>
                </c:pt>
                <c:pt idx="9">
                  <c:v>0.03</c:v>
                </c:pt>
                <c:pt idx="10">
                  <c:v>0.01</c:v>
                </c:pt>
                <c:pt idx="11">
                  <c:v>0.02</c:v>
                </c:pt>
                <c:pt idx="12">
                  <c:v>0.05</c:v>
                </c:pt>
              </c:numCache>
            </c:numRef>
          </c:val>
          <c:extLst>
            <c:ext xmlns:c16="http://schemas.microsoft.com/office/drawing/2014/chart" uri="{C3380CC4-5D6E-409C-BE32-E72D297353CC}">
              <c16:uniqueId val="{00000007-A6D0-42CB-A2DB-E8C34FE20C1E}"/>
            </c:ext>
          </c:extLst>
        </c:ser>
        <c:ser>
          <c:idx val="1"/>
          <c:order val="1"/>
          <c:tx>
            <c:strRef>
              <c:f>Sheet1!$C$1</c:f>
              <c:strCache>
                <c:ptCount val="1"/>
                <c:pt idx="0">
                  <c:v>Diff between 1st and top 3</c:v>
                </c:pt>
              </c:strCache>
            </c:strRef>
          </c:tx>
          <c:spPr>
            <a:solidFill>
              <a:srgbClr val="DB8496"/>
            </a:solidFill>
            <a:ln>
              <a:solidFill>
                <a:schemeClr val="bg1"/>
              </a:solidFill>
            </a:ln>
            <a:effectLst/>
          </c:spPr>
          <c:invertIfNegative val="0"/>
          <c:dLbls>
            <c:delete val="1"/>
          </c:dLbls>
          <c:cat>
            <c:strRef>
              <c:f>Sheet1!$A$2:$A$14</c:f>
              <c:strCache>
                <c:ptCount val="13"/>
                <c:pt idx="0">
                  <c:v>Websites</c:v>
                </c:pt>
                <c:pt idx="1">
                  <c:v>Face to face individual/one-on-one supports</c:v>
                </c:pt>
                <c:pt idx="2">
                  <c:v>Face to face group-based parenting supports</c:v>
                </c:pt>
                <c:pt idx="3">
                  <c:v>Email support and advice</c:v>
                </c:pt>
                <c:pt idx="4">
                  <c:v>Telephone support and advice</c:v>
                </c:pt>
                <c:pt idx="5">
                  <c:v>Printed information</c:v>
                </c:pt>
                <c:pt idx="6">
                  <c:v>Online individual/one-on-one parenting supports</c:v>
                </c:pt>
                <c:pt idx="7">
                  <c:v>Online webinars</c:v>
                </c:pt>
                <c:pt idx="8">
                  <c:v>Delivered in my home</c:v>
                </c:pt>
                <c:pt idx="9">
                  <c:v>Online Group-Based Parenting Supports</c:v>
                </c:pt>
                <c:pt idx="10">
                  <c:v>Delivered in a community setting</c:v>
                </c:pt>
                <c:pt idx="11">
                  <c:v>Do not have a preference</c:v>
                </c:pt>
                <c:pt idx="12">
                  <c:v>I don’t want any support</c:v>
                </c:pt>
              </c:strCache>
            </c:strRef>
          </c:cat>
          <c:val>
            <c:numRef>
              <c:f>Sheet1!$C$2:$C$14</c:f>
              <c:numCache>
                <c:formatCode>0%</c:formatCode>
                <c:ptCount val="13"/>
                <c:pt idx="0">
                  <c:v>0.21</c:v>
                </c:pt>
                <c:pt idx="1">
                  <c:v>0.23</c:v>
                </c:pt>
                <c:pt idx="2">
                  <c:v>0.22</c:v>
                </c:pt>
                <c:pt idx="3">
                  <c:v>0.25</c:v>
                </c:pt>
                <c:pt idx="4">
                  <c:v>0.18</c:v>
                </c:pt>
                <c:pt idx="5">
                  <c:v>0.13</c:v>
                </c:pt>
                <c:pt idx="6">
                  <c:v>0.17</c:v>
                </c:pt>
                <c:pt idx="7">
                  <c:v>0.11</c:v>
                </c:pt>
                <c:pt idx="8">
                  <c:v>0.11</c:v>
                </c:pt>
                <c:pt idx="9">
                  <c:v>0.09</c:v>
                </c:pt>
                <c:pt idx="10">
                  <c:v>7.0000000000000007E-2</c:v>
                </c:pt>
                <c:pt idx="11">
                  <c:v>0.04</c:v>
                </c:pt>
                <c:pt idx="12">
                  <c:v>0</c:v>
                </c:pt>
              </c:numCache>
            </c:numRef>
          </c:val>
          <c:extLst>
            <c:ext xmlns:c16="http://schemas.microsoft.com/office/drawing/2014/chart" uri="{C3380CC4-5D6E-409C-BE32-E72D297353CC}">
              <c16:uniqueId val="{00000008-A6D0-42CB-A2DB-E8C34FE20C1E}"/>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Websites</c:v>
                </c:pt>
                <c:pt idx="1">
                  <c:v>Face to face individual/one-on-one supports</c:v>
                </c:pt>
                <c:pt idx="2">
                  <c:v>Face to face group-based parenting supports</c:v>
                </c:pt>
                <c:pt idx="3">
                  <c:v>Email support and advice</c:v>
                </c:pt>
                <c:pt idx="4">
                  <c:v>Telephone support and advice</c:v>
                </c:pt>
                <c:pt idx="5">
                  <c:v>Printed information</c:v>
                </c:pt>
                <c:pt idx="6">
                  <c:v>Online individual/one-on-one parenting supports</c:v>
                </c:pt>
                <c:pt idx="7">
                  <c:v>Online webinars</c:v>
                </c:pt>
                <c:pt idx="8">
                  <c:v>Delivered in my home</c:v>
                </c:pt>
                <c:pt idx="9">
                  <c:v>Online Group-Based Parenting Supports</c:v>
                </c:pt>
                <c:pt idx="10">
                  <c:v>Delivered in a community setting</c:v>
                </c:pt>
                <c:pt idx="11">
                  <c:v>Do not have a preference</c:v>
                </c:pt>
                <c:pt idx="12">
                  <c:v>I don’t want any support</c:v>
                </c:pt>
              </c:strCache>
            </c:strRef>
          </c:cat>
          <c:val>
            <c:numRef>
              <c:f>Sheet1!$D$2:$D$14</c:f>
              <c:numCache>
                <c:formatCode>0%</c:formatCode>
                <c:ptCount val="13"/>
                <c:pt idx="0">
                  <c:v>0.45</c:v>
                </c:pt>
                <c:pt idx="1">
                  <c:v>0.37</c:v>
                </c:pt>
                <c:pt idx="2">
                  <c:v>0.36</c:v>
                </c:pt>
                <c:pt idx="3">
                  <c:v>0.32</c:v>
                </c:pt>
                <c:pt idx="4">
                  <c:v>0.26</c:v>
                </c:pt>
                <c:pt idx="5">
                  <c:v>0.25</c:v>
                </c:pt>
                <c:pt idx="6">
                  <c:v>0.21</c:v>
                </c:pt>
                <c:pt idx="7">
                  <c:v>0.15</c:v>
                </c:pt>
                <c:pt idx="8">
                  <c:v>0.14000000000000001</c:v>
                </c:pt>
                <c:pt idx="9">
                  <c:v>0.12</c:v>
                </c:pt>
                <c:pt idx="10">
                  <c:v>0.08</c:v>
                </c:pt>
                <c:pt idx="11">
                  <c:v>0.06</c:v>
                </c:pt>
                <c:pt idx="12">
                  <c:v>0.05</c:v>
                </c:pt>
              </c:numCache>
            </c:numRef>
          </c:val>
          <c:extLst>
            <c:ext xmlns:c16="http://schemas.microsoft.com/office/drawing/2014/chart" uri="{C3380CC4-5D6E-409C-BE32-E72D297353CC}">
              <c16:uniqueId val="{00000009-A6D0-42CB-A2DB-E8C34FE20C1E}"/>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50671823679099781"/>
          <c:y val="3.0000184682597186E-2"/>
          <c:w val="0.44276571392204417"/>
          <c:h val="0.93999963063480563"/>
        </c:manualLayout>
      </c:layout>
      <c:barChart>
        <c:barDir val="bar"/>
        <c:grouping val="stacked"/>
        <c:varyColors val="0"/>
        <c:ser>
          <c:idx val="0"/>
          <c:order val="0"/>
          <c:tx>
            <c:strRef>
              <c:f>Sheet1!$B$1</c:f>
              <c:strCache>
                <c:ptCount val="1"/>
                <c:pt idx="0">
                  <c:v>1st </c:v>
                </c:pt>
              </c:strCache>
            </c:strRef>
          </c:tx>
          <c:spPr>
            <a:solidFill>
              <a:schemeClr val="accent3">
                <a:shade val="65000"/>
              </a:schemeClr>
            </a:solidFill>
            <a:ln>
              <a:solidFill>
                <a:schemeClr val="bg1"/>
              </a:solidFill>
            </a:ln>
            <a:effectLst/>
          </c:spPr>
          <c:invertIfNegative val="0"/>
          <c:dPt>
            <c:idx val="0"/>
            <c:invertIfNegative val="0"/>
            <c:bubble3D val="0"/>
            <c:extLst>
              <c:ext xmlns:c16="http://schemas.microsoft.com/office/drawing/2014/chart" uri="{C3380CC4-5D6E-409C-BE32-E72D297353CC}">
                <c16:uniqueId val="{00000000-2360-442B-A273-A9AB538D43A4}"/>
              </c:ext>
            </c:extLst>
          </c:dPt>
          <c:dPt>
            <c:idx val="1"/>
            <c:invertIfNegative val="0"/>
            <c:bubble3D val="0"/>
            <c:extLst>
              <c:ext xmlns:c16="http://schemas.microsoft.com/office/drawing/2014/chart" uri="{C3380CC4-5D6E-409C-BE32-E72D297353CC}">
                <c16:uniqueId val="{00000001-2360-442B-A273-A9AB538D43A4}"/>
              </c:ext>
            </c:extLst>
          </c:dPt>
          <c:dPt>
            <c:idx val="2"/>
            <c:invertIfNegative val="0"/>
            <c:bubble3D val="0"/>
            <c:extLst>
              <c:ext xmlns:c16="http://schemas.microsoft.com/office/drawing/2014/chart" uri="{C3380CC4-5D6E-409C-BE32-E72D297353CC}">
                <c16:uniqueId val="{00000002-2360-442B-A273-A9AB538D43A4}"/>
              </c:ext>
            </c:extLst>
          </c:dPt>
          <c:dPt>
            <c:idx val="3"/>
            <c:invertIfNegative val="0"/>
            <c:bubble3D val="0"/>
            <c:extLst>
              <c:ext xmlns:c16="http://schemas.microsoft.com/office/drawing/2014/chart" uri="{C3380CC4-5D6E-409C-BE32-E72D297353CC}">
                <c16:uniqueId val="{00000003-2360-442B-A273-A9AB538D43A4}"/>
              </c:ext>
            </c:extLst>
          </c:dPt>
          <c:dPt>
            <c:idx val="4"/>
            <c:invertIfNegative val="0"/>
            <c:bubble3D val="0"/>
            <c:extLst>
              <c:ext xmlns:c16="http://schemas.microsoft.com/office/drawing/2014/chart" uri="{C3380CC4-5D6E-409C-BE32-E72D297353CC}">
                <c16:uniqueId val="{00000004-2360-442B-A273-A9AB538D43A4}"/>
              </c:ext>
            </c:extLst>
          </c:dPt>
          <c:dPt>
            <c:idx val="5"/>
            <c:invertIfNegative val="0"/>
            <c:bubble3D val="0"/>
            <c:extLst>
              <c:ext xmlns:c16="http://schemas.microsoft.com/office/drawing/2014/chart" uri="{C3380CC4-5D6E-409C-BE32-E72D297353CC}">
                <c16:uniqueId val="{00000005-2360-442B-A273-A9AB538D43A4}"/>
              </c:ext>
            </c:extLst>
          </c:dPt>
          <c:dPt>
            <c:idx val="6"/>
            <c:invertIfNegative val="0"/>
            <c:bubble3D val="0"/>
            <c:extLst>
              <c:ext xmlns:c16="http://schemas.microsoft.com/office/drawing/2014/chart" uri="{C3380CC4-5D6E-409C-BE32-E72D297353CC}">
                <c16:uniqueId val="{00000006-2360-442B-A273-A9AB538D43A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Websites</c:v>
                </c:pt>
                <c:pt idx="1">
                  <c:v>Face to face group-based parenting supports</c:v>
                </c:pt>
                <c:pt idx="2">
                  <c:v>Face to face individual/one-on-one supports</c:v>
                </c:pt>
                <c:pt idx="3">
                  <c:v>Printed information</c:v>
                </c:pt>
                <c:pt idx="4">
                  <c:v>Email support and advice</c:v>
                </c:pt>
                <c:pt idx="5">
                  <c:v>Online individual/one-on-one parenting supports</c:v>
                </c:pt>
                <c:pt idx="6">
                  <c:v>Telephone support and advice</c:v>
                </c:pt>
                <c:pt idx="7">
                  <c:v>Delivered in my home</c:v>
                </c:pt>
                <c:pt idx="8">
                  <c:v>Online Group-Based Parenting Supports</c:v>
                </c:pt>
                <c:pt idx="9">
                  <c:v>Online webinars</c:v>
                </c:pt>
                <c:pt idx="10">
                  <c:v>Delivered in a community setting</c:v>
                </c:pt>
                <c:pt idx="11">
                  <c:v>Other</c:v>
                </c:pt>
              </c:strCache>
            </c:strRef>
          </c:cat>
          <c:val>
            <c:numRef>
              <c:f>Sheet1!$B$2:$B$13</c:f>
              <c:numCache>
                <c:formatCode>0%</c:formatCode>
                <c:ptCount val="12"/>
                <c:pt idx="0">
                  <c:v>0.31</c:v>
                </c:pt>
                <c:pt idx="1">
                  <c:v>0.16</c:v>
                </c:pt>
                <c:pt idx="2">
                  <c:v>0.11</c:v>
                </c:pt>
                <c:pt idx="3">
                  <c:v>0.13</c:v>
                </c:pt>
                <c:pt idx="4">
                  <c:v>0.08</c:v>
                </c:pt>
                <c:pt idx="5">
                  <c:v>0.05</c:v>
                </c:pt>
                <c:pt idx="6">
                  <c:v>7.0000000000000007E-2</c:v>
                </c:pt>
                <c:pt idx="7">
                  <c:v>0.03</c:v>
                </c:pt>
                <c:pt idx="8">
                  <c:v>0.03</c:v>
                </c:pt>
                <c:pt idx="9">
                  <c:v>0.03</c:v>
                </c:pt>
                <c:pt idx="10">
                  <c:v>0.01</c:v>
                </c:pt>
                <c:pt idx="11">
                  <c:v>0</c:v>
                </c:pt>
              </c:numCache>
            </c:numRef>
          </c:val>
          <c:extLst>
            <c:ext xmlns:c16="http://schemas.microsoft.com/office/drawing/2014/chart" uri="{C3380CC4-5D6E-409C-BE32-E72D297353CC}">
              <c16:uniqueId val="{00000007-2360-442B-A273-A9AB538D43A4}"/>
            </c:ext>
          </c:extLst>
        </c:ser>
        <c:ser>
          <c:idx val="1"/>
          <c:order val="1"/>
          <c:tx>
            <c:strRef>
              <c:f>Sheet1!$C$1</c:f>
              <c:strCache>
                <c:ptCount val="1"/>
                <c:pt idx="0">
                  <c:v>Diff between 1st and top 3</c:v>
                </c:pt>
              </c:strCache>
            </c:strRef>
          </c:tx>
          <c:spPr>
            <a:solidFill>
              <a:srgbClr val="DB8496"/>
            </a:solidFill>
            <a:ln>
              <a:solidFill>
                <a:schemeClr val="bg1"/>
              </a:solidFill>
            </a:ln>
            <a:effectLst/>
          </c:spPr>
          <c:invertIfNegative val="0"/>
          <c:dLbls>
            <c:delete val="1"/>
          </c:dLbls>
          <c:cat>
            <c:strRef>
              <c:f>Sheet1!$A$2:$A$13</c:f>
              <c:strCache>
                <c:ptCount val="12"/>
                <c:pt idx="0">
                  <c:v>Websites</c:v>
                </c:pt>
                <c:pt idx="1">
                  <c:v>Face to face group-based parenting supports</c:v>
                </c:pt>
                <c:pt idx="2">
                  <c:v>Face to face individual/one-on-one supports</c:v>
                </c:pt>
                <c:pt idx="3">
                  <c:v>Printed information</c:v>
                </c:pt>
                <c:pt idx="4">
                  <c:v>Email support and advice</c:v>
                </c:pt>
                <c:pt idx="5">
                  <c:v>Online individual/one-on-one parenting supports</c:v>
                </c:pt>
                <c:pt idx="6">
                  <c:v>Telephone support and advice</c:v>
                </c:pt>
                <c:pt idx="7">
                  <c:v>Delivered in my home</c:v>
                </c:pt>
                <c:pt idx="8">
                  <c:v>Online Group-Based Parenting Supports</c:v>
                </c:pt>
                <c:pt idx="9">
                  <c:v>Online webinars</c:v>
                </c:pt>
                <c:pt idx="10">
                  <c:v>Delivered in a community setting</c:v>
                </c:pt>
                <c:pt idx="11">
                  <c:v>Other</c:v>
                </c:pt>
              </c:strCache>
            </c:strRef>
          </c:cat>
          <c:val>
            <c:numRef>
              <c:f>Sheet1!$C$2:$C$13</c:f>
              <c:numCache>
                <c:formatCode>0%</c:formatCode>
                <c:ptCount val="12"/>
                <c:pt idx="0">
                  <c:v>0.21000000000000002</c:v>
                </c:pt>
                <c:pt idx="1">
                  <c:v>0.24000000000000002</c:v>
                </c:pt>
                <c:pt idx="2">
                  <c:v>0.26</c:v>
                </c:pt>
                <c:pt idx="3">
                  <c:v>0.18</c:v>
                </c:pt>
                <c:pt idx="4">
                  <c:v>0.22999999999999998</c:v>
                </c:pt>
                <c:pt idx="5">
                  <c:v>0.21000000000000002</c:v>
                </c:pt>
                <c:pt idx="6">
                  <c:v>0.16999999999999998</c:v>
                </c:pt>
                <c:pt idx="7">
                  <c:v>0.17</c:v>
                </c:pt>
                <c:pt idx="8">
                  <c:v>0.12</c:v>
                </c:pt>
                <c:pt idx="9">
                  <c:v>0.09</c:v>
                </c:pt>
                <c:pt idx="10">
                  <c:v>0.11</c:v>
                </c:pt>
                <c:pt idx="11">
                  <c:v>0.01</c:v>
                </c:pt>
              </c:numCache>
            </c:numRef>
          </c:val>
          <c:extLst>
            <c:ext xmlns:c16="http://schemas.microsoft.com/office/drawing/2014/chart" uri="{C3380CC4-5D6E-409C-BE32-E72D297353CC}">
              <c16:uniqueId val="{00000008-2360-442B-A273-A9AB538D43A4}"/>
            </c:ext>
          </c:extLst>
        </c:ser>
        <c:ser>
          <c:idx val="2"/>
          <c:order val="2"/>
          <c:tx>
            <c:strRef>
              <c:f>Sheet1!#REF!</c:f>
              <c:strCache>
                <c:ptCount val="1"/>
                <c:pt idx="0">
                  <c:v>#REF!</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Websites</c:v>
                </c:pt>
                <c:pt idx="1">
                  <c:v>Face to face group-based parenting supports</c:v>
                </c:pt>
                <c:pt idx="2">
                  <c:v>Face to face individual/one-on-one supports</c:v>
                </c:pt>
                <c:pt idx="3">
                  <c:v>Printed information</c:v>
                </c:pt>
                <c:pt idx="4">
                  <c:v>Email support and advice</c:v>
                </c:pt>
                <c:pt idx="5">
                  <c:v>Online individual/one-on-one parenting supports</c:v>
                </c:pt>
                <c:pt idx="6">
                  <c:v>Telephone support and advice</c:v>
                </c:pt>
                <c:pt idx="7">
                  <c:v>Delivered in my home</c:v>
                </c:pt>
                <c:pt idx="8">
                  <c:v>Online Group-Based Parenting Supports</c:v>
                </c:pt>
                <c:pt idx="9">
                  <c:v>Online webinars</c:v>
                </c:pt>
                <c:pt idx="10">
                  <c:v>Delivered in a community setting</c:v>
                </c:pt>
                <c:pt idx="11">
                  <c:v>Other</c:v>
                </c:pt>
              </c:strCache>
            </c:strRef>
          </c:cat>
          <c:val>
            <c:numRef>
              <c:f>Sheet1!$D$2:$D$13</c:f>
              <c:numCache>
                <c:formatCode>0%</c:formatCode>
                <c:ptCount val="12"/>
                <c:pt idx="0">
                  <c:v>0.52</c:v>
                </c:pt>
                <c:pt idx="1">
                  <c:v>0.4</c:v>
                </c:pt>
                <c:pt idx="2">
                  <c:v>0.37</c:v>
                </c:pt>
                <c:pt idx="3">
                  <c:v>0.31</c:v>
                </c:pt>
                <c:pt idx="4">
                  <c:v>0.31</c:v>
                </c:pt>
                <c:pt idx="5">
                  <c:v>0.26</c:v>
                </c:pt>
                <c:pt idx="6">
                  <c:v>0.24</c:v>
                </c:pt>
                <c:pt idx="7">
                  <c:v>0.2</c:v>
                </c:pt>
                <c:pt idx="8">
                  <c:v>0.15</c:v>
                </c:pt>
                <c:pt idx="9">
                  <c:v>0.12</c:v>
                </c:pt>
                <c:pt idx="10">
                  <c:v>0.12</c:v>
                </c:pt>
                <c:pt idx="11">
                  <c:v>0.01</c:v>
                </c:pt>
              </c:numCache>
            </c:numRef>
          </c:val>
          <c:extLst>
            <c:ext xmlns:c16="http://schemas.microsoft.com/office/drawing/2014/chart" uri="{C3380CC4-5D6E-409C-BE32-E72D297353CC}">
              <c16:uniqueId val="{00000009-2360-442B-A273-A9AB538D43A4}"/>
            </c:ext>
          </c:extLst>
        </c:ser>
        <c:dLbls>
          <c:showLegendKey val="0"/>
          <c:showVal val="1"/>
          <c:showCatName val="0"/>
          <c:showSerName val="0"/>
          <c:showPercent val="0"/>
          <c:showBubbleSize val="0"/>
        </c:dLbls>
        <c:gapWidth val="50"/>
        <c:overlap val="10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0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2828-4D64-AD96-040B0C71BC1C}"/>
              </c:ext>
            </c:extLst>
          </c:dPt>
          <c:dPt>
            <c:idx val="1"/>
            <c:invertIfNegative val="0"/>
            <c:bubble3D val="0"/>
            <c:extLst>
              <c:ext xmlns:c16="http://schemas.microsoft.com/office/drawing/2014/chart" uri="{C3380CC4-5D6E-409C-BE32-E72D297353CC}">
                <c16:uniqueId val="{00000001-2828-4D64-AD96-040B0C71BC1C}"/>
              </c:ext>
            </c:extLst>
          </c:dPt>
          <c:dPt>
            <c:idx val="2"/>
            <c:invertIfNegative val="0"/>
            <c:bubble3D val="0"/>
            <c:extLst>
              <c:ext xmlns:c16="http://schemas.microsoft.com/office/drawing/2014/chart" uri="{C3380CC4-5D6E-409C-BE32-E72D297353CC}">
                <c16:uniqueId val="{00000002-2828-4D64-AD96-040B0C71BC1C}"/>
              </c:ext>
            </c:extLst>
          </c:dPt>
          <c:dPt>
            <c:idx val="3"/>
            <c:invertIfNegative val="0"/>
            <c:bubble3D val="0"/>
            <c:extLst>
              <c:ext xmlns:c16="http://schemas.microsoft.com/office/drawing/2014/chart" uri="{C3380CC4-5D6E-409C-BE32-E72D297353CC}">
                <c16:uniqueId val="{00000003-2828-4D64-AD96-040B0C71BC1C}"/>
              </c:ext>
            </c:extLst>
          </c:dPt>
          <c:dPt>
            <c:idx val="4"/>
            <c:invertIfNegative val="0"/>
            <c:bubble3D val="0"/>
            <c:extLst>
              <c:ext xmlns:c16="http://schemas.microsoft.com/office/drawing/2014/chart" uri="{C3380CC4-5D6E-409C-BE32-E72D297353CC}">
                <c16:uniqueId val="{00000004-2828-4D64-AD96-040B0C71BC1C}"/>
              </c:ext>
            </c:extLst>
          </c:dPt>
          <c:dPt>
            <c:idx val="5"/>
            <c:invertIfNegative val="0"/>
            <c:bubble3D val="0"/>
            <c:extLst>
              <c:ext xmlns:c16="http://schemas.microsoft.com/office/drawing/2014/chart" uri="{C3380CC4-5D6E-409C-BE32-E72D297353CC}">
                <c16:uniqueId val="{00000005-2828-4D64-AD96-040B0C71BC1C}"/>
              </c:ext>
            </c:extLst>
          </c:dPt>
          <c:dPt>
            <c:idx val="6"/>
            <c:invertIfNegative val="0"/>
            <c:bubble3D val="0"/>
            <c:extLst>
              <c:ext xmlns:c16="http://schemas.microsoft.com/office/drawing/2014/chart" uri="{C3380CC4-5D6E-409C-BE32-E72D297353CC}">
                <c16:uniqueId val="{00000006-2828-4D64-AD96-040B0C71BC1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Community centre</c:v>
                </c:pt>
                <c:pt idx="1">
                  <c:v>School</c:v>
                </c:pt>
                <c:pt idx="2">
                  <c:v>Primary care centre (local health centre)</c:v>
                </c:pt>
                <c:pt idx="3">
                  <c:v>Family resource centre</c:v>
                </c:pt>
                <c:pt idx="4">
                  <c:v>My home</c:v>
                </c:pt>
                <c:pt idx="5">
                  <c:v>Childcare centre</c:v>
                </c:pt>
                <c:pt idx="6">
                  <c:v>Library</c:v>
                </c:pt>
                <c:pt idx="7">
                  <c:v>My workplace</c:v>
                </c:pt>
                <c:pt idx="8">
                  <c:v>Community and Voluntary services provider</c:v>
                </c:pt>
                <c:pt idx="9">
                  <c:v>Other </c:v>
                </c:pt>
                <c:pt idx="10">
                  <c:v>Not interested</c:v>
                </c:pt>
              </c:strCache>
            </c:strRef>
          </c:cat>
          <c:val>
            <c:numRef>
              <c:f>Sheet1!$B$2:$B$12</c:f>
              <c:numCache>
                <c:formatCode>0%</c:formatCode>
                <c:ptCount val="11"/>
                <c:pt idx="0">
                  <c:v>0.44</c:v>
                </c:pt>
                <c:pt idx="1">
                  <c:v>0.35</c:v>
                </c:pt>
                <c:pt idx="2">
                  <c:v>0.28000000000000003</c:v>
                </c:pt>
                <c:pt idx="3">
                  <c:v>0.25</c:v>
                </c:pt>
                <c:pt idx="4">
                  <c:v>0.23</c:v>
                </c:pt>
                <c:pt idx="5">
                  <c:v>0.2</c:v>
                </c:pt>
                <c:pt idx="6">
                  <c:v>0.2</c:v>
                </c:pt>
                <c:pt idx="7">
                  <c:v>0.13</c:v>
                </c:pt>
                <c:pt idx="8">
                  <c:v>0.1</c:v>
                </c:pt>
                <c:pt idx="9">
                  <c:v>0</c:v>
                </c:pt>
                <c:pt idx="10">
                  <c:v>7.0000000000000007E-2</c:v>
                </c:pt>
              </c:numCache>
            </c:numRef>
          </c:val>
          <c:extLst>
            <c:ext xmlns:c16="http://schemas.microsoft.com/office/drawing/2014/chart" uri="{C3380CC4-5D6E-409C-BE32-E72D297353CC}">
              <c16:uniqueId val="{00000007-2828-4D64-AD96-040B0C71BC1C}"/>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3DBA-45B5-B734-BAFAA0E9021D}"/>
              </c:ext>
            </c:extLst>
          </c:dPt>
          <c:dPt>
            <c:idx val="1"/>
            <c:invertIfNegative val="0"/>
            <c:bubble3D val="0"/>
            <c:extLst>
              <c:ext xmlns:c16="http://schemas.microsoft.com/office/drawing/2014/chart" uri="{C3380CC4-5D6E-409C-BE32-E72D297353CC}">
                <c16:uniqueId val="{00000001-3DBA-45B5-B734-BAFAA0E9021D}"/>
              </c:ext>
            </c:extLst>
          </c:dPt>
          <c:dPt>
            <c:idx val="2"/>
            <c:invertIfNegative val="0"/>
            <c:bubble3D val="0"/>
            <c:extLst>
              <c:ext xmlns:c16="http://schemas.microsoft.com/office/drawing/2014/chart" uri="{C3380CC4-5D6E-409C-BE32-E72D297353CC}">
                <c16:uniqueId val="{00000002-3DBA-45B5-B734-BAFAA0E9021D}"/>
              </c:ext>
            </c:extLst>
          </c:dPt>
          <c:dPt>
            <c:idx val="3"/>
            <c:invertIfNegative val="0"/>
            <c:bubble3D val="0"/>
            <c:extLst>
              <c:ext xmlns:c16="http://schemas.microsoft.com/office/drawing/2014/chart" uri="{C3380CC4-5D6E-409C-BE32-E72D297353CC}">
                <c16:uniqueId val="{00000003-3DBA-45B5-B734-BAFAA0E9021D}"/>
              </c:ext>
            </c:extLst>
          </c:dPt>
          <c:dPt>
            <c:idx val="4"/>
            <c:invertIfNegative val="0"/>
            <c:bubble3D val="0"/>
            <c:extLst>
              <c:ext xmlns:c16="http://schemas.microsoft.com/office/drawing/2014/chart" uri="{C3380CC4-5D6E-409C-BE32-E72D297353CC}">
                <c16:uniqueId val="{00000004-3DBA-45B5-B734-BAFAA0E9021D}"/>
              </c:ext>
            </c:extLst>
          </c:dPt>
          <c:dPt>
            <c:idx val="5"/>
            <c:invertIfNegative val="0"/>
            <c:bubble3D val="0"/>
            <c:extLst>
              <c:ext xmlns:c16="http://schemas.microsoft.com/office/drawing/2014/chart" uri="{C3380CC4-5D6E-409C-BE32-E72D297353CC}">
                <c16:uniqueId val="{00000005-3DBA-45B5-B734-BAFAA0E9021D}"/>
              </c:ext>
            </c:extLst>
          </c:dPt>
          <c:dPt>
            <c:idx val="6"/>
            <c:invertIfNegative val="0"/>
            <c:bubble3D val="0"/>
            <c:extLst>
              <c:ext xmlns:c16="http://schemas.microsoft.com/office/drawing/2014/chart" uri="{C3380CC4-5D6E-409C-BE32-E72D297353CC}">
                <c16:uniqueId val="{00000006-3DBA-45B5-B734-BAFAA0E9021D}"/>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Community centre</c:v>
                </c:pt>
                <c:pt idx="1">
                  <c:v>School</c:v>
                </c:pt>
                <c:pt idx="2">
                  <c:v>My home</c:v>
                </c:pt>
                <c:pt idx="3">
                  <c:v>Childcare centre</c:v>
                </c:pt>
                <c:pt idx="4">
                  <c:v>Family resource centre</c:v>
                </c:pt>
                <c:pt idx="5">
                  <c:v>Library</c:v>
                </c:pt>
                <c:pt idx="6">
                  <c:v>Primary care centre (local health centre)</c:v>
                </c:pt>
                <c:pt idx="7">
                  <c:v>Community and Voluntary services provider</c:v>
                </c:pt>
                <c:pt idx="8">
                  <c:v>My workplace</c:v>
                </c:pt>
                <c:pt idx="9">
                  <c:v>Other</c:v>
                </c:pt>
                <c:pt idx="10">
                  <c:v>Not interested</c:v>
                </c:pt>
              </c:strCache>
            </c:strRef>
          </c:cat>
          <c:val>
            <c:numRef>
              <c:f>Sheet1!$B$2:$B$12</c:f>
              <c:numCache>
                <c:formatCode>0%</c:formatCode>
                <c:ptCount val="11"/>
                <c:pt idx="0">
                  <c:v>0.46</c:v>
                </c:pt>
                <c:pt idx="1">
                  <c:v>0.32</c:v>
                </c:pt>
                <c:pt idx="2">
                  <c:v>0.26</c:v>
                </c:pt>
                <c:pt idx="3">
                  <c:v>0.25</c:v>
                </c:pt>
                <c:pt idx="4">
                  <c:v>0.25</c:v>
                </c:pt>
                <c:pt idx="5">
                  <c:v>0.23</c:v>
                </c:pt>
                <c:pt idx="6">
                  <c:v>0.18</c:v>
                </c:pt>
                <c:pt idx="7">
                  <c:v>0.14000000000000001</c:v>
                </c:pt>
                <c:pt idx="8">
                  <c:v>0.12</c:v>
                </c:pt>
                <c:pt idx="9">
                  <c:v>0</c:v>
                </c:pt>
                <c:pt idx="10">
                  <c:v>0.06</c:v>
                </c:pt>
              </c:numCache>
            </c:numRef>
          </c:val>
          <c:extLst>
            <c:ext xmlns:c16="http://schemas.microsoft.com/office/drawing/2014/chart" uri="{C3380CC4-5D6E-409C-BE32-E72D297353CC}">
              <c16:uniqueId val="{00000007-3DBA-45B5-B734-BAFAA0E9021D}"/>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accent4"/>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1st </c:v>
                </c:pt>
              </c:strCache>
            </c:strRef>
          </c:tx>
          <c:spPr>
            <a:solidFill>
              <a:schemeClr val="accent2"/>
            </a:solidFill>
            <a:ln>
              <a:solidFill>
                <a:schemeClr val="bg1"/>
              </a:solidFill>
            </a:ln>
            <a:effectLst/>
          </c:spPr>
          <c:invertIfNegative val="0"/>
          <c:dPt>
            <c:idx val="0"/>
            <c:invertIfNegative val="0"/>
            <c:bubble3D val="0"/>
            <c:extLst>
              <c:ext xmlns:c16="http://schemas.microsoft.com/office/drawing/2014/chart" uri="{C3380CC4-5D6E-409C-BE32-E72D297353CC}">
                <c16:uniqueId val="{00000000-47F6-4F1F-81FE-5106470ED78B}"/>
              </c:ext>
            </c:extLst>
          </c:dPt>
          <c:dPt>
            <c:idx val="1"/>
            <c:invertIfNegative val="0"/>
            <c:bubble3D val="0"/>
            <c:extLst>
              <c:ext xmlns:c16="http://schemas.microsoft.com/office/drawing/2014/chart" uri="{C3380CC4-5D6E-409C-BE32-E72D297353CC}">
                <c16:uniqueId val="{00000001-47F6-4F1F-81FE-5106470ED78B}"/>
              </c:ext>
            </c:extLst>
          </c:dPt>
          <c:dPt>
            <c:idx val="2"/>
            <c:invertIfNegative val="0"/>
            <c:bubble3D val="0"/>
            <c:extLst>
              <c:ext xmlns:c16="http://schemas.microsoft.com/office/drawing/2014/chart" uri="{C3380CC4-5D6E-409C-BE32-E72D297353CC}">
                <c16:uniqueId val="{00000002-47F6-4F1F-81FE-5106470ED78B}"/>
              </c:ext>
            </c:extLst>
          </c:dPt>
          <c:dPt>
            <c:idx val="3"/>
            <c:invertIfNegative val="0"/>
            <c:bubble3D val="0"/>
            <c:extLst>
              <c:ext xmlns:c16="http://schemas.microsoft.com/office/drawing/2014/chart" uri="{C3380CC4-5D6E-409C-BE32-E72D297353CC}">
                <c16:uniqueId val="{00000003-47F6-4F1F-81FE-5106470ED78B}"/>
              </c:ext>
            </c:extLst>
          </c:dPt>
          <c:dPt>
            <c:idx val="4"/>
            <c:invertIfNegative val="0"/>
            <c:bubble3D val="0"/>
            <c:extLst>
              <c:ext xmlns:c16="http://schemas.microsoft.com/office/drawing/2014/chart" uri="{C3380CC4-5D6E-409C-BE32-E72D297353CC}">
                <c16:uniqueId val="{00000004-47F6-4F1F-81FE-5106470ED78B}"/>
              </c:ext>
            </c:extLst>
          </c:dPt>
          <c:dPt>
            <c:idx val="5"/>
            <c:invertIfNegative val="0"/>
            <c:bubble3D val="0"/>
            <c:extLst>
              <c:ext xmlns:c16="http://schemas.microsoft.com/office/drawing/2014/chart" uri="{C3380CC4-5D6E-409C-BE32-E72D297353CC}">
                <c16:uniqueId val="{00000005-47F6-4F1F-81FE-5106470ED78B}"/>
              </c:ext>
            </c:extLst>
          </c:dPt>
          <c:dPt>
            <c:idx val="6"/>
            <c:invertIfNegative val="0"/>
            <c:bubble3D val="0"/>
            <c:extLst>
              <c:ext xmlns:c16="http://schemas.microsoft.com/office/drawing/2014/chart" uri="{C3380CC4-5D6E-409C-BE32-E72D297353CC}">
                <c16:uniqueId val="{00000006-47F6-4F1F-81FE-5106470ED78B}"/>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Community centre</c:v>
                </c:pt>
                <c:pt idx="1">
                  <c:v>School</c:v>
                </c:pt>
                <c:pt idx="2">
                  <c:v>Primary care centre (local health centre)</c:v>
                </c:pt>
                <c:pt idx="3">
                  <c:v>Family resource centre</c:v>
                </c:pt>
                <c:pt idx="4">
                  <c:v>Library</c:v>
                </c:pt>
                <c:pt idx="5">
                  <c:v>Childcare centre</c:v>
                </c:pt>
                <c:pt idx="6">
                  <c:v>Community and Voluntary services provider</c:v>
                </c:pt>
                <c:pt idx="7">
                  <c:v>My workplace</c:v>
                </c:pt>
                <c:pt idx="8">
                  <c:v>Other </c:v>
                </c:pt>
                <c:pt idx="9">
                  <c:v>Not interested</c:v>
                </c:pt>
              </c:strCache>
            </c:strRef>
          </c:cat>
          <c:val>
            <c:numRef>
              <c:f>Sheet1!$B$2:$B$11</c:f>
              <c:numCache>
                <c:formatCode>0%</c:formatCode>
                <c:ptCount val="10"/>
                <c:pt idx="0">
                  <c:v>0.42</c:v>
                </c:pt>
                <c:pt idx="1">
                  <c:v>0.37</c:v>
                </c:pt>
                <c:pt idx="2">
                  <c:v>0.36</c:v>
                </c:pt>
                <c:pt idx="3">
                  <c:v>0.32</c:v>
                </c:pt>
                <c:pt idx="4">
                  <c:v>0.26</c:v>
                </c:pt>
                <c:pt idx="5">
                  <c:v>0.23</c:v>
                </c:pt>
                <c:pt idx="6">
                  <c:v>0.13</c:v>
                </c:pt>
                <c:pt idx="7">
                  <c:v>0.08</c:v>
                </c:pt>
                <c:pt idx="8">
                  <c:v>0.03</c:v>
                </c:pt>
                <c:pt idx="9">
                  <c:v>0.09</c:v>
                </c:pt>
              </c:numCache>
            </c:numRef>
          </c:val>
          <c:extLst>
            <c:ext xmlns:c16="http://schemas.microsoft.com/office/drawing/2014/chart" uri="{C3380CC4-5D6E-409C-BE32-E72D297353CC}">
              <c16:uniqueId val="{00000007-47F6-4F1F-81FE-5106470ED78B}"/>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1000"/>
              </a:lnSpc>
              <a:defRPr sz="12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584795862457123"/>
          <c:y val="3.5454763715796672E-2"/>
          <c:w val="0.43626500441021021"/>
          <c:h val="0.93999963063480563"/>
        </c:manualLayout>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6AC3-4DA7-939A-CB85C4AFA6CC}"/>
              </c:ext>
            </c:extLst>
          </c:dPt>
          <c:dPt>
            <c:idx val="1"/>
            <c:invertIfNegative val="0"/>
            <c:bubble3D val="0"/>
            <c:extLst>
              <c:ext xmlns:c16="http://schemas.microsoft.com/office/drawing/2014/chart" uri="{C3380CC4-5D6E-409C-BE32-E72D297353CC}">
                <c16:uniqueId val="{00000001-6AC3-4DA7-939A-CB85C4AFA6CC}"/>
              </c:ext>
            </c:extLst>
          </c:dPt>
          <c:dPt>
            <c:idx val="2"/>
            <c:invertIfNegative val="0"/>
            <c:bubble3D val="0"/>
            <c:extLst>
              <c:ext xmlns:c16="http://schemas.microsoft.com/office/drawing/2014/chart" uri="{C3380CC4-5D6E-409C-BE32-E72D297353CC}">
                <c16:uniqueId val="{00000002-6AC3-4DA7-939A-CB85C4AFA6CC}"/>
              </c:ext>
            </c:extLst>
          </c:dPt>
          <c:dPt>
            <c:idx val="3"/>
            <c:invertIfNegative val="0"/>
            <c:bubble3D val="0"/>
            <c:extLst>
              <c:ext xmlns:c16="http://schemas.microsoft.com/office/drawing/2014/chart" uri="{C3380CC4-5D6E-409C-BE32-E72D297353CC}">
                <c16:uniqueId val="{00000003-6AC3-4DA7-939A-CB85C4AFA6CC}"/>
              </c:ext>
            </c:extLst>
          </c:dPt>
          <c:dPt>
            <c:idx val="4"/>
            <c:invertIfNegative val="0"/>
            <c:bubble3D val="0"/>
            <c:extLst>
              <c:ext xmlns:c16="http://schemas.microsoft.com/office/drawing/2014/chart" uri="{C3380CC4-5D6E-409C-BE32-E72D297353CC}">
                <c16:uniqueId val="{00000004-6AC3-4DA7-939A-CB85C4AFA6CC}"/>
              </c:ext>
            </c:extLst>
          </c:dPt>
          <c:dPt>
            <c:idx val="5"/>
            <c:invertIfNegative val="0"/>
            <c:bubble3D val="0"/>
            <c:extLst>
              <c:ext xmlns:c16="http://schemas.microsoft.com/office/drawing/2014/chart" uri="{C3380CC4-5D6E-409C-BE32-E72D297353CC}">
                <c16:uniqueId val="{00000005-6AC3-4DA7-939A-CB85C4AFA6CC}"/>
              </c:ext>
            </c:extLst>
          </c:dPt>
          <c:dPt>
            <c:idx val="6"/>
            <c:invertIfNegative val="0"/>
            <c:bubble3D val="0"/>
            <c:extLst>
              <c:ext xmlns:c16="http://schemas.microsoft.com/office/drawing/2014/chart" uri="{C3380CC4-5D6E-409C-BE32-E72D297353CC}">
                <c16:uniqueId val="{00000006-6AC3-4DA7-939A-CB85C4AFA6CC}"/>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Mychild.ie</c:v>
                </c:pt>
                <c:pt idx="1">
                  <c:v>Gov.ie/Supporting Parents</c:v>
                </c:pt>
                <c:pt idx="2">
                  <c:v>Facebook/Youtube/X/Tik Tok/Instagram</c:v>
                </c:pt>
                <c:pt idx="3">
                  <c:v>Tusla (Parenting24/7)</c:v>
                </c:pt>
                <c:pt idx="4">
                  <c:v>Family Resource Centres</c:v>
                </c:pt>
                <c:pt idx="5">
                  <c:v>Everymum/mumsnet/rollercoaster</c:v>
                </c:pt>
                <c:pt idx="6">
                  <c:v>Local directories by Children and Young People’s Services Committees</c:v>
                </c:pt>
                <c:pt idx="7">
                  <c:v>One Family</c:v>
                </c:pt>
                <c:pt idx="8">
                  <c:v>Barnardos</c:v>
                </c:pt>
                <c:pt idx="9">
                  <c:v>HerFamily</c:v>
                </c:pt>
                <c:pt idx="10">
                  <c:v>ISPCC</c:v>
                </c:pt>
                <c:pt idx="11">
                  <c:v>ParentLine</c:v>
                </c:pt>
                <c:pt idx="12">
                  <c:v>Treoir</c:v>
                </c:pt>
                <c:pt idx="13">
                  <c:v>None of these</c:v>
                </c:pt>
                <c:pt idx="14">
                  <c:v>Other </c:v>
                </c:pt>
              </c:strCache>
            </c:strRef>
          </c:cat>
          <c:val>
            <c:numRef>
              <c:f>Sheet1!$B$2:$B$16</c:f>
              <c:numCache>
                <c:formatCode>0%</c:formatCode>
                <c:ptCount val="15"/>
                <c:pt idx="0">
                  <c:v>0.46</c:v>
                </c:pt>
                <c:pt idx="1">
                  <c:v>0.37</c:v>
                </c:pt>
                <c:pt idx="2">
                  <c:v>0.28000000000000003</c:v>
                </c:pt>
                <c:pt idx="3">
                  <c:v>0.24</c:v>
                </c:pt>
                <c:pt idx="4">
                  <c:v>0.21</c:v>
                </c:pt>
                <c:pt idx="5">
                  <c:v>0.13</c:v>
                </c:pt>
                <c:pt idx="6">
                  <c:v>0.11</c:v>
                </c:pt>
                <c:pt idx="7">
                  <c:v>0.09</c:v>
                </c:pt>
                <c:pt idx="8">
                  <c:v>0.06</c:v>
                </c:pt>
                <c:pt idx="9">
                  <c:v>0.04</c:v>
                </c:pt>
                <c:pt idx="10">
                  <c:v>0.03</c:v>
                </c:pt>
                <c:pt idx="11">
                  <c:v>0.03</c:v>
                </c:pt>
                <c:pt idx="12">
                  <c:v>0.02</c:v>
                </c:pt>
                <c:pt idx="13">
                  <c:v>0.18</c:v>
                </c:pt>
                <c:pt idx="14">
                  <c:v>0.01</c:v>
                </c:pt>
              </c:numCache>
            </c:numRef>
          </c:val>
          <c:extLst>
            <c:ext xmlns:c16="http://schemas.microsoft.com/office/drawing/2014/chart" uri="{C3380CC4-5D6E-409C-BE32-E72D297353CC}">
              <c16:uniqueId val="{00000007-6AC3-4DA7-939A-CB85C4AFA6CC}"/>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1100"/>
              </a:lnSpc>
              <a:defRPr sz="11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584795862457123"/>
          <c:y val="3.5454763715796672E-2"/>
          <c:w val="0.43626500441021021"/>
          <c:h val="0.93999963063480563"/>
        </c:manualLayout>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0172-4593-BA2C-5D024E452010}"/>
              </c:ext>
            </c:extLst>
          </c:dPt>
          <c:dPt>
            <c:idx val="1"/>
            <c:invertIfNegative val="0"/>
            <c:bubble3D val="0"/>
            <c:extLst>
              <c:ext xmlns:c16="http://schemas.microsoft.com/office/drawing/2014/chart" uri="{C3380CC4-5D6E-409C-BE32-E72D297353CC}">
                <c16:uniqueId val="{00000001-0172-4593-BA2C-5D024E452010}"/>
              </c:ext>
            </c:extLst>
          </c:dPt>
          <c:dPt>
            <c:idx val="2"/>
            <c:invertIfNegative val="0"/>
            <c:bubble3D val="0"/>
            <c:extLst>
              <c:ext xmlns:c16="http://schemas.microsoft.com/office/drawing/2014/chart" uri="{C3380CC4-5D6E-409C-BE32-E72D297353CC}">
                <c16:uniqueId val="{00000002-0172-4593-BA2C-5D024E452010}"/>
              </c:ext>
            </c:extLst>
          </c:dPt>
          <c:dPt>
            <c:idx val="3"/>
            <c:invertIfNegative val="0"/>
            <c:bubble3D val="0"/>
            <c:extLst>
              <c:ext xmlns:c16="http://schemas.microsoft.com/office/drawing/2014/chart" uri="{C3380CC4-5D6E-409C-BE32-E72D297353CC}">
                <c16:uniqueId val="{00000003-0172-4593-BA2C-5D024E452010}"/>
              </c:ext>
            </c:extLst>
          </c:dPt>
          <c:dPt>
            <c:idx val="4"/>
            <c:invertIfNegative val="0"/>
            <c:bubble3D val="0"/>
            <c:extLst>
              <c:ext xmlns:c16="http://schemas.microsoft.com/office/drawing/2014/chart" uri="{C3380CC4-5D6E-409C-BE32-E72D297353CC}">
                <c16:uniqueId val="{00000004-0172-4593-BA2C-5D024E452010}"/>
              </c:ext>
            </c:extLst>
          </c:dPt>
          <c:dPt>
            <c:idx val="5"/>
            <c:invertIfNegative val="0"/>
            <c:bubble3D val="0"/>
            <c:extLst>
              <c:ext xmlns:c16="http://schemas.microsoft.com/office/drawing/2014/chart" uri="{C3380CC4-5D6E-409C-BE32-E72D297353CC}">
                <c16:uniqueId val="{00000005-0172-4593-BA2C-5D024E452010}"/>
              </c:ext>
            </c:extLst>
          </c:dPt>
          <c:dPt>
            <c:idx val="6"/>
            <c:invertIfNegative val="0"/>
            <c:bubble3D val="0"/>
            <c:extLst>
              <c:ext xmlns:c16="http://schemas.microsoft.com/office/drawing/2014/chart" uri="{C3380CC4-5D6E-409C-BE32-E72D297353CC}">
                <c16:uniqueId val="{00000006-0172-4593-BA2C-5D024E452010}"/>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Mychild.ie</c:v>
                </c:pt>
                <c:pt idx="1">
                  <c:v>Facebook/Youtube/X/Tik Tok/Instagram</c:v>
                </c:pt>
                <c:pt idx="2">
                  <c:v>Gov.ie/Supporting Parents</c:v>
                </c:pt>
                <c:pt idx="3">
                  <c:v>Tusla (Parenting24/7)</c:v>
                </c:pt>
                <c:pt idx="4">
                  <c:v>Family Resource Centres</c:v>
                </c:pt>
                <c:pt idx="5">
                  <c:v>Everymum/mumsnet/rollercoaster</c:v>
                </c:pt>
                <c:pt idx="6">
                  <c:v>One Family</c:v>
                </c:pt>
                <c:pt idx="7">
                  <c:v>ParentLine</c:v>
                </c:pt>
                <c:pt idx="8">
                  <c:v>Local directories by Children and Young People’s Services Committees</c:v>
                </c:pt>
                <c:pt idx="9">
                  <c:v>Barnardos</c:v>
                </c:pt>
                <c:pt idx="10">
                  <c:v>ISPCC</c:v>
                </c:pt>
                <c:pt idx="11">
                  <c:v>HerFamily</c:v>
                </c:pt>
                <c:pt idx="12">
                  <c:v>CYPSC Directory</c:v>
                </c:pt>
                <c:pt idx="13">
                  <c:v>Treoir</c:v>
                </c:pt>
                <c:pt idx="14">
                  <c:v>None of these</c:v>
                </c:pt>
                <c:pt idx="15">
                  <c:v>Other </c:v>
                </c:pt>
              </c:strCache>
            </c:strRef>
          </c:cat>
          <c:val>
            <c:numRef>
              <c:f>Sheet1!$B$2:$B$17</c:f>
              <c:numCache>
                <c:formatCode>0%</c:formatCode>
                <c:ptCount val="16"/>
                <c:pt idx="0">
                  <c:v>0.24</c:v>
                </c:pt>
                <c:pt idx="1">
                  <c:v>0.19</c:v>
                </c:pt>
                <c:pt idx="2">
                  <c:v>0.18</c:v>
                </c:pt>
                <c:pt idx="3">
                  <c:v>0.15</c:v>
                </c:pt>
                <c:pt idx="4">
                  <c:v>0.15</c:v>
                </c:pt>
                <c:pt idx="5">
                  <c:v>0.1</c:v>
                </c:pt>
                <c:pt idx="6">
                  <c:v>0.09</c:v>
                </c:pt>
                <c:pt idx="7">
                  <c:v>0.08</c:v>
                </c:pt>
                <c:pt idx="8">
                  <c:v>0.06</c:v>
                </c:pt>
                <c:pt idx="9">
                  <c:v>0.04</c:v>
                </c:pt>
                <c:pt idx="10">
                  <c:v>0.04</c:v>
                </c:pt>
                <c:pt idx="11">
                  <c:v>0.04</c:v>
                </c:pt>
                <c:pt idx="12">
                  <c:v>0.03</c:v>
                </c:pt>
                <c:pt idx="13">
                  <c:v>0.02</c:v>
                </c:pt>
                <c:pt idx="14">
                  <c:v>0.26</c:v>
                </c:pt>
                <c:pt idx="15">
                  <c:v>0.01</c:v>
                </c:pt>
              </c:numCache>
            </c:numRef>
          </c:val>
          <c:extLst>
            <c:ext xmlns:c16="http://schemas.microsoft.com/office/drawing/2014/chart" uri="{C3380CC4-5D6E-409C-BE32-E72D297353CC}">
              <c16:uniqueId val="{00000007-0172-4593-BA2C-5D024E452010}"/>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584795862457123"/>
          <c:y val="3.5454763715796672E-2"/>
          <c:w val="0.43626500441021021"/>
          <c:h val="0.93999963063480563"/>
        </c:manualLayout>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D7D5-476B-955F-A9EF662822E3}"/>
              </c:ext>
            </c:extLst>
          </c:dPt>
          <c:dPt>
            <c:idx val="1"/>
            <c:invertIfNegative val="0"/>
            <c:bubble3D val="0"/>
            <c:extLst>
              <c:ext xmlns:c16="http://schemas.microsoft.com/office/drawing/2014/chart" uri="{C3380CC4-5D6E-409C-BE32-E72D297353CC}">
                <c16:uniqueId val="{00000001-D7D5-476B-955F-A9EF662822E3}"/>
              </c:ext>
            </c:extLst>
          </c:dPt>
          <c:dPt>
            <c:idx val="2"/>
            <c:invertIfNegative val="0"/>
            <c:bubble3D val="0"/>
            <c:extLst>
              <c:ext xmlns:c16="http://schemas.microsoft.com/office/drawing/2014/chart" uri="{C3380CC4-5D6E-409C-BE32-E72D297353CC}">
                <c16:uniqueId val="{00000002-D7D5-476B-955F-A9EF662822E3}"/>
              </c:ext>
            </c:extLst>
          </c:dPt>
          <c:dPt>
            <c:idx val="3"/>
            <c:invertIfNegative val="0"/>
            <c:bubble3D val="0"/>
            <c:extLst>
              <c:ext xmlns:c16="http://schemas.microsoft.com/office/drawing/2014/chart" uri="{C3380CC4-5D6E-409C-BE32-E72D297353CC}">
                <c16:uniqueId val="{00000003-D7D5-476B-955F-A9EF662822E3}"/>
              </c:ext>
            </c:extLst>
          </c:dPt>
          <c:dPt>
            <c:idx val="4"/>
            <c:invertIfNegative val="0"/>
            <c:bubble3D val="0"/>
            <c:extLst>
              <c:ext xmlns:c16="http://schemas.microsoft.com/office/drawing/2014/chart" uri="{C3380CC4-5D6E-409C-BE32-E72D297353CC}">
                <c16:uniqueId val="{00000004-D7D5-476B-955F-A9EF662822E3}"/>
              </c:ext>
            </c:extLst>
          </c:dPt>
          <c:dPt>
            <c:idx val="5"/>
            <c:invertIfNegative val="0"/>
            <c:bubble3D val="0"/>
            <c:extLst>
              <c:ext xmlns:c16="http://schemas.microsoft.com/office/drawing/2014/chart" uri="{C3380CC4-5D6E-409C-BE32-E72D297353CC}">
                <c16:uniqueId val="{00000005-D7D5-476B-955F-A9EF662822E3}"/>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Information about child development</c:v>
                </c:pt>
                <c:pt idx="1">
                  <c:v>Help with a particular issue</c:v>
                </c:pt>
                <c:pt idx="2">
                  <c:v>Ideas for activities and games</c:v>
                </c:pt>
                <c:pt idx="3">
                  <c:v>Peer support</c:v>
                </c:pt>
                <c:pt idx="4">
                  <c:v>Other </c:v>
                </c:pt>
                <c:pt idx="5">
                  <c:v>Not applicable</c:v>
                </c:pt>
              </c:strCache>
            </c:strRef>
          </c:cat>
          <c:val>
            <c:numRef>
              <c:f>Sheet1!$B$2:$B$7</c:f>
              <c:numCache>
                <c:formatCode>0%</c:formatCode>
                <c:ptCount val="6"/>
                <c:pt idx="0">
                  <c:v>0.51</c:v>
                </c:pt>
                <c:pt idx="1">
                  <c:v>0.43</c:v>
                </c:pt>
                <c:pt idx="2">
                  <c:v>0.43</c:v>
                </c:pt>
                <c:pt idx="3">
                  <c:v>0.21</c:v>
                </c:pt>
                <c:pt idx="4">
                  <c:v>0.01</c:v>
                </c:pt>
                <c:pt idx="5">
                  <c:v>0.16</c:v>
                </c:pt>
              </c:numCache>
            </c:numRef>
          </c:val>
          <c:extLst>
            <c:ext xmlns:c16="http://schemas.microsoft.com/office/drawing/2014/chart" uri="{C3380CC4-5D6E-409C-BE32-E72D297353CC}">
              <c16:uniqueId val="{00000007-D7D5-476B-955F-A9EF662822E3}"/>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1100"/>
              </a:lnSpc>
              <a:defRPr sz="11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584795862457123"/>
          <c:y val="3.5454763715796672E-2"/>
          <c:w val="0.43626500441021021"/>
          <c:h val="0.93999963063480563"/>
        </c:manualLayout>
      </c:layout>
      <c:barChart>
        <c:barDir val="bar"/>
        <c:grouping val="clustered"/>
        <c:varyColors val="0"/>
        <c:ser>
          <c:idx val="0"/>
          <c:order val="0"/>
          <c:tx>
            <c:strRef>
              <c:f>Sheet1!$B$1</c:f>
              <c:strCache>
                <c:ptCount val="1"/>
                <c:pt idx="0">
                  <c:v>1st </c:v>
                </c:pt>
              </c:strCache>
            </c:strRef>
          </c:tx>
          <c:spPr>
            <a:solidFill>
              <a:schemeClr val="accent3"/>
            </a:solidFill>
            <a:ln>
              <a:solidFill>
                <a:schemeClr val="bg1"/>
              </a:solidFill>
            </a:ln>
            <a:effectLst/>
          </c:spPr>
          <c:invertIfNegative val="0"/>
          <c:dPt>
            <c:idx val="0"/>
            <c:invertIfNegative val="0"/>
            <c:bubble3D val="0"/>
            <c:extLst>
              <c:ext xmlns:c16="http://schemas.microsoft.com/office/drawing/2014/chart" uri="{C3380CC4-5D6E-409C-BE32-E72D297353CC}">
                <c16:uniqueId val="{00000000-E5D4-478E-A51B-8737881DC4E7}"/>
              </c:ext>
            </c:extLst>
          </c:dPt>
          <c:dPt>
            <c:idx val="1"/>
            <c:invertIfNegative val="0"/>
            <c:bubble3D val="0"/>
            <c:extLst>
              <c:ext xmlns:c16="http://schemas.microsoft.com/office/drawing/2014/chart" uri="{C3380CC4-5D6E-409C-BE32-E72D297353CC}">
                <c16:uniqueId val="{00000001-E5D4-478E-A51B-8737881DC4E7}"/>
              </c:ext>
            </c:extLst>
          </c:dPt>
          <c:dPt>
            <c:idx val="2"/>
            <c:invertIfNegative val="0"/>
            <c:bubble3D val="0"/>
            <c:extLst>
              <c:ext xmlns:c16="http://schemas.microsoft.com/office/drawing/2014/chart" uri="{C3380CC4-5D6E-409C-BE32-E72D297353CC}">
                <c16:uniqueId val="{00000002-E5D4-478E-A51B-8737881DC4E7}"/>
              </c:ext>
            </c:extLst>
          </c:dPt>
          <c:dPt>
            <c:idx val="3"/>
            <c:invertIfNegative val="0"/>
            <c:bubble3D val="0"/>
            <c:extLst>
              <c:ext xmlns:c16="http://schemas.microsoft.com/office/drawing/2014/chart" uri="{C3380CC4-5D6E-409C-BE32-E72D297353CC}">
                <c16:uniqueId val="{00000003-E5D4-478E-A51B-8737881DC4E7}"/>
              </c:ext>
            </c:extLst>
          </c:dPt>
          <c:dPt>
            <c:idx val="4"/>
            <c:invertIfNegative val="0"/>
            <c:bubble3D val="0"/>
            <c:extLst>
              <c:ext xmlns:c16="http://schemas.microsoft.com/office/drawing/2014/chart" uri="{C3380CC4-5D6E-409C-BE32-E72D297353CC}">
                <c16:uniqueId val="{00000004-E5D4-478E-A51B-8737881DC4E7}"/>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Information about child development</c:v>
                </c:pt>
                <c:pt idx="1">
                  <c:v>Ideas for activities and games</c:v>
                </c:pt>
                <c:pt idx="2">
                  <c:v>Help with a particular issue</c:v>
                </c:pt>
                <c:pt idx="3">
                  <c:v>Peer support/support from other parents</c:v>
                </c:pt>
                <c:pt idx="4">
                  <c:v>Not applicable</c:v>
                </c:pt>
              </c:strCache>
            </c:strRef>
          </c:cat>
          <c:val>
            <c:numRef>
              <c:f>Sheet1!$B$2:$B$6</c:f>
              <c:numCache>
                <c:formatCode>0%</c:formatCode>
                <c:ptCount val="5"/>
                <c:pt idx="0">
                  <c:v>0.45</c:v>
                </c:pt>
                <c:pt idx="1">
                  <c:v>0.39</c:v>
                </c:pt>
                <c:pt idx="2">
                  <c:v>0.34</c:v>
                </c:pt>
                <c:pt idx="3">
                  <c:v>0.24</c:v>
                </c:pt>
                <c:pt idx="4">
                  <c:v>0.17</c:v>
                </c:pt>
              </c:numCache>
            </c:numRef>
          </c:val>
          <c:extLst>
            <c:ext xmlns:c16="http://schemas.microsoft.com/office/drawing/2014/chart" uri="{C3380CC4-5D6E-409C-BE32-E72D297353CC}">
              <c16:uniqueId val="{00000007-E5D4-478E-A51B-8737881DC4E7}"/>
            </c:ext>
          </c:extLst>
        </c:ser>
        <c:dLbls>
          <c:showLegendKey val="0"/>
          <c:showVal val="1"/>
          <c:showCatName val="0"/>
          <c:showSerName val="0"/>
          <c:showPercent val="0"/>
          <c:showBubbleSize val="0"/>
        </c:dLbls>
        <c:gapWidth val="50"/>
        <c:axId val="284195231"/>
        <c:axId val="284180671"/>
      </c:barChart>
      <c:catAx>
        <c:axId val="2841952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ts val="900"/>
              </a:lnSpc>
              <a:defRPr sz="1100" b="0" i="0" u="none" strike="noStrike" kern="1200" baseline="0">
                <a:solidFill>
                  <a:schemeClr val="tx1">
                    <a:lumMod val="65000"/>
                    <a:lumOff val="35000"/>
                  </a:schemeClr>
                </a:solidFill>
                <a:latin typeface="+mn-lt"/>
                <a:ea typeface="+mn-ea"/>
                <a:cs typeface="+mn-cs"/>
              </a:defRPr>
            </a:pPr>
            <a:endParaRPr lang="en-US"/>
          </a:p>
        </c:txPr>
        <c:crossAx val="284180671"/>
        <c:crosses val="autoZero"/>
        <c:auto val="1"/>
        <c:lblAlgn val="ctr"/>
        <c:lblOffset val="300"/>
        <c:noMultiLvlLbl val="0"/>
      </c:catAx>
      <c:valAx>
        <c:axId val="284180671"/>
        <c:scaling>
          <c:orientation val="minMax"/>
          <c:max val="1"/>
          <c:min val="0"/>
        </c:scaling>
        <c:delete val="1"/>
        <c:axPos val="t"/>
        <c:numFmt formatCode="0%" sourceLinked="1"/>
        <c:majorTickMark val="out"/>
        <c:minorTickMark val="none"/>
        <c:tickLblPos val="nextTo"/>
        <c:crossAx val="2841952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9">
  <a:schemeClr val="accent6"/>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withinLinear" id="15">
  <a:schemeClr val="accent2"/>
</cs:colorStyle>
</file>

<file path=ppt/charts/colors18.xml><?xml version="1.0" encoding="utf-8"?>
<cs:colorStyle xmlns:cs="http://schemas.microsoft.com/office/drawing/2012/chartStyle" xmlns:a="http://schemas.openxmlformats.org/drawingml/2006/main" meth="withinLinear" id="15">
  <a:schemeClr val="accent2"/>
</cs:colorStyle>
</file>

<file path=ppt/charts/colors19.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 id="15">
  <a:schemeClr val="accent2"/>
</cs:colorStyle>
</file>

<file path=ppt/charts/colors21.xml><?xml version="1.0" encoding="utf-8"?>
<cs:colorStyle xmlns:cs="http://schemas.microsoft.com/office/drawing/2012/chartStyle" xmlns:a="http://schemas.openxmlformats.org/drawingml/2006/main" meth="withinLinear" id="15">
  <a:schemeClr val="accent2"/>
</cs:colorStyle>
</file>

<file path=ppt/charts/colors22.xml><?xml version="1.0" encoding="utf-8"?>
<cs:colorStyle xmlns:cs="http://schemas.microsoft.com/office/drawing/2012/chartStyle" xmlns:a="http://schemas.openxmlformats.org/drawingml/2006/main" meth="withinLinear" id="15">
  <a:schemeClr val="accent2"/>
</cs:colorStyle>
</file>

<file path=ppt/charts/colors23.xml><?xml version="1.0" encoding="utf-8"?>
<cs:colorStyle xmlns:cs="http://schemas.microsoft.com/office/drawing/2012/chartStyle" xmlns:a="http://schemas.openxmlformats.org/drawingml/2006/main" meth="withinLinear" id="15">
  <a:schemeClr val="accent2"/>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withinLinear" id="15">
  <a:schemeClr val="accent2"/>
</cs:colorStyle>
</file>

<file path=ppt/charts/colors31.xml><?xml version="1.0" encoding="utf-8"?>
<cs:colorStyle xmlns:cs="http://schemas.microsoft.com/office/drawing/2012/chartStyle" xmlns:a="http://schemas.openxmlformats.org/drawingml/2006/main" meth="withinLinear" id="15">
  <a:schemeClr val="accent2"/>
</cs:colorStyle>
</file>

<file path=ppt/charts/colors32.xml><?xml version="1.0" encoding="utf-8"?>
<cs:colorStyle xmlns:cs="http://schemas.microsoft.com/office/drawing/2012/chartStyle" xmlns:a="http://schemas.openxmlformats.org/drawingml/2006/main" meth="withinLinear" id="15">
  <a:schemeClr val="accent2"/>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withinLinear" id="15">
  <a:schemeClr val="accent2"/>
</cs:colorStyle>
</file>

<file path=ppt/charts/colors36.xml><?xml version="1.0" encoding="utf-8"?>
<cs:colorStyle xmlns:cs="http://schemas.microsoft.com/office/drawing/2012/chartStyle" xmlns:a="http://schemas.openxmlformats.org/drawingml/2006/main" meth="withinLinear" id="15">
  <a:schemeClr val="accent2"/>
</cs:colorStyle>
</file>

<file path=ppt/charts/colors37.xml><?xml version="1.0" encoding="utf-8"?>
<cs:colorStyle xmlns:cs="http://schemas.microsoft.com/office/drawing/2012/chartStyle" xmlns:a="http://schemas.openxmlformats.org/drawingml/2006/main" meth="withinLinear" id="15">
  <a:schemeClr val="accent2"/>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withinLinear" id="15">
  <a:schemeClr val="accent2"/>
</cs:colorStyle>
</file>

<file path=ppt/charts/colors42.xml><?xml version="1.0" encoding="utf-8"?>
<cs:colorStyle xmlns:cs="http://schemas.microsoft.com/office/drawing/2012/chartStyle" xmlns:a="http://schemas.openxmlformats.org/drawingml/2006/main" meth="withinLinear" id="15">
  <a:schemeClr val="accent2"/>
</cs:colorStyle>
</file>

<file path=ppt/charts/colors43.xml><?xml version="1.0" encoding="utf-8"?>
<cs:colorStyle xmlns:cs="http://schemas.microsoft.com/office/drawing/2012/chartStyle" xmlns:a="http://schemas.openxmlformats.org/drawingml/2006/main" meth="withinLinear" id="15">
  <a:schemeClr val="accent2"/>
</cs:colorStyle>
</file>

<file path=ppt/charts/colors44.xml><?xml version="1.0" encoding="utf-8"?>
<cs:colorStyle xmlns:cs="http://schemas.microsoft.com/office/drawing/2012/chartStyle" xmlns:a="http://schemas.openxmlformats.org/drawingml/2006/main" meth="withinLinear" id="15">
  <a:schemeClr val="accent2"/>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withinLinear" id="15">
  <a:schemeClr val="accent2"/>
</cs:colorStyle>
</file>

<file path=ppt/charts/colors49.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withinLinear" id="15">
  <a:schemeClr val="accent2"/>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withinLinear" id="15">
  <a:schemeClr val="accent2"/>
</cs:colorStyle>
</file>

<file path=ppt/charts/colors64.xml><?xml version="1.0" encoding="utf-8"?>
<cs:colorStyle xmlns:cs="http://schemas.microsoft.com/office/drawing/2012/chartStyle" xmlns:a="http://schemas.openxmlformats.org/drawingml/2006/main" meth="withinLinear" id="16">
  <a:schemeClr val="accent3"/>
</cs:colorStyle>
</file>

<file path=ppt/charts/colors65.xml><?xml version="1.0" encoding="utf-8"?>
<cs:colorStyle xmlns:cs="http://schemas.microsoft.com/office/drawing/2012/chartStyle" xmlns:a="http://schemas.openxmlformats.org/drawingml/2006/main" meth="withinLinear" id="16">
  <a:schemeClr val="accent3"/>
</cs:colorStyle>
</file>

<file path=ppt/charts/colors66.xml><?xml version="1.0" encoding="utf-8"?>
<cs:colorStyle xmlns:cs="http://schemas.microsoft.com/office/drawing/2012/chartStyle" xmlns:a="http://schemas.openxmlformats.org/drawingml/2006/main" meth="withinLinear" id="15">
  <a:schemeClr val="accent2"/>
</cs:colorStyle>
</file>

<file path=ppt/charts/colors67.xml><?xml version="1.0" encoding="utf-8"?>
<cs:colorStyle xmlns:cs="http://schemas.microsoft.com/office/drawing/2012/chartStyle" xmlns:a="http://schemas.openxmlformats.org/drawingml/2006/main" meth="withinLinear" id="16">
  <a:schemeClr val="accent3"/>
</cs:colorStyle>
</file>

<file path=ppt/charts/colors68.xml><?xml version="1.0" encoding="utf-8"?>
<cs:colorStyle xmlns:cs="http://schemas.microsoft.com/office/drawing/2012/chartStyle" xmlns:a="http://schemas.openxmlformats.org/drawingml/2006/main" meth="withinLinear" id="16">
  <a:schemeClr val="accent3"/>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withinLinear" id="15">
  <a:schemeClr val="accent2"/>
</cs:colorStyle>
</file>

<file path=ppt/charts/colors74.xml><?xml version="1.0" encoding="utf-8"?>
<cs:colorStyle xmlns:cs="http://schemas.microsoft.com/office/drawing/2012/chartStyle" xmlns:a="http://schemas.openxmlformats.org/drawingml/2006/main" meth="withinLinear" id="16">
  <a:schemeClr val="accent3"/>
</cs:colorStyle>
</file>

<file path=ppt/charts/colors75.xml><?xml version="1.0" encoding="utf-8"?>
<cs:colorStyle xmlns:cs="http://schemas.microsoft.com/office/drawing/2012/chartStyle" xmlns:a="http://schemas.openxmlformats.org/drawingml/2006/main" meth="withinLinear" id="15">
  <a:schemeClr val="accent2"/>
</cs:colorStyle>
</file>

<file path=ppt/charts/colors76.xml><?xml version="1.0" encoding="utf-8"?>
<cs:colorStyle xmlns:cs="http://schemas.microsoft.com/office/drawing/2012/chartStyle" xmlns:a="http://schemas.openxmlformats.org/drawingml/2006/main" meth="withinLinear" id="16">
  <a:schemeClr val="accent3"/>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withinLinear" id="15">
  <a:schemeClr val="accent2"/>
</cs:colorStyle>
</file>

<file path=ppt/charts/colors81.xml><?xml version="1.0" encoding="utf-8"?>
<cs:colorStyle xmlns:cs="http://schemas.microsoft.com/office/drawing/2012/chartStyle" xmlns:a="http://schemas.openxmlformats.org/drawingml/2006/main" meth="withinLinear" id="15">
  <a:schemeClr val="accent2"/>
</cs:colorStyle>
</file>

<file path=ppt/charts/colors82.xml><?xml version="1.0" encoding="utf-8"?>
<cs:colorStyle xmlns:cs="http://schemas.microsoft.com/office/drawing/2012/chartStyle" xmlns:a="http://schemas.openxmlformats.org/drawingml/2006/main" meth="withinLinear" id="15">
  <a:schemeClr val="accent2"/>
</cs:colorStyle>
</file>

<file path=ppt/charts/colors83.xml><?xml version="1.0" encoding="utf-8"?>
<cs:colorStyle xmlns:cs="http://schemas.microsoft.com/office/drawing/2012/chartStyle" xmlns:a="http://schemas.openxmlformats.org/drawingml/2006/main" meth="withinLinear" id="16">
  <a:schemeClr val="accent3"/>
</cs:colorStyle>
</file>

<file path=ppt/charts/colors84.xml><?xml version="1.0" encoding="utf-8"?>
<cs:colorStyle xmlns:cs="http://schemas.microsoft.com/office/drawing/2012/chartStyle" xmlns:a="http://schemas.openxmlformats.org/drawingml/2006/main" meth="withinLinear" id="16">
  <a:schemeClr val="accent3"/>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withinLinear" id="16">
  <a:schemeClr val="accent3"/>
</cs:colorStyle>
</file>

<file path=ppt/charts/colors88.xml><?xml version="1.0" encoding="utf-8"?>
<cs:colorStyle xmlns:cs="http://schemas.microsoft.com/office/drawing/2012/chartStyle" xmlns:a="http://schemas.openxmlformats.org/drawingml/2006/main" meth="withinLinear" id="16">
  <a:schemeClr val="accent3"/>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withinLinear" id="16">
  <a:schemeClr val="accent3"/>
</cs:colorStyle>
</file>

<file path=ppt/charts/colors92.xml><?xml version="1.0" encoding="utf-8"?>
<cs:colorStyle xmlns:cs="http://schemas.microsoft.com/office/drawing/2012/chartStyle" xmlns:a="http://schemas.openxmlformats.org/drawingml/2006/main" meth="withinLinear" id="16">
  <a:schemeClr val="accent3"/>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A25051-509A-4C67-8F8D-4A43B3C6ECAA}" type="datetimeFigureOut">
              <a:rPr lang="en-IE" smtClean="0"/>
              <a:t>28/05/2026</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65982-456E-49E3-A64B-C15C655D7516}" type="slidenum">
              <a:rPr lang="en-IE" smtClean="0"/>
              <a:t>‹#›</a:t>
            </a:fld>
            <a:endParaRPr lang="en-IE" dirty="0"/>
          </a:p>
        </p:txBody>
      </p:sp>
    </p:spTree>
    <p:extLst>
      <p:ext uri="{BB962C8B-B14F-4D97-AF65-F5344CB8AC3E}">
        <p14:creationId xmlns:p14="http://schemas.microsoft.com/office/powerpoint/2010/main" val="812552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4CD94C41-C0DA-6C05-BDB5-53E0C7558573}"/>
              </a:ext>
            </a:extLst>
          </p:cNvPr>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0">
                <a:solidFill>
                  <a:schemeClr val="tx1"/>
                </a:solidFill>
                <a:cs typeface="Arial" charset="0"/>
              </a:rPr>
              <a:pPr algn="r">
                <a:defRPr/>
              </a:pPr>
              <a:t>‹#›</a:t>
            </a:fld>
            <a:endParaRPr lang="en-US" sz="1000" b="0" dirty="0">
              <a:solidFill>
                <a:schemeClr val="tx1"/>
              </a:solidFill>
              <a:cs typeface="Arial" charset="0"/>
            </a:endParaRPr>
          </a:p>
        </p:txBody>
      </p:sp>
      <p:sp>
        <p:nvSpPr>
          <p:cNvPr id="8" name="object 2">
            <a:extLst>
              <a:ext uri="{FF2B5EF4-FFF2-40B4-BE49-F238E27FC236}">
                <a16:creationId xmlns:a16="http://schemas.microsoft.com/office/drawing/2014/main" id="{52B3D7A0-55CD-0351-3379-BAD3D52C6018}"/>
              </a:ext>
            </a:extLst>
          </p:cNvPr>
          <p:cNvSpPr/>
          <p:nvPr userDrawn="1"/>
        </p:nvSpPr>
        <p:spPr>
          <a:xfrm>
            <a:off x="3" y="1"/>
            <a:ext cx="11850237" cy="874372"/>
          </a:xfrm>
          <a:custGeom>
            <a:avLst/>
            <a:gdLst/>
            <a:ahLst/>
            <a:cxnLst/>
            <a:rect l="l" t="t" r="r" b="b"/>
            <a:pathLst>
              <a:path w="18230215" h="1340485">
                <a:moveTo>
                  <a:pt x="18229811" y="0"/>
                </a:moveTo>
                <a:lnTo>
                  <a:pt x="0" y="0"/>
                </a:lnTo>
                <a:lnTo>
                  <a:pt x="0" y="1340273"/>
                </a:lnTo>
                <a:lnTo>
                  <a:pt x="18030990" y="1340273"/>
                </a:lnTo>
                <a:lnTo>
                  <a:pt x="18076578" y="1335022"/>
                </a:lnTo>
                <a:lnTo>
                  <a:pt x="18118427" y="1320065"/>
                </a:lnTo>
                <a:lnTo>
                  <a:pt x="18155343" y="1296595"/>
                </a:lnTo>
                <a:lnTo>
                  <a:pt x="18186133" y="1265805"/>
                </a:lnTo>
                <a:lnTo>
                  <a:pt x="18209603" y="1228889"/>
                </a:lnTo>
                <a:lnTo>
                  <a:pt x="18224560" y="1187040"/>
                </a:lnTo>
                <a:lnTo>
                  <a:pt x="18229811" y="1141452"/>
                </a:lnTo>
                <a:lnTo>
                  <a:pt x="18229811" y="0"/>
                </a:lnTo>
                <a:close/>
              </a:path>
            </a:pathLst>
          </a:custGeom>
          <a:solidFill>
            <a:srgbClr val="AD192B"/>
          </a:solidFill>
        </p:spPr>
        <p:txBody>
          <a:bodyPr wrap="square" lIns="0" tIns="0" rIns="0" bIns="0" rtlCol="0"/>
          <a:lstStyle/>
          <a:p>
            <a:endParaRPr dirty="0"/>
          </a:p>
        </p:txBody>
      </p:sp>
      <p:pic>
        <p:nvPicPr>
          <p:cNvPr id="9" name="object 4">
            <a:extLst>
              <a:ext uri="{FF2B5EF4-FFF2-40B4-BE49-F238E27FC236}">
                <a16:creationId xmlns:a16="http://schemas.microsoft.com/office/drawing/2014/main" id="{E0F02503-96CE-1E38-1875-14404F9BFFC5}"/>
              </a:ext>
            </a:extLst>
          </p:cNvPr>
          <p:cNvPicPr/>
          <p:nvPr userDrawn="1"/>
        </p:nvPicPr>
        <p:blipFill>
          <a:blip r:embed="rId2" cstate="print"/>
          <a:stretch>
            <a:fillRect/>
          </a:stretch>
        </p:blipFill>
        <p:spPr>
          <a:xfrm>
            <a:off x="10844820" y="49516"/>
            <a:ext cx="764474" cy="764474"/>
          </a:xfrm>
          <a:prstGeom prst="rect">
            <a:avLst/>
          </a:prstGeom>
        </p:spPr>
      </p:pic>
      <p:sp>
        <p:nvSpPr>
          <p:cNvPr id="11" name="Rectangle 4">
            <a:extLst>
              <a:ext uri="{FF2B5EF4-FFF2-40B4-BE49-F238E27FC236}">
                <a16:creationId xmlns:a16="http://schemas.microsoft.com/office/drawing/2014/main" id="{434B7E08-1F07-535B-833E-F9981CC0D86E}"/>
              </a:ext>
            </a:extLst>
          </p:cNvPr>
          <p:cNvSpPr>
            <a:spLocks noGrp="1" noChangeArrowheads="1"/>
          </p:cNvSpPr>
          <p:nvPr>
            <p:ph type="title"/>
          </p:nvPr>
        </p:nvSpPr>
        <p:spPr>
          <a:xfrm>
            <a:off x="0" y="0"/>
            <a:ext cx="10515600" cy="874373"/>
          </a:xfrm>
          <a:prstGeom prst="rect">
            <a:avLst/>
          </a:prstGeom>
          <a:noFill/>
        </p:spPr>
        <p:txBody>
          <a:bodyPr anchor="ctr">
            <a:normAutofit/>
          </a:bodyPr>
          <a:lstStyle>
            <a:lvl1pPr algn="l">
              <a:lnSpc>
                <a:spcPts val="2500"/>
              </a:lnSpc>
              <a:defRPr sz="2400" b="1" baseline="0">
                <a:solidFill>
                  <a:schemeClr val="bg1"/>
                </a:solidFill>
                <a:latin typeface="Calibri" panose="020F0502020204030204"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51094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0FF6B131-7F48-B3E0-22B8-243F0BDFC386}"/>
              </a:ext>
            </a:extLst>
          </p:cNvPr>
          <p:cNvPicPr/>
          <p:nvPr userDrawn="1"/>
        </p:nvPicPr>
        <p:blipFill>
          <a:blip r:embed="rId2" cstate="print"/>
          <a:stretch>
            <a:fillRect/>
          </a:stretch>
        </p:blipFill>
        <p:spPr>
          <a:xfrm>
            <a:off x="428" y="0"/>
            <a:ext cx="12191144" cy="6857519"/>
          </a:xfrm>
          <a:prstGeom prst="rect">
            <a:avLst/>
          </a:prstGeom>
        </p:spPr>
      </p:pic>
      <p:grpSp>
        <p:nvGrpSpPr>
          <p:cNvPr id="3" name="object 4">
            <a:extLst>
              <a:ext uri="{FF2B5EF4-FFF2-40B4-BE49-F238E27FC236}">
                <a16:creationId xmlns:a16="http://schemas.microsoft.com/office/drawing/2014/main" id="{C900DC12-A60A-EDF4-3DD0-7F3CC88F0150}"/>
              </a:ext>
            </a:extLst>
          </p:cNvPr>
          <p:cNvGrpSpPr/>
          <p:nvPr userDrawn="1"/>
        </p:nvGrpSpPr>
        <p:grpSpPr>
          <a:xfrm>
            <a:off x="10083519" y="5701899"/>
            <a:ext cx="1790935" cy="1155964"/>
            <a:chOff x="16627763" y="9402854"/>
            <a:chExt cx="2953385" cy="1906270"/>
          </a:xfrm>
        </p:grpSpPr>
        <p:sp>
          <p:nvSpPr>
            <p:cNvPr id="4" name="object 5">
              <a:extLst>
                <a:ext uri="{FF2B5EF4-FFF2-40B4-BE49-F238E27FC236}">
                  <a16:creationId xmlns:a16="http://schemas.microsoft.com/office/drawing/2014/main" id="{A7A53D17-1636-20AC-DA81-8979DE293978}"/>
                </a:ext>
              </a:extLst>
            </p:cNvPr>
            <p:cNvSpPr/>
            <p:nvPr/>
          </p:nvSpPr>
          <p:spPr>
            <a:xfrm>
              <a:off x="16627763" y="9402854"/>
              <a:ext cx="2953385" cy="1906270"/>
            </a:xfrm>
            <a:custGeom>
              <a:avLst/>
              <a:gdLst/>
              <a:ahLst/>
              <a:cxnLst/>
              <a:rect l="l" t="t" r="r" b="b"/>
              <a:pathLst>
                <a:path w="2953384" h="1906270">
                  <a:moveTo>
                    <a:pt x="2740157" y="0"/>
                  </a:moveTo>
                  <a:lnTo>
                    <a:pt x="212642" y="0"/>
                  </a:lnTo>
                  <a:lnTo>
                    <a:pt x="163885" y="5615"/>
                  </a:lnTo>
                  <a:lnTo>
                    <a:pt x="119126" y="21612"/>
                  </a:lnTo>
                  <a:lnTo>
                    <a:pt x="79644" y="46714"/>
                  </a:lnTo>
                  <a:lnTo>
                    <a:pt x="46714" y="79644"/>
                  </a:lnTo>
                  <a:lnTo>
                    <a:pt x="21612" y="119126"/>
                  </a:lnTo>
                  <a:lnTo>
                    <a:pt x="5615" y="163885"/>
                  </a:lnTo>
                  <a:lnTo>
                    <a:pt x="0" y="212642"/>
                  </a:lnTo>
                  <a:lnTo>
                    <a:pt x="0" y="1905701"/>
                  </a:lnTo>
                  <a:lnTo>
                    <a:pt x="2952789" y="1905701"/>
                  </a:lnTo>
                  <a:lnTo>
                    <a:pt x="2952789" y="212642"/>
                  </a:lnTo>
                  <a:lnTo>
                    <a:pt x="2947173" y="163885"/>
                  </a:lnTo>
                  <a:lnTo>
                    <a:pt x="2931177" y="119126"/>
                  </a:lnTo>
                  <a:lnTo>
                    <a:pt x="2906075" y="79644"/>
                  </a:lnTo>
                  <a:lnTo>
                    <a:pt x="2873146" y="46714"/>
                  </a:lnTo>
                  <a:lnTo>
                    <a:pt x="2833666" y="21612"/>
                  </a:lnTo>
                  <a:lnTo>
                    <a:pt x="2788911" y="5615"/>
                  </a:lnTo>
                  <a:lnTo>
                    <a:pt x="2740157" y="0"/>
                  </a:lnTo>
                  <a:close/>
                </a:path>
              </a:pathLst>
            </a:custGeom>
            <a:solidFill>
              <a:srgbClr val="AD192B"/>
            </a:solidFill>
          </p:spPr>
          <p:txBody>
            <a:bodyPr wrap="square" lIns="0" tIns="0" rIns="0" bIns="0" rtlCol="0"/>
            <a:lstStyle/>
            <a:p>
              <a:endParaRPr sz="1092" dirty="0"/>
            </a:p>
          </p:txBody>
        </p:sp>
        <p:sp>
          <p:nvSpPr>
            <p:cNvPr id="5" name="object 6">
              <a:extLst>
                <a:ext uri="{FF2B5EF4-FFF2-40B4-BE49-F238E27FC236}">
                  <a16:creationId xmlns:a16="http://schemas.microsoft.com/office/drawing/2014/main" id="{1BE238D9-8B37-086B-27D4-B3DD3F7ABC3C}"/>
                </a:ext>
              </a:extLst>
            </p:cNvPr>
            <p:cNvSpPr/>
            <p:nvPr/>
          </p:nvSpPr>
          <p:spPr>
            <a:xfrm>
              <a:off x="17033038" y="9808723"/>
              <a:ext cx="2151380" cy="692150"/>
            </a:xfrm>
            <a:custGeom>
              <a:avLst/>
              <a:gdLst/>
              <a:ahLst/>
              <a:cxnLst/>
              <a:rect l="l" t="t" r="r" b="b"/>
              <a:pathLst>
                <a:path w="2151380" h="692150">
                  <a:moveTo>
                    <a:pt x="217233" y="685952"/>
                  </a:moveTo>
                  <a:lnTo>
                    <a:pt x="215569" y="673125"/>
                  </a:lnTo>
                  <a:lnTo>
                    <a:pt x="214439" y="658355"/>
                  </a:lnTo>
                  <a:lnTo>
                    <a:pt x="214426" y="657961"/>
                  </a:lnTo>
                  <a:lnTo>
                    <a:pt x="213956" y="646036"/>
                  </a:lnTo>
                  <a:lnTo>
                    <a:pt x="213842" y="643166"/>
                  </a:lnTo>
                  <a:lnTo>
                    <a:pt x="213728" y="635482"/>
                  </a:lnTo>
                  <a:lnTo>
                    <a:pt x="213614" y="562571"/>
                  </a:lnTo>
                  <a:lnTo>
                    <a:pt x="213614" y="534060"/>
                  </a:lnTo>
                  <a:lnTo>
                    <a:pt x="208699" y="494271"/>
                  </a:lnTo>
                  <a:lnTo>
                    <a:pt x="198069" y="472871"/>
                  </a:lnTo>
                  <a:lnTo>
                    <a:pt x="191833" y="460311"/>
                  </a:lnTo>
                  <a:lnTo>
                    <a:pt x="159804" y="436664"/>
                  </a:lnTo>
                  <a:lnTo>
                    <a:pt x="151384" y="435190"/>
                  </a:lnTo>
                  <a:lnTo>
                    <a:pt x="151384" y="562571"/>
                  </a:lnTo>
                  <a:lnTo>
                    <a:pt x="151384" y="601459"/>
                  </a:lnTo>
                  <a:lnTo>
                    <a:pt x="131813" y="635482"/>
                  </a:lnTo>
                  <a:lnTo>
                    <a:pt x="99542" y="646036"/>
                  </a:lnTo>
                  <a:lnTo>
                    <a:pt x="85344" y="643864"/>
                  </a:lnTo>
                  <a:lnTo>
                    <a:pt x="73825" y="637222"/>
                  </a:lnTo>
                  <a:lnTo>
                    <a:pt x="66078" y="625919"/>
                  </a:lnTo>
                  <a:lnTo>
                    <a:pt x="63258" y="609752"/>
                  </a:lnTo>
                  <a:lnTo>
                    <a:pt x="70688" y="586054"/>
                  </a:lnTo>
                  <a:lnTo>
                    <a:pt x="90411" y="571385"/>
                  </a:lnTo>
                  <a:lnTo>
                    <a:pt x="118592" y="564108"/>
                  </a:lnTo>
                  <a:lnTo>
                    <a:pt x="151384" y="562571"/>
                  </a:lnTo>
                  <a:lnTo>
                    <a:pt x="151384" y="435190"/>
                  </a:lnTo>
                  <a:lnTo>
                    <a:pt x="109397" y="427786"/>
                  </a:lnTo>
                  <a:lnTo>
                    <a:pt x="80924" y="429666"/>
                  </a:lnTo>
                  <a:lnTo>
                    <a:pt x="55803" y="434657"/>
                  </a:lnTo>
                  <a:lnTo>
                    <a:pt x="34671" y="441782"/>
                  </a:lnTo>
                  <a:lnTo>
                    <a:pt x="18148" y="450075"/>
                  </a:lnTo>
                  <a:lnTo>
                    <a:pt x="30594" y="491540"/>
                  </a:lnTo>
                  <a:lnTo>
                    <a:pt x="44932" y="484035"/>
                  </a:lnTo>
                  <a:lnTo>
                    <a:pt x="61633" y="478129"/>
                  </a:lnTo>
                  <a:lnTo>
                    <a:pt x="79806" y="474256"/>
                  </a:lnTo>
                  <a:lnTo>
                    <a:pt x="98501" y="472871"/>
                  </a:lnTo>
                  <a:lnTo>
                    <a:pt x="125336" y="477431"/>
                  </a:lnTo>
                  <a:lnTo>
                    <a:pt x="140893" y="488683"/>
                  </a:lnTo>
                  <a:lnTo>
                    <a:pt x="148082" y="503059"/>
                  </a:lnTo>
                  <a:lnTo>
                    <a:pt x="149834" y="516940"/>
                  </a:lnTo>
                  <a:lnTo>
                    <a:pt x="149834" y="521093"/>
                  </a:lnTo>
                  <a:lnTo>
                    <a:pt x="87045" y="526821"/>
                  </a:lnTo>
                  <a:lnTo>
                    <a:pt x="39916" y="544690"/>
                  </a:lnTo>
                  <a:lnTo>
                    <a:pt x="10287" y="574611"/>
                  </a:lnTo>
                  <a:lnTo>
                    <a:pt x="0" y="616483"/>
                  </a:lnTo>
                  <a:lnTo>
                    <a:pt x="5257" y="644423"/>
                  </a:lnTo>
                  <a:lnTo>
                    <a:pt x="20612" y="668464"/>
                  </a:lnTo>
                  <a:lnTo>
                    <a:pt x="45504" y="685317"/>
                  </a:lnTo>
                  <a:lnTo>
                    <a:pt x="79324" y="691667"/>
                  </a:lnTo>
                  <a:lnTo>
                    <a:pt x="102577" y="689165"/>
                  </a:lnTo>
                  <a:lnTo>
                    <a:pt x="123063" y="682205"/>
                  </a:lnTo>
                  <a:lnTo>
                    <a:pt x="140347" y="671537"/>
                  </a:lnTo>
                  <a:lnTo>
                    <a:pt x="153974" y="657961"/>
                  </a:lnTo>
                  <a:lnTo>
                    <a:pt x="155536" y="657961"/>
                  </a:lnTo>
                  <a:lnTo>
                    <a:pt x="159677" y="685952"/>
                  </a:lnTo>
                  <a:lnTo>
                    <a:pt x="217233" y="685952"/>
                  </a:lnTo>
                  <a:close/>
                </a:path>
                <a:path w="2151380" h="692150">
                  <a:moveTo>
                    <a:pt x="634809" y="537159"/>
                  </a:moveTo>
                  <a:lnTo>
                    <a:pt x="627507" y="485952"/>
                  </a:lnTo>
                  <a:lnTo>
                    <a:pt x="608304" y="452145"/>
                  </a:lnTo>
                  <a:lnTo>
                    <a:pt x="581215" y="433501"/>
                  </a:lnTo>
                  <a:lnTo>
                    <a:pt x="550291" y="427786"/>
                  </a:lnTo>
                  <a:lnTo>
                    <a:pt x="535571" y="428752"/>
                  </a:lnTo>
                  <a:lnTo>
                    <a:pt x="499491" y="442823"/>
                  </a:lnTo>
                  <a:lnTo>
                    <a:pt x="468388" y="474446"/>
                  </a:lnTo>
                  <a:lnTo>
                    <a:pt x="467334" y="474446"/>
                  </a:lnTo>
                  <a:lnTo>
                    <a:pt x="456476" y="455333"/>
                  </a:lnTo>
                  <a:lnTo>
                    <a:pt x="440702" y="440613"/>
                  </a:lnTo>
                  <a:lnTo>
                    <a:pt x="420751" y="431139"/>
                  </a:lnTo>
                  <a:lnTo>
                    <a:pt x="397344" y="427786"/>
                  </a:lnTo>
                  <a:lnTo>
                    <a:pt x="369011" y="431736"/>
                  </a:lnTo>
                  <a:lnTo>
                    <a:pt x="347192" y="441909"/>
                  </a:lnTo>
                  <a:lnTo>
                    <a:pt x="331012" y="455777"/>
                  </a:lnTo>
                  <a:lnTo>
                    <a:pt x="319582" y="470814"/>
                  </a:lnTo>
                  <a:lnTo>
                    <a:pt x="318020" y="470814"/>
                  </a:lnTo>
                  <a:lnTo>
                    <a:pt x="315442" y="433476"/>
                  </a:lnTo>
                  <a:lnTo>
                    <a:pt x="260489" y="433476"/>
                  </a:lnTo>
                  <a:lnTo>
                    <a:pt x="261467" y="450329"/>
                  </a:lnTo>
                  <a:lnTo>
                    <a:pt x="262102" y="468350"/>
                  </a:lnTo>
                  <a:lnTo>
                    <a:pt x="262458" y="487718"/>
                  </a:lnTo>
                  <a:lnTo>
                    <a:pt x="262559" y="508647"/>
                  </a:lnTo>
                  <a:lnTo>
                    <a:pt x="262559" y="685965"/>
                  </a:lnTo>
                  <a:lnTo>
                    <a:pt x="324777" y="685965"/>
                  </a:lnTo>
                  <a:lnTo>
                    <a:pt x="324777" y="529386"/>
                  </a:lnTo>
                  <a:lnTo>
                    <a:pt x="325818" y="522135"/>
                  </a:lnTo>
                  <a:lnTo>
                    <a:pt x="357632" y="482803"/>
                  </a:lnTo>
                  <a:lnTo>
                    <a:pt x="374027" y="479615"/>
                  </a:lnTo>
                  <a:lnTo>
                    <a:pt x="393293" y="484060"/>
                  </a:lnTo>
                  <a:lnTo>
                    <a:pt x="406882" y="496468"/>
                  </a:lnTo>
                  <a:lnTo>
                    <a:pt x="414921" y="515493"/>
                  </a:lnTo>
                  <a:lnTo>
                    <a:pt x="417576" y="539775"/>
                  </a:lnTo>
                  <a:lnTo>
                    <a:pt x="417576" y="685965"/>
                  </a:lnTo>
                  <a:lnTo>
                    <a:pt x="479793" y="685965"/>
                  </a:lnTo>
                  <a:lnTo>
                    <a:pt x="479793" y="527316"/>
                  </a:lnTo>
                  <a:lnTo>
                    <a:pt x="481342" y="519557"/>
                  </a:lnTo>
                  <a:lnTo>
                    <a:pt x="512279" y="482333"/>
                  </a:lnTo>
                  <a:lnTo>
                    <a:pt x="527481" y="479615"/>
                  </a:lnTo>
                  <a:lnTo>
                    <a:pt x="547433" y="484162"/>
                  </a:lnTo>
                  <a:lnTo>
                    <a:pt x="561505" y="497306"/>
                  </a:lnTo>
                  <a:lnTo>
                    <a:pt x="569849" y="518337"/>
                  </a:lnTo>
                  <a:lnTo>
                    <a:pt x="572592" y="546506"/>
                  </a:lnTo>
                  <a:lnTo>
                    <a:pt x="572592" y="685965"/>
                  </a:lnTo>
                  <a:lnTo>
                    <a:pt x="634809" y="685965"/>
                  </a:lnTo>
                  <a:lnTo>
                    <a:pt x="634809" y="537159"/>
                  </a:lnTo>
                  <a:close/>
                </a:path>
                <a:path w="2151380" h="692150">
                  <a:moveTo>
                    <a:pt x="868845" y="324091"/>
                  </a:moveTo>
                  <a:lnTo>
                    <a:pt x="806107" y="324091"/>
                  </a:lnTo>
                  <a:lnTo>
                    <a:pt x="760996" y="400812"/>
                  </a:lnTo>
                  <a:lnTo>
                    <a:pt x="805078" y="400812"/>
                  </a:lnTo>
                  <a:lnTo>
                    <a:pt x="868845" y="324091"/>
                  </a:lnTo>
                  <a:close/>
                </a:path>
                <a:path w="2151380" h="692150">
                  <a:moveTo>
                    <a:pt x="895286" y="685965"/>
                  </a:moveTo>
                  <a:lnTo>
                    <a:pt x="893622" y="673138"/>
                  </a:lnTo>
                  <a:lnTo>
                    <a:pt x="892492" y="658355"/>
                  </a:lnTo>
                  <a:lnTo>
                    <a:pt x="892479" y="657961"/>
                  </a:lnTo>
                  <a:lnTo>
                    <a:pt x="892009" y="646036"/>
                  </a:lnTo>
                  <a:lnTo>
                    <a:pt x="891895" y="643166"/>
                  </a:lnTo>
                  <a:lnTo>
                    <a:pt x="891781" y="635482"/>
                  </a:lnTo>
                  <a:lnTo>
                    <a:pt x="891654" y="562571"/>
                  </a:lnTo>
                  <a:lnTo>
                    <a:pt x="891654" y="534060"/>
                  </a:lnTo>
                  <a:lnTo>
                    <a:pt x="886752" y="494271"/>
                  </a:lnTo>
                  <a:lnTo>
                    <a:pt x="876122" y="472871"/>
                  </a:lnTo>
                  <a:lnTo>
                    <a:pt x="869873" y="460311"/>
                  </a:lnTo>
                  <a:lnTo>
                    <a:pt x="837844" y="436651"/>
                  </a:lnTo>
                  <a:lnTo>
                    <a:pt x="829437" y="435178"/>
                  </a:lnTo>
                  <a:lnTo>
                    <a:pt x="829437" y="562571"/>
                  </a:lnTo>
                  <a:lnTo>
                    <a:pt x="829437" y="601459"/>
                  </a:lnTo>
                  <a:lnTo>
                    <a:pt x="809866" y="635482"/>
                  </a:lnTo>
                  <a:lnTo>
                    <a:pt x="777595" y="646036"/>
                  </a:lnTo>
                  <a:lnTo>
                    <a:pt x="763397" y="643877"/>
                  </a:lnTo>
                  <a:lnTo>
                    <a:pt x="751865" y="637235"/>
                  </a:lnTo>
                  <a:lnTo>
                    <a:pt x="744131" y="625919"/>
                  </a:lnTo>
                  <a:lnTo>
                    <a:pt x="741311" y="609752"/>
                  </a:lnTo>
                  <a:lnTo>
                    <a:pt x="748728" y="586054"/>
                  </a:lnTo>
                  <a:lnTo>
                    <a:pt x="768451" y="571385"/>
                  </a:lnTo>
                  <a:lnTo>
                    <a:pt x="796632" y="564108"/>
                  </a:lnTo>
                  <a:lnTo>
                    <a:pt x="829437" y="562571"/>
                  </a:lnTo>
                  <a:lnTo>
                    <a:pt x="829437" y="435178"/>
                  </a:lnTo>
                  <a:lnTo>
                    <a:pt x="787438" y="427774"/>
                  </a:lnTo>
                  <a:lnTo>
                    <a:pt x="758964" y="429653"/>
                  </a:lnTo>
                  <a:lnTo>
                    <a:pt x="733844" y="434644"/>
                  </a:lnTo>
                  <a:lnTo>
                    <a:pt x="712711" y="441769"/>
                  </a:lnTo>
                  <a:lnTo>
                    <a:pt x="696201" y="450075"/>
                  </a:lnTo>
                  <a:lnTo>
                    <a:pt x="708634" y="491540"/>
                  </a:lnTo>
                  <a:lnTo>
                    <a:pt x="722972" y="484035"/>
                  </a:lnTo>
                  <a:lnTo>
                    <a:pt x="739686" y="478129"/>
                  </a:lnTo>
                  <a:lnTo>
                    <a:pt x="757859" y="474256"/>
                  </a:lnTo>
                  <a:lnTo>
                    <a:pt x="776566" y="472871"/>
                  </a:lnTo>
                  <a:lnTo>
                    <a:pt x="803389" y="477431"/>
                  </a:lnTo>
                  <a:lnTo>
                    <a:pt x="818946" y="488683"/>
                  </a:lnTo>
                  <a:lnTo>
                    <a:pt x="826135" y="503059"/>
                  </a:lnTo>
                  <a:lnTo>
                    <a:pt x="827887" y="516940"/>
                  </a:lnTo>
                  <a:lnTo>
                    <a:pt x="827887" y="521093"/>
                  </a:lnTo>
                  <a:lnTo>
                    <a:pt x="765098" y="526821"/>
                  </a:lnTo>
                  <a:lnTo>
                    <a:pt x="717969" y="544690"/>
                  </a:lnTo>
                  <a:lnTo>
                    <a:pt x="688340" y="574611"/>
                  </a:lnTo>
                  <a:lnTo>
                    <a:pt x="678053" y="616496"/>
                  </a:lnTo>
                  <a:lnTo>
                    <a:pt x="683298" y="644423"/>
                  </a:lnTo>
                  <a:lnTo>
                    <a:pt x="698665" y="668464"/>
                  </a:lnTo>
                  <a:lnTo>
                    <a:pt x="723544" y="685317"/>
                  </a:lnTo>
                  <a:lnTo>
                    <a:pt x="757377" y="691667"/>
                  </a:lnTo>
                  <a:lnTo>
                    <a:pt x="780630" y="689165"/>
                  </a:lnTo>
                  <a:lnTo>
                    <a:pt x="801116" y="682205"/>
                  </a:lnTo>
                  <a:lnTo>
                    <a:pt x="818400" y="671537"/>
                  </a:lnTo>
                  <a:lnTo>
                    <a:pt x="832040" y="657961"/>
                  </a:lnTo>
                  <a:lnTo>
                    <a:pt x="833589" y="657961"/>
                  </a:lnTo>
                  <a:lnTo>
                    <a:pt x="837730" y="685965"/>
                  </a:lnTo>
                  <a:lnTo>
                    <a:pt x="895286" y="685965"/>
                  </a:lnTo>
                  <a:close/>
                </a:path>
                <a:path w="2151380" h="692150">
                  <a:moveTo>
                    <a:pt x="1082141" y="428802"/>
                  </a:moveTo>
                  <a:lnTo>
                    <a:pt x="1076960" y="427774"/>
                  </a:lnTo>
                  <a:lnTo>
                    <a:pt x="1073327" y="427253"/>
                  </a:lnTo>
                  <a:lnTo>
                    <a:pt x="1067104" y="427253"/>
                  </a:lnTo>
                  <a:lnTo>
                    <a:pt x="1046708" y="430644"/>
                  </a:lnTo>
                  <a:lnTo>
                    <a:pt x="1027188" y="440791"/>
                  </a:lnTo>
                  <a:lnTo>
                    <a:pt x="1010386" y="457657"/>
                  </a:lnTo>
                  <a:lnTo>
                    <a:pt x="998156" y="481177"/>
                  </a:lnTo>
                  <a:lnTo>
                    <a:pt x="996073" y="481177"/>
                  </a:lnTo>
                  <a:lnTo>
                    <a:pt x="994003" y="432955"/>
                  </a:lnTo>
                  <a:lnTo>
                    <a:pt x="938530" y="432955"/>
                  </a:lnTo>
                  <a:lnTo>
                    <a:pt x="939507" y="450481"/>
                  </a:lnTo>
                  <a:lnTo>
                    <a:pt x="940155" y="469379"/>
                  </a:lnTo>
                  <a:lnTo>
                    <a:pt x="940498" y="490410"/>
                  </a:lnTo>
                  <a:lnTo>
                    <a:pt x="940600" y="514350"/>
                  </a:lnTo>
                  <a:lnTo>
                    <a:pt x="940600" y="685431"/>
                  </a:lnTo>
                  <a:lnTo>
                    <a:pt x="1004366" y="685431"/>
                  </a:lnTo>
                  <a:lnTo>
                    <a:pt x="1004366" y="547535"/>
                  </a:lnTo>
                  <a:lnTo>
                    <a:pt x="1006449" y="535089"/>
                  </a:lnTo>
                  <a:lnTo>
                    <a:pt x="1013460" y="515518"/>
                  </a:lnTo>
                  <a:lnTo>
                    <a:pt x="1025626" y="500291"/>
                  </a:lnTo>
                  <a:lnTo>
                    <a:pt x="1042454" y="490397"/>
                  </a:lnTo>
                  <a:lnTo>
                    <a:pt x="1063472" y="486867"/>
                  </a:lnTo>
                  <a:lnTo>
                    <a:pt x="1071245" y="486867"/>
                  </a:lnTo>
                  <a:lnTo>
                    <a:pt x="1082141" y="488937"/>
                  </a:lnTo>
                  <a:lnTo>
                    <a:pt x="1082141" y="428802"/>
                  </a:lnTo>
                  <a:close/>
                </a:path>
                <a:path w="2151380" h="692150">
                  <a:moveTo>
                    <a:pt x="1320990" y="685952"/>
                  </a:moveTo>
                  <a:lnTo>
                    <a:pt x="1319326" y="673125"/>
                  </a:lnTo>
                  <a:lnTo>
                    <a:pt x="1318209" y="658355"/>
                  </a:lnTo>
                  <a:lnTo>
                    <a:pt x="1318196" y="657961"/>
                  </a:lnTo>
                  <a:lnTo>
                    <a:pt x="1317713" y="646036"/>
                  </a:lnTo>
                  <a:lnTo>
                    <a:pt x="1317599" y="643166"/>
                  </a:lnTo>
                  <a:lnTo>
                    <a:pt x="1317485" y="635482"/>
                  </a:lnTo>
                  <a:lnTo>
                    <a:pt x="1317371" y="562571"/>
                  </a:lnTo>
                  <a:lnTo>
                    <a:pt x="1317371" y="534060"/>
                  </a:lnTo>
                  <a:lnTo>
                    <a:pt x="1312456" y="494271"/>
                  </a:lnTo>
                  <a:lnTo>
                    <a:pt x="1301826" y="472871"/>
                  </a:lnTo>
                  <a:lnTo>
                    <a:pt x="1295590" y="460311"/>
                  </a:lnTo>
                  <a:lnTo>
                    <a:pt x="1263548" y="436664"/>
                  </a:lnTo>
                  <a:lnTo>
                    <a:pt x="1255153" y="435190"/>
                  </a:lnTo>
                  <a:lnTo>
                    <a:pt x="1255153" y="562571"/>
                  </a:lnTo>
                  <a:lnTo>
                    <a:pt x="1255153" y="601459"/>
                  </a:lnTo>
                  <a:lnTo>
                    <a:pt x="1235570" y="635482"/>
                  </a:lnTo>
                  <a:lnTo>
                    <a:pt x="1203312" y="646036"/>
                  </a:lnTo>
                  <a:lnTo>
                    <a:pt x="1189101" y="643864"/>
                  </a:lnTo>
                  <a:lnTo>
                    <a:pt x="1177582" y="637222"/>
                  </a:lnTo>
                  <a:lnTo>
                    <a:pt x="1169847" y="625919"/>
                  </a:lnTo>
                  <a:lnTo>
                    <a:pt x="1167015" y="609752"/>
                  </a:lnTo>
                  <a:lnTo>
                    <a:pt x="1174445" y="586054"/>
                  </a:lnTo>
                  <a:lnTo>
                    <a:pt x="1194168" y="571385"/>
                  </a:lnTo>
                  <a:lnTo>
                    <a:pt x="1222349" y="564108"/>
                  </a:lnTo>
                  <a:lnTo>
                    <a:pt x="1255153" y="562571"/>
                  </a:lnTo>
                  <a:lnTo>
                    <a:pt x="1255153" y="435190"/>
                  </a:lnTo>
                  <a:lnTo>
                    <a:pt x="1213154" y="427786"/>
                  </a:lnTo>
                  <a:lnTo>
                    <a:pt x="1184681" y="429666"/>
                  </a:lnTo>
                  <a:lnTo>
                    <a:pt x="1159560" y="434657"/>
                  </a:lnTo>
                  <a:lnTo>
                    <a:pt x="1138415" y="441782"/>
                  </a:lnTo>
                  <a:lnTo>
                    <a:pt x="1121905" y="450075"/>
                  </a:lnTo>
                  <a:lnTo>
                    <a:pt x="1134351" y="491540"/>
                  </a:lnTo>
                  <a:lnTo>
                    <a:pt x="1148676" y="484035"/>
                  </a:lnTo>
                  <a:lnTo>
                    <a:pt x="1165390" y="478129"/>
                  </a:lnTo>
                  <a:lnTo>
                    <a:pt x="1183563" y="474256"/>
                  </a:lnTo>
                  <a:lnTo>
                    <a:pt x="1202258" y="472871"/>
                  </a:lnTo>
                  <a:lnTo>
                    <a:pt x="1229093" y="477431"/>
                  </a:lnTo>
                  <a:lnTo>
                    <a:pt x="1244650" y="488683"/>
                  </a:lnTo>
                  <a:lnTo>
                    <a:pt x="1251839" y="503059"/>
                  </a:lnTo>
                  <a:lnTo>
                    <a:pt x="1253591" y="516940"/>
                  </a:lnTo>
                  <a:lnTo>
                    <a:pt x="1253591" y="521093"/>
                  </a:lnTo>
                  <a:lnTo>
                    <a:pt x="1190815" y="526821"/>
                  </a:lnTo>
                  <a:lnTo>
                    <a:pt x="1143685" y="544690"/>
                  </a:lnTo>
                  <a:lnTo>
                    <a:pt x="1114044" y="574611"/>
                  </a:lnTo>
                  <a:lnTo>
                    <a:pt x="1103757" y="616483"/>
                  </a:lnTo>
                  <a:lnTo>
                    <a:pt x="1109014" y="644423"/>
                  </a:lnTo>
                  <a:lnTo>
                    <a:pt x="1124369" y="668464"/>
                  </a:lnTo>
                  <a:lnTo>
                    <a:pt x="1149248" y="685317"/>
                  </a:lnTo>
                  <a:lnTo>
                    <a:pt x="1183081" y="691667"/>
                  </a:lnTo>
                  <a:lnTo>
                    <a:pt x="1206347" y="689165"/>
                  </a:lnTo>
                  <a:lnTo>
                    <a:pt x="1226832" y="682205"/>
                  </a:lnTo>
                  <a:lnTo>
                    <a:pt x="1244104" y="671537"/>
                  </a:lnTo>
                  <a:lnTo>
                    <a:pt x="1257744" y="657961"/>
                  </a:lnTo>
                  <a:lnTo>
                    <a:pt x="1259293" y="657961"/>
                  </a:lnTo>
                  <a:lnTo>
                    <a:pt x="1263446" y="685952"/>
                  </a:lnTo>
                  <a:lnTo>
                    <a:pt x="1320990" y="685952"/>
                  </a:lnTo>
                  <a:close/>
                </a:path>
                <a:path w="2151380" h="692150">
                  <a:moveTo>
                    <a:pt x="1566430" y="439699"/>
                  </a:moveTo>
                  <a:lnTo>
                    <a:pt x="1553946" y="435000"/>
                  </a:lnTo>
                  <a:lnTo>
                    <a:pt x="1538884" y="431215"/>
                  </a:lnTo>
                  <a:lnTo>
                    <a:pt x="1522183" y="428701"/>
                  </a:lnTo>
                  <a:lnTo>
                    <a:pt x="1504746" y="427786"/>
                  </a:lnTo>
                  <a:lnTo>
                    <a:pt x="1456080" y="434530"/>
                  </a:lnTo>
                  <a:lnTo>
                    <a:pt x="1416989" y="453428"/>
                  </a:lnTo>
                  <a:lnTo>
                    <a:pt x="1388160" y="482434"/>
                  </a:lnTo>
                  <a:lnTo>
                    <a:pt x="1370342" y="519493"/>
                  </a:lnTo>
                  <a:lnTo>
                    <a:pt x="1364246" y="562571"/>
                  </a:lnTo>
                  <a:lnTo>
                    <a:pt x="1370215" y="606056"/>
                  </a:lnTo>
                  <a:lnTo>
                    <a:pt x="1387348" y="641832"/>
                  </a:lnTo>
                  <a:lnTo>
                    <a:pt x="1414513" y="668769"/>
                  </a:lnTo>
                  <a:lnTo>
                    <a:pt x="1450568" y="685761"/>
                  </a:lnTo>
                  <a:lnTo>
                    <a:pt x="1494358" y="691667"/>
                  </a:lnTo>
                  <a:lnTo>
                    <a:pt x="1516989" y="690435"/>
                  </a:lnTo>
                  <a:lnTo>
                    <a:pt x="1565910" y="678180"/>
                  </a:lnTo>
                  <a:lnTo>
                    <a:pt x="1557108" y="631012"/>
                  </a:lnTo>
                  <a:lnTo>
                    <a:pt x="1547126" y="634733"/>
                  </a:lnTo>
                  <a:lnTo>
                    <a:pt x="1535645" y="637882"/>
                  </a:lnTo>
                  <a:lnTo>
                    <a:pt x="1522323" y="640041"/>
                  </a:lnTo>
                  <a:lnTo>
                    <a:pt x="1506804" y="640854"/>
                  </a:lnTo>
                  <a:lnTo>
                    <a:pt x="1476362" y="635431"/>
                  </a:lnTo>
                  <a:lnTo>
                    <a:pt x="1451851" y="619607"/>
                  </a:lnTo>
                  <a:lnTo>
                    <a:pt x="1435506" y="594055"/>
                  </a:lnTo>
                  <a:lnTo>
                    <a:pt x="1429562" y="559460"/>
                  </a:lnTo>
                  <a:lnTo>
                    <a:pt x="1434553" y="527202"/>
                  </a:lnTo>
                  <a:lnTo>
                    <a:pt x="1449717" y="501205"/>
                  </a:lnTo>
                  <a:lnTo>
                    <a:pt x="1474101" y="483857"/>
                  </a:lnTo>
                  <a:lnTo>
                    <a:pt x="1506804" y="477558"/>
                  </a:lnTo>
                  <a:lnTo>
                    <a:pt x="1522501" y="478434"/>
                  </a:lnTo>
                  <a:lnTo>
                    <a:pt x="1535582" y="480720"/>
                  </a:lnTo>
                  <a:lnTo>
                    <a:pt x="1546326" y="483895"/>
                  </a:lnTo>
                  <a:lnTo>
                    <a:pt x="1555026" y="487400"/>
                  </a:lnTo>
                  <a:lnTo>
                    <a:pt x="1566430" y="439699"/>
                  </a:lnTo>
                  <a:close/>
                </a:path>
                <a:path w="2151380" h="692150">
                  <a:moveTo>
                    <a:pt x="1838312" y="537159"/>
                  </a:moveTo>
                  <a:lnTo>
                    <a:pt x="1830590" y="485952"/>
                  </a:lnTo>
                  <a:lnTo>
                    <a:pt x="1810385" y="452145"/>
                  </a:lnTo>
                  <a:lnTo>
                    <a:pt x="1782102" y="433501"/>
                  </a:lnTo>
                  <a:lnTo>
                    <a:pt x="1750174" y="427786"/>
                  </a:lnTo>
                  <a:lnTo>
                    <a:pt x="1738337" y="428548"/>
                  </a:lnTo>
                  <a:lnTo>
                    <a:pt x="1697316" y="444881"/>
                  </a:lnTo>
                  <a:lnTo>
                    <a:pt x="1675003" y="468210"/>
                  </a:lnTo>
                  <a:lnTo>
                    <a:pt x="1673974" y="468210"/>
                  </a:lnTo>
                  <a:lnTo>
                    <a:pt x="1673974" y="317868"/>
                  </a:lnTo>
                  <a:lnTo>
                    <a:pt x="1609674" y="317868"/>
                  </a:lnTo>
                  <a:lnTo>
                    <a:pt x="1609674" y="685965"/>
                  </a:lnTo>
                  <a:lnTo>
                    <a:pt x="1673974" y="685965"/>
                  </a:lnTo>
                  <a:lnTo>
                    <a:pt x="1673974" y="527850"/>
                  </a:lnTo>
                  <a:lnTo>
                    <a:pt x="1674482" y="521093"/>
                  </a:lnTo>
                  <a:lnTo>
                    <a:pt x="1708569" y="483031"/>
                  </a:lnTo>
                  <a:lnTo>
                    <a:pt x="1725815" y="480136"/>
                  </a:lnTo>
                  <a:lnTo>
                    <a:pt x="1748294" y="485013"/>
                  </a:lnTo>
                  <a:lnTo>
                    <a:pt x="1763395" y="498475"/>
                  </a:lnTo>
                  <a:lnTo>
                    <a:pt x="1771891" y="518858"/>
                  </a:lnTo>
                  <a:lnTo>
                    <a:pt x="1774545" y="544436"/>
                  </a:lnTo>
                  <a:lnTo>
                    <a:pt x="1774545" y="685965"/>
                  </a:lnTo>
                  <a:lnTo>
                    <a:pt x="1838312" y="685965"/>
                  </a:lnTo>
                  <a:lnTo>
                    <a:pt x="1838312" y="537159"/>
                  </a:lnTo>
                  <a:close/>
                </a:path>
                <a:path w="2151380" h="692150">
                  <a:moveTo>
                    <a:pt x="1987791" y="185407"/>
                  </a:moveTo>
                  <a:lnTo>
                    <a:pt x="1866099" y="63703"/>
                  </a:lnTo>
                  <a:lnTo>
                    <a:pt x="1860283" y="68338"/>
                  </a:lnTo>
                  <a:lnTo>
                    <a:pt x="1854708" y="73228"/>
                  </a:lnTo>
                  <a:lnTo>
                    <a:pt x="1849361" y="78371"/>
                  </a:lnTo>
                  <a:lnTo>
                    <a:pt x="1844243" y="83769"/>
                  </a:lnTo>
                  <a:lnTo>
                    <a:pt x="1945894" y="185407"/>
                  </a:lnTo>
                  <a:lnTo>
                    <a:pt x="1945894" y="193687"/>
                  </a:lnTo>
                  <a:lnTo>
                    <a:pt x="1844243" y="295338"/>
                  </a:lnTo>
                  <a:lnTo>
                    <a:pt x="1849361" y="300723"/>
                  </a:lnTo>
                  <a:lnTo>
                    <a:pt x="1854708" y="305866"/>
                  </a:lnTo>
                  <a:lnTo>
                    <a:pt x="1860283" y="310756"/>
                  </a:lnTo>
                  <a:lnTo>
                    <a:pt x="1866099" y="315391"/>
                  </a:lnTo>
                  <a:lnTo>
                    <a:pt x="1987791" y="193687"/>
                  </a:lnTo>
                  <a:lnTo>
                    <a:pt x="1987791" y="185407"/>
                  </a:lnTo>
                  <a:close/>
                </a:path>
                <a:path w="2151380" h="692150">
                  <a:moveTo>
                    <a:pt x="2119566" y="189547"/>
                  </a:moveTo>
                  <a:lnTo>
                    <a:pt x="2111514" y="139585"/>
                  </a:lnTo>
                  <a:lnTo>
                    <a:pt x="2089073" y="96189"/>
                  </a:lnTo>
                  <a:lnTo>
                    <a:pt x="2054847" y="61976"/>
                  </a:lnTo>
                  <a:lnTo>
                    <a:pt x="2011451" y="39535"/>
                  </a:lnTo>
                  <a:lnTo>
                    <a:pt x="1961489" y="31470"/>
                  </a:lnTo>
                  <a:lnTo>
                    <a:pt x="1942274" y="32651"/>
                  </a:lnTo>
                  <a:lnTo>
                    <a:pt x="1923757" y="36068"/>
                  </a:lnTo>
                  <a:lnTo>
                    <a:pt x="1906054" y="41579"/>
                  </a:lnTo>
                  <a:lnTo>
                    <a:pt x="1889302" y="49022"/>
                  </a:lnTo>
                  <a:lnTo>
                    <a:pt x="2025675" y="185407"/>
                  </a:lnTo>
                  <a:lnTo>
                    <a:pt x="2025675" y="193687"/>
                  </a:lnTo>
                  <a:lnTo>
                    <a:pt x="1889302" y="330073"/>
                  </a:lnTo>
                  <a:lnTo>
                    <a:pt x="1906054" y="337515"/>
                  </a:lnTo>
                  <a:lnTo>
                    <a:pt x="1923757" y="343027"/>
                  </a:lnTo>
                  <a:lnTo>
                    <a:pt x="1942274" y="346456"/>
                  </a:lnTo>
                  <a:lnTo>
                    <a:pt x="1961489" y="347624"/>
                  </a:lnTo>
                  <a:lnTo>
                    <a:pt x="2011451" y="339559"/>
                  </a:lnTo>
                  <a:lnTo>
                    <a:pt x="2054847" y="317119"/>
                  </a:lnTo>
                  <a:lnTo>
                    <a:pt x="2089073" y="282905"/>
                  </a:lnTo>
                  <a:lnTo>
                    <a:pt x="2111514" y="239509"/>
                  </a:lnTo>
                  <a:lnTo>
                    <a:pt x="2119566" y="189547"/>
                  </a:lnTo>
                  <a:close/>
                </a:path>
                <a:path w="2151380" h="692150">
                  <a:moveTo>
                    <a:pt x="2151037" y="189547"/>
                  </a:moveTo>
                  <a:lnTo>
                    <a:pt x="2144268" y="139153"/>
                  </a:lnTo>
                  <a:lnTo>
                    <a:pt x="2138464" y="125412"/>
                  </a:lnTo>
                  <a:lnTo>
                    <a:pt x="2138464" y="189547"/>
                  </a:lnTo>
                  <a:lnTo>
                    <a:pt x="2132152" y="236588"/>
                  </a:lnTo>
                  <a:lnTo>
                    <a:pt x="2114308" y="278866"/>
                  </a:lnTo>
                  <a:lnTo>
                    <a:pt x="2086635" y="314693"/>
                  </a:lnTo>
                  <a:lnTo>
                    <a:pt x="2050808" y="342366"/>
                  </a:lnTo>
                  <a:lnTo>
                    <a:pt x="2008530" y="360197"/>
                  </a:lnTo>
                  <a:lnTo>
                    <a:pt x="1961489" y="366522"/>
                  </a:lnTo>
                  <a:lnTo>
                    <a:pt x="1914436" y="360197"/>
                  </a:lnTo>
                  <a:lnTo>
                    <a:pt x="1872170" y="342366"/>
                  </a:lnTo>
                  <a:lnTo>
                    <a:pt x="1836343" y="314693"/>
                  </a:lnTo>
                  <a:lnTo>
                    <a:pt x="1808670" y="278866"/>
                  </a:lnTo>
                  <a:lnTo>
                    <a:pt x="1790839" y="236588"/>
                  </a:lnTo>
                  <a:lnTo>
                    <a:pt x="1784515" y="189547"/>
                  </a:lnTo>
                  <a:lnTo>
                    <a:pt x="1790839" y="142506"/>
                  </a:lnTo>
                  <a:lnTo>
                    <a:pt x="1808670" y="100228"/>
                  </a:lnTo>
                  <a:lnTo>
                    <a:pt x="1836343" y="64414"/>
                  </a:lnTo>
                  <a:lnTo>
                    <a:pt x="1872170" y="36741"/>
                  </a:lnTo>
                  <a:lnTo>
                    <a:pt x="1914436" y="18897"/>
                  </a:lnTo>
                  <a:lnTo>
                    <a:pt x="1961489" y="12573"/>
                  </a:lnTo>
                  <a:lnTo>
                    <a:pt x="2008530" y="18897"/>
                  </a:lnTo>
                  <a:lnTo>
                    <a:pt x="2050808" y="36741"/>
                  </a:lnTo>
                  <a:lnTo>
                    <a:pt x="2086635" y="64414"/>
                  </a:lnTo>
                  <a:lnTo>
                    <a:pt x="2114308" y="100228"/>
                  </a:lnTo>
                  <a:lnTo>
                    <a:pt x="2132152" y="142506"/>
                  </a:lnTo>
                  <a:lnTo>
                    <a:pt x="2138464" y="189547"/>
                  </a:lnTo>
                  <a:lnTo>
                    <a:pt x="2138464" y="125412"/>
                  </a:lnTo>
                  <a:lnTo>
                    <a:pt x="2095525" y="55511"/>
                  </a:lnTo>
                  <a:lnTo>
                    <a:pt x="2057158" y="25882"/>
                  </a:lnTo>
                  <a:lnTo>
                    <a:pt x="2011883" y="6769"/>
                  </a:lnTo>
                  <a:lnTo>
                    <a:pt x="1961489" y="0"/>
                  </a:lnTo>
                  <a:lnTo>
                    <a:pt x="1911096" y="6769"/>
                  </a:lnTo>
                  <a:lnTo>
                    <a:pt x="1865820" y="25882"/>
                  </a:lnTo>
                  <a:lnTo>
                    <a:pt x="1827453" y="55511"/>
                  </a:lnTo>
                  <a:lnTo>
                    <a:pt x="1797812" y="93878"/>
                  </a:lnTo>
                  <a:lnTo>
                    <a:pt x="1778711" y="139153"/>
                  </a:lnTo>
                  <a:lnTo>
                    <a:pt x="1771942" y="189547"/>
                  </a:lnTo>
                  <a:lnTo>
                    <a:pt x="1778711" y="239941"/>
                  </a:lnTo>
                  <a:lnTo>
                    <a:pt x="1797812" y="285216"/>
                  </a:lnTo>
                  <a:lnTo>
                    <a:pt x="1827453" y="323583"/>
                  </a:lnTo>
                  <a:lnTo>
                    <a:pt x="1865820" y="353225"/>
                  </a:lnTo>
                  <a:lnTo>
                    <a:pt x="1911096" y="372325"/>
                  </a:lnTo>
                  <a:lnTo>
                    <a:pt x="1961489" y="379095"/>
                  </a:lnTo>
                  <a:lnTo>
                    <a:pt x="2011883" y="372325"/>
                  </a:lnTo>
                  <a:lnTo>
                    <a:pt x="2025637" y="366522"/>
                  </a:lnTo>
                  <a:lnTo>
                    <a:pt x="2057158" y="353225"/>
                  </a:lnTo>
                  <a:lnTo>
                    <a:pt x="2095525" y="323583"/>
                  </a:lnTo>
                  <a:lnTo>
                    <a:pt x="2125154" y="285216"/>
                  </a:lnTo>
                  <a:lnTo>
                    <a:pt x="2144268" y="239941"/>
                  </a:lnTo>
                  <a:lnTo>
                    <a:pt x="2151037" y="189547"/>
                  </a:lnTo>
                  <a:close/>
                </a:path>
              </a:pathLst>
            </a:custGeom>
            <a:solidFill>
              <a:srgbClr val="FFFFFF"/>
            </a:solidFill>
          </p:spPr>
          <p:txBody>
            <a:bodyPr wrap="square" lIns="0" tIns="0" rIns="0" bIns="0" rtlCol="0"/>
            <a:lstStyle/>
            <a:p>
              <a:endParaRPr sz="1092" dirty="0"/>
            </a:p>
          </p:txBody>
        </p:sp>
      </p:grpSp>
      <p:sp>
        <p:nvSpPr>
          <p:cNvPr id="6" name="object 7">
            <a:extLst>
              <a:ext uri="{FF2B5EF4-FFF2-40B4-BE49-F238E27FC236}">
                <a16:creationId xmlns:a16="http://schemas.microsoft.com/office/drawing/2014/main" id="{9DC3BFB4-4B7A-319A-E35F-BE2966C56617}"/>
              </a:ext>
            </a:extLst>
          </p:cNvPr>
          <p:cNvSpPr txBox="1"/>
          <p:nvPr userDrawn="1"/>
        </p:nvSpPr>
        <p:spPr>
          <a:xfrm>
            <a:off x="10316238" y="6372787"/>
            <a:ext cx="1144412" cy="162181"/>
          </a:xfrm>
          <a:prstGeom prst="rect">
            <a:avLst/>
          </a:prstGeom>
        </p:spPr>
        <p:txBody>
          <a:bodyPr vert="horz" wrap="square" lIns="0" tIns="8086" rIns="0" bIns="0" rtlCol="0">
            <a:spAutoFit/>
          </a:bodyPr>
          <a:lstStyle/>
          <a:p>
            <a:pPr marL="7701">
              <a:spcBef>
                <a:spcPts val="64"/>
              </a:spcBef>
            </a:pPr>
            <a:r>
              <a:rPr sz="1001" b="1" dirty="0">
                <a:solidFill>
                  <a:srgbClr val="FFFFFF"/>
                </a:solidFill>
                <a:latin typeface="MyriadPro-Semibold"/>
                <a:cs typeface="MyriadPro-Semibold"/>
              </a:rPr>
              <a:t>25</a:t>
            </a:r>
            <a:r>
              <a:rPr sz="1001" b="1" spc="85" dirty="0">
                <a:solidFill>
                  <a:srgbClr val="FFFFFF"/>
                </a:solidFill>
                <a:latin typeface="MyriadPro-Semibold"/>
                <a:cs typeface="MyriadPro-Semibold"/>
              </a:rPr>
              <a:t> </a:t>
            </a:r>
            <a:r>
              <a:rPr sz="1001" b="1" dirty="0">
                <a:solidFill>
                  <a:srgbClr val="FFFFFF"/>
                </a:solidFill>
                <a:latin typeface="MyriadPro-Semibold"/>
                <a:cs typeface="MyriadPro-Semibold"/>
              </a:rPr>
              <a:t>years</a:t>
            </a:r>
            <a:r>
              <a:rPr sz="1001" b="1" spc="97" dirty="0">
                <a:solidFill>
                  <a:srgbClr val="FFFFFF"/>
                </a:solidFill>
                <a:latin typeface="MyriadPro-Semibold"/>
                <a:cs typeface="MyriadPro-Semibold"/>
              </a:rPr>
              <a:t> </a:t>
            </a:r>
            <a:r>
              <a:rPr sz="1001" dirty="0">
                <a:solidFill>
                  <a:srgbClr val="FFFFFF"/>
                </a:solidFill>
                <a:latin typeface="Myriad Pro"/>
                <a:cs typeface="Myriad Pro"/>
              </a:rPr>
              <a:t>of</a:t>
            </a:r>
            <a:r>
              <a:rPr sz="1001" spc="94" dirty="0">
                <a:solidFill>
                  <a:srgbClr val="FFFFFF"/>
                </a:solidFill>
                <a:latin typeface="Myriad Pro"/>
                <a:cs typeface="Myriad Pro"/>
              </a:rPr>
              <a:t> </a:t>
            </a:r>
            <a:r>
              <a:rPr sz="1001" spc="-6" dirty="0">
                <a:solidFill>
                  <a:srgbClr val="FFFFFF"/>
                </a:solidFill>
                <a:latin typeface="Myriad Pro"/>
                <a:cs typeface="Myriad Pro"/>
              </a:rPr>
              <a:t>research</a:t>
            </a:r>
            <a:endParaRPr sz="1001" dirty="0">
              <a:latin typeface="Myriad Pro"/>
              <a:cs typeface="Myriad Pro"/>
            </a:endParaRPr>
          </a:p>
        </p:txBody>
      </p:sp>
      <p:sp>
        <p:nvSpPr>
          <p:cNvPr id="7" name="Rectangle 4">
            <a:extLst>
              <a:ext uri="{FF2B5EF4-FFF2-40B4-BE49-F238E27FC236}">
                <a16:creationId xmlns:a16="http://schemas.microsoft.com/office/drawing/2014/main" id="{8AE74958-C267-617A-FBFB-D4E3CCD1FF42}"/>
              </a:ext>
            </a:extLst>
          </p:cNvPr>
          <p:cNvSpPr>
            <a:spLocks noGrp="1" noChangeArrowheads="1"/>
          </p:cNvSpPr>
          <p:nvPr>
            <p:ph type="title" hasCustomPrompt="1"/>
          </p:nvPr>
        </p:nvSpPr>
        <p:spPr>
          <a:xfrm>
            <a:off x="323563" y="1"/>
            <a:ext cx="11550891" cy="954741"/>
          </a:xfrm>
          <a:prstGeom prst="rect">
            <a:avLst/>
          </a:prstGeom>
          <a:noFill/>
        </p:spPr>
        <p:txBody>
          <a:bodyPr anchor="ctr">
            <a:normAutofit/>
          </a:bodyPr>
          <a:lstStyle>
            <a:lvl1pPr algn="ctr">
              <a:lnSpc>
                <a:spcPts val="2500"/>
              </a:lnSpc>
              <a:defRPr sz="2800" b="1" baseline="0">
                <a:solidFill>
                  <a:schemeClr val="bg1"/>
                </a:solidFill>
                <a:latin typeface="Calibri" panose="020F0502020204030204" pitchFamily="34" charset="0"/>
                <a:cs typeface="Arial" pitchFamily="34" charset="0"/>
              </a:defRPr>
            </a:lvl1pPr>
          </a:lstStyle>
          <a:p>
            <a:r>
              <a:rPr lang="en-US" dirty="0"/>
              <a:t>Table of Contents</a:t>
            </a:r>
          </a:p>
        </p:txBody>
      </p:sp>
    </p:spTree>
    <p:extLst>
      <p:ext uri="{BB962C8B-B14F-4D97-AF65-F5344CB8AC3E}">
        <p14:creationId xmlns:p14="http://schemas.microsoft.com/office/powerpoint/2010/main" val="2752729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object 5">
            <a:extLst>
              <a:ext uri="{FF2B5EF4-FFF2-40B4-BE49-F238E27FC236}">
                <a16:creationId xmlns:a16="http://schemas.microsoft.com/office/drawing/2014/main" id="{540140EC-12FE-CD71-9E0E-1BF15B9D16A4}"/>
              </a:ext>
            </a:extLst>
          </p:cNvPr>
          <p:cNvPicPr/>
          <p:nvPr userDrawn="1"/>
        </p:nvPicPr>
        <p:blipFill>
          <a:blip r:embed="rId2" cstate="print"/>
          <a:stretch>
            <a:fillRect/>
          </a:stretch>
        </p:blipFill>
        <p:spPr>
          <a:xfrm>
            <a:off x="10856558" y="158008"/>
            <a:ext cx="740998" cy="755446"/>
          </a:xfrm>
          <a:prstGeom prst="rect">
            <a:avLst/>
          </a:prstGeom>
        </p:spPr>
      </p:pic>
      <p:sp>
        <p:nvSpPr>
          <p:cNvPr id="9" name="Rectangle 4">
            <a:extLst>
              <a:ext uri="{FF2B5EF4-FFF2-40B4-BE49-F238E27FC236}">
                <a16:creationId xmlns:a16="http://schemas.microsoft.com/office/drawing/2014/main" id="{FAF4597A-EEF9-2905-1638-96B52660CCBE}"/>
              </a:ext>
            </a:extLst>
          </p:cNvPr>
          <p:cNvSpPr txBox="1">
            <a:spLocks noChangeArrowheads="1"/>
          </p:cNvSpPr>
          <p:nvPr userDrawn="1"/>
        </p:nvSpPr>
        <p:spPr>
          <a:xfrm>
            <a:off x="0" y="1"/>
            <a:ext cx="9889067" cy="954741"/>
          </a:xfrm>
          <a:prstGeom prst="rect">
            <a:avLst/>
          </a:prstGeom>
          <a:noFill/>
        </p:spPr>
        <p:txBody>
          <a:bodyPr vert="horz" lIns="91440" tIns="45720" rIns="91440" bIns="45720" rtlCol="0" anchor="ctr">
            <a:normAutofit/>
          </a:bodyPr>
          <a:lstStyle>
            <a:lvl1pPr algn="l" defTabSz="914400" rtl="0" eaLnBrk="1" latinLnBrk="0" hangingPunct="1">
              <a:lnSpc>
                <a:spcPts val="2500"/>
              </a:lnSpc>
              <a:spcBef>
                <a:spcPct val="0"/>
              </a:spcBef>
              <a:buNone/>
              <a:defRPr sz="2800" b="1" kern="1200" baseline="0">
                <a:solidFill>
                  <a:schemeClr val="bg1"/>
                </a:solidFill>
                <a:latin typeface="Calibri" panose="020F0502020204030204" pitchFamily="34" charset="0"/>
                <a:ea typeface="+mj-ea"/>
                <a:cs typeface="Arial" pitchFamily="34" charset="0"/>
              </a:defRPr>
            </a:lvl1pPr>
          </a:lstStyle>
          <a:p>
            <a:r>
              <a:rPr lang="en-US" dirty="0"/>
              <a:t>Click to edit Master title style</a:t>
            </a:r>
          </a:p>
        </p:txBody>
      </p:sp>
      <p:sp>
        <p:nvSpPr>
          <p:cNvPr id="14" name="Slide Number Placeholder 4">
            <a:extLst>
              <a:ext uri="{FF2B5EF4-FFF2-40B4-BE49-F238E27FC236}">
                <a16:creationId xmlns:a16="http://schemas.microsoft.com/office/drawing/2014/main" id="{7EE6C619-C9A3-DBC3-8BAB-5EE798EF9A50}"/>
              </a:ext>
            </a:extLst>
          </p:cNvPr>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0">
                <a:solidFill>
                  <a:schemeClr val="tx1"/>
                </a:solidFill>
                <a:cs typeface="Arial" charset="0"/>
              </a:rPr>
              <a:pPr algn="r">
                <a:defRPr/>
              </a:pPr>
              <a:t>‹#›</a:t>
            </a:fld>
            <a:endParaRPr lang="en-US" sz="1000" b="0" dirty="0">
              <a:solidFill>
                <a:schemeClr val="tx1"/>
              </a:solidFill>
              <a:cs typeface="Arial" charset="0"/>
            </a:endParaRPr>
          </a:p>
        </p:txBody>
      </p:sp>
      <p:sp>
        <p:nvSpPr>
          <p:cNvPr id="5" name="Title 4">
            <a:extLst>
              <a:ext uri="{FF2B5EF4-FFF2-40B4-BE49-F238E27FC236}">
                <a16:creationId xmlns:a16="http://schemas.microsoft.com/office/drawing/2014/main" id="{5419B38F-1682-2574-1352-5A5707ABDD26}"/>
              </a:ext>
            </a:extLst>
          </p:cNvPr>
          <p:cNvSpPr>
            <a:spLocks noGrp="1" noChangeArrowheads="1"/>
          </p:cNvSpPr>
          <p:nvPr>
            <p:ph type="title"/>
          </p:nvPr>
        </p:nvSpPr>
        <p:spPr>
          <a:xfrm>
            <a:off x="0" y="101600"/>
            <a:ext cx="10515600" cy="874373"/>
          </a:xfrm>
          <a:prstGeom prst="rect">
            <a:avLst/>
          </a:prstGeom>
          <a:noFill/>
        </p:spPr>
        <p:txBody>
          <a:bodyPr anchor="ctr">
            <a:normAutofit/>
          </a:bodyPr>
          <a:lstStyle>
            <a:lvl1pPr algn="l">
              <a:lnSpc>
                <a:spcPts val="2500"/>
              </a:lnSpc>
              <a:defRPr sz="2200" b="1" baseline="0">
                <a:solidFill>
                  <a:schemeClr val="tx2"/>
                </a:solidFill>
                <a:latin typeface="Calibri" panose="020F0502020204030204" pitchFamily="34" charset="0"/>
                <a:cs typeface="Arial" pitchFamily="34" charset="0"/>
              </a:defRPr>
            </a:lvl1pPr>
          </a:lstStyle>
          <a:p>
            <a:r>
              <a:rPr lang="en-US" dirty="0"/>
              <a:t>Click to edit Master title style</a:t>
            </a:r>
          </a:p>
        </p:txBody>
      </p:sp>
      <p:pic>
        <p:nvPicPr>
          <p:cNvPr id="2" name="object 2">
            <a:extLst>
              <a:ext uri="{FF2B5EF4-FFF2-40B4-BE49-F238E27FC236}">
                <a16:creationId xmlns:a16="http://schemas.microsoft.com/office/drawing/2014/main" id="{359AC900-0048-8E5E-E4B2-BDE7A3E4E59D}"/>
              </a:ext>
            </a:extLst>
          </p:cNvPr>
          <p:cNvPicPr/>
          <p:nvPr userDrawn="1"/>
        </p:nvPicPr>
        <p:blipFill>
          <a:blip r:embed="rId3" cstate="print"/>
          <a:stretch>
            <a:fillRect/>
          </a:stretch>
        </p:blipFill>
        <p:spPr>
          <a:xfrm>
            <a:off x="428" y="0"/>
            <a:ext cx="12191144" cy="6857519"/>
          </a:xfrm>
          <a:prstGeom prst="rect">
            <a:avLst/>
          </a:prstGeom>
        </p:spPr>
      </p:pic>
      <p:grpSp>
        <p:nvGrpSpPr>
          <p:cNvPr id="3" name="object 4">
            <a:extLst>
              <a:ext uri="{FF2B5EF4-FFF2-40B4-BE49-F238E27FC236}">
                <a16:creationId xmlns:a16="http://schemas.microsoft.com/office/drawing/2014/main" id="{2FD742E2-9BDC-017B-F5B3-78682A6DC693}"/>
              </a:ext>
            </a:extLst>
          </p:cNvPr>
          <p:cNvGrpSpPr/>
          <p:nvPr userDrawn="1"/>
        </p:nvGrpSpPr>
        <p:grpSpPr>
          <a:xfrm>
            <a:off x="10083519" y="5701899"/>
            <a:ext cx="1790935" cy="1155964"/>
            <a:chOff x="16627763" y="9402854"/>
            <a:chExt cx="2953385" cy="1906270"/>
          </a:xfrm>
        </p:grpSpPr>
        <p:sp>
          <p:nvSpPr>
            <p:cNvPr id="4" name="object 5">
              <a:extLst>
                <a:ext uri="{FF2B5EF4-FFF2-40B4-BE49-F238E27FC236}">
                  <a16:creationId xmlns:a16="http://schemas.microsoft.com/office/drawing/2014/main" id="{9B809FA8-6D30-48C2-A032-F01527F40020}"/>
                </a:ext>
              </a:extLst>
            </p:cNvPr>
            <p:cNvSpPr/>
            <p:nvPr/>
          </p:nvSpPr>
          <p:spPr>
            <a:xfrm>
              <a:off x="16627763" y="9402854"/>
              <a:ext cx="2953385" cy="1906270"/>
            </a:xfrm>
            <a:custGeom>
              <a:avLst/>
              <a:gdLst/>
              <a:ahLst/>
              <a:cxnLst/>
              <a:rect l="l" t="t" r="r" b="b"/>
              <a:pathLst>
                <a:path w="2953384" h="1906270">
                  <a:moveTo>
                    <a:pt x="2740157" y="0"/>
                  </a:moveTo>
                  <a:lnTo>
                    <a:pt x="212642" y="0"/>
                  </a:lnTo>
                  <a:lnTo>
                    <a:pt x="163885" y="5615"/>
                  </a:lnTo>
                  <a:lnTo>
                    <a:pt x="119126" y="21612"/>
                  </a:lnTo>
                  <a:lnTo>
                    <a:pt x="79644" y="46714"/>
                  </a:lnTo>
                  <a:lnTo>
                    <a:pt x="46714" y="79644"/>
                  </a:lnTo>
                  <a:lnTo>
                    <a:pt x="21612" y="119126"/>
                  </a:lnTo>
                  <a:lnTo>
                    <a:pt x="5615" y="163885"/>
                  </a:lnTo>
                  <a:lnTo>
                    <a:pt x="0" y="212642"/>
                  </a:lnTo>
                  <a:lnTo>
                    <a:pt x="0" y="1905701"/>
                  </a:lnTo>
                  <a:lnTo>
                    <a:pt x="2952789" y="1905701"/>
                  </a:lnTo>
                  <a:lnTo>
                    <a:pt x="2952789" y="212642"/>
                  </a:lnTo>
                  <a:lnTo>
                    <a:pt x="2947173" y="163885"/>
                  </a:lnTo>
                  <a:lnTo>
                    <a:pt x="2931177" y="119126"/>
                  </a:lnTo>
                  <a:lnTo>
                    <a:pt x="2906075" y="79644"/>
                  </a:lnTo>
                  <a:lnTo>
                    <a:pt x="2873146" y="46714"/>
                  </a:lnTo>
                  <a:lnTo>
                    <a:pt x="2833666" y="21612"/>
                  </a:lnTo>
                  <a:lnTo>
                    <a:pt x="2788911" y="5615"/>
                  </a:lnTo>
                  <a:lnTo>
                    <a:pt x="2740157" y="0"/>
                  </a:lnTo>
                  <a:close/>
                </a:path>
              </a:pathLst>
            </a:custGeom>
            <a:solidFill>
              <a:srgbClr val="AD192B"/>
            </a:solidFill>
          </p:spPr>
          <p:txBody>
            <a:bodyPr wrap="square" lIns="0" tIns="0" rIns="0" bIns="0" rtlCol="0"/>
            <a:lstStyle/>
            <a:p>
              <a:endParaRPr sz="1092" dirty="0"/>
            </a:p>
          </p:txBody>
        </p:sp>
        <p:sp>
          <p:nvSpPr>
            <p:cNvPr id="6" name="object 6">
              <a:extLst>
                <a:ext uri="{FF2B5EF4-FFF2-40B4-BE49-F238E27FC236}">
                  <a16:creationId xmlns:a16="http://schemas.microsoft.com/office/drawing/2014/main" id="{01BF9232-ADDF-8288-C866-2E73248E161C}"/>
                </a:ext>
              </a:extLst>
            </p:cNvPr>
            <p:cNvSpPr/>
            <p:nvPr/>
          </p:nvSpPr>
          <p:spPr>
            <a:xfrm>
              <a:off x="17033038" y="9808723"/>
              <a:ext cx="2151380" cy="692150"/>
            </a:xfrm>
            <a:custGeom>
              <a:avLst/>
              <a:gdLst/>
              <a:ahLst/>
              <a:cxnLst/>
              <a:rect l="l" t="t" r="r" b="b"/>
              <a:pathLst>
                <a:path w="2151380" h="692150">
                  <a:moveTo>
                    <a:pt x="217233" y="685952"/>
                  </a:moveTo>
                  <a:lnTo>
                    <a:pt x="215569" y="673125"/>
                  </a:lnTo>
                  <a:lnTo>
                    <a:pt x="214439" y="658355"/>
                  </a:lnTo>
                  <a:lnTo>
                    <a:pt x="214426" y="657961"/>
                  </a:lnTo>
                  <a:lnTo>
                    <a:pt x="213956" y="646036"/>
                  </a:lnTo>
                  <a:lnTo>
                    <a:pt x="213842" y="643166"/>
                  </a:lnTo>
                  <a:lnTo>
                    <a:pt x="213728" y="635482"/>
                  </a:lnTo>
                  <a:lnTo>
                    <a:pt x="213614" y="562571"/>
                  </a:lnTo>
                  <a:lnTo>
                    <a:pt x="213614" y="534060"/>
                  </a:lnTo>
                  <a:lnTo>
                    <a:pt x="208699" y="494271"/>
                  </a:lnTo>
                  <a:lnTo>
                    <a:pt x="198069" y="472871"/>
                  </a:lnTo>
                  <a:lnTo>
                    <a:pt x="191833" y="460311"/>
                  </a:lnTo>
                  <a:lnTo>
                    <a:pt x="159804" y="436664"/>
                  </a:lnTo>
                  <a:lnTo>
                    <a:pt x="151384" y="435190"/>
                  </a:lnTo>
                  <a:lnTo>
                    <a:pt x="151384" y="562571"/>
                  </a:lnTo>
                  <a:lnTo>
                    <a:pt x="151384" y="601459"/>
                  </a:lnTo>
                  <a:lnTo>
                    <a:pt x="131813" y="635482"/>
                  </a:lnTo>
                  <a:lnTo>
                    <a:pt x="99542" y="646036"/>
                  </a:lnTo>
                  <a:lnTo>
                    <a:pt x="85344" y="643864"/>
                  </a:lnTo>
                  <a:lnTo>
                    <a:pt x="73825" y="637222"/>
                  </a:lnTo>
                  <a:lnTo>
                    <a:pt x="66078" y="625919"/>
                  </a:lnTo>
                  <a:lnTo>
                    <a:pt x="63258" y="609752"/>
                  </a:lnTo>
                  <a:lnTo>
                    <a:pt x="70688" y="586054"/>
                  </a:lnTo>
                  <a:lnTo>
                    <a:pt x="90411" y="571385"/>
                  </a:lnTo>
                  <a:lnTo>
                    <a:pt x="118592" y="564108"/>
                  </a:lnTo>
                  <a:lnTo>
                    <a:pt x="151384" y="562571"/>
                  </a:lnTo>
                  <a:lnTo>
                    <a:pt x="151384" y="435190"/>
                  </a:lnTo>
                  <a:lnTo>
                    <a:pt x="109397" y="427786"/>
                  </a:lnTo>
                  <a:lnTo>
                    <a:pt x="80924" y="429666"/>
                  </a:lnTo>
                  <a:lnTo>
                    <a:pt x="55803" y="434657"/>
                  </a:lnTo>
                  <a:lnTo>
                    <a:pt x="34671" y="441782"/>
                  </a:lnTo>
                  <a:lnTo>
                    <a:pt x="18148" y="450075"/>
                  </a:lnTo>
                  <a:lnTo>
                    <a:pt x="30594" y="491540"/>
                  </a:lnTo>
                  <a:lnTo>
                    <a:pt x="44932" y="484035"/>
                  </a:lnTo>
                  <a:lnTo>
                    <a:pt x="61633" y="478129"/>
                  </a:lnTo>
                  <a:lnTo>
                    <a:pt x="79806" y="474256"/>
                  </a:lnTo>
                  <a:lnTo>
                    <a:pt x="98501" y="472871"/>
                  </a:lnTo>
                  <a:lnTo>
                    <a:pt x="125336" y="477431"/>
                  </a:lnTo>
                  <a:lnTo>
                    <a:pt x="140893" y="488683"/>
                  </a:lnTo>
                  <a:lnTo>
                    <a:pt x="148082" y="503059"/>
                  </a:lnTo>
                  <a:lnTo>
                    <a:pt x="149834" y="516940"/>
                  </a:lnTo>
                  <a:lnTo>
                    <a:pt x="149834" y="521093"/>
                  </a:lnTo>
                  <a:lnTo>
                    <a:pt x="87045" y="526821"/>
                  </a:lnTo>
                  <a:lnTo>
                    <a:pt x="39916" y="544690"/>
                  </a:lnTo>
                  <a:lnTo>
                    <a:pt x="10287" y="574611"/>
                  </a:lnTo>
                  <a:lnTo>
                    <a:pt x="0" y="616483"/>
                  </a:lnTo>
                  <a:lnTo>
                    <a:pt x="5257" y="644423"/>
                  </a:lnTo>
                  <a:lnTo>
                    <a:pt x="20612" y="668464"/>
                  </a:lnTo>
                  <a:lnTo>
                    <a:pt x="45504" y="685317"/>
                  </a:lnTo>
                  <a:lnTo>
                    <a:pt x="79324" y="691667"/>
                  </a:lnTo>
                  <a:lnTo>
                    <a:pt x="102577" y="689165"/>
                  </a:lnTo>
                  <a:lnTo>
                    <a:pt x="123063" y="682205"/>
                  </a:lnTo>
                  <a:lnTo>
                    <a:pt x="140347" y="671537"/>
                  </a:lnTo>
                  <a:lnTo>
                    <a:pt x="153974" y="657961"/>
                  </a:lnTo>
                  <a:lnTo>
                    <a:pt x="155536" y="657961"/>
                  </a:lnTo>
                  <a:lnTo>
                    <a:pt x="159677" y="685952"/>
                  </a:lnTo>
                  <a:lnTo>
                    <a:pt x="217233" y="685952"/>
                  </a:lnTo>
                  <a:close/>
                </a:path>
                <a:path w="2151380" h="692150">
                  <a:moveTo>
                    <a:pt x="634809" y="537159"/>
                  </a:moveTo>
                  <a:lnTo>
                    <a:pt x="627507" y="485952"/>
                  </a:lnTo>
                  <a:lnTo>
                    <a:pt x="608304" y="452145"/>
                  </a:lnTo>
                  <a:lnTo>
                    <a:pt x="581215" y="433501"/>
                  </a:lnTo>
                  <a:lnTo>
                    <a:pt x="550291" y="427786"/>
                  </a:lnTo>
                  <a:lnTo>
                    <a:pt x="535571" y="428752"/>
                  </a:lnTo>
                  <a:lnTo>
                    <a:pt x="499491" y="442823"/>
                  </a:lnTo>
                  <a:lnTo>
                    <a:pt x="468388" y="474446"/>
                  </a:lnTo>
                  <a:lnTo>
                    <a:pt x="467334" y="474446"/>
                  </a:lnTo>
                  <a:lnTo>
                    <a:pt x="456476" y="455333"/>
                  </a:lnTo>
                  <a:lnTo>
                    <a:pt x="440702" y="440613"/>
                  </a:lnTo>
                  <a:lnTo>
                    <a:pt x="420751" y="431139"/>
                  </a:lnTo>
                  <a:lnTo>
                    <a:pt x="397344" y="427786"/>
                  </a:lnTo>
                  <a:lnTo>
                    <a:pt x="369011" y="431736"/>
                  </a:lnTo>
                  <a:lnTo>
                    <a:pt x="347192" y="441909"/>
                  </a:lnTo>
                  <a:lnTo>
                    <a:pt x="331012" y="455777"/>
                  </a:lnTo>
                  <a:lnTo>
                    <a:pt x="319582" y="470814"/>
                  </a:lnTo>
                  <a:lnTo>
                    <a:pt x="318020" y="470814"/>
                  </a:lnTo>
                  <a:lnTo>
                    <a:pt x="315442" y="433476"/>
                  </a:lnTo>
                  <a:lnTo>
                    <a:pt x="260489" y="433476"/>
                  </a:lnTo>
                  <a:lnTo>
                    <a:pt x="261467" y="450329"/>
                  </a:lnTo>
                  <a:lnTo>
                    <a:pt x="262102" y="468350"/>
                  </a:lnTo>
                  <a:lnTo>
                    <a:pt x="262458" y="487718"/>
                  </a:lnTo>
                  <a:lnTo>
                    <a:pt x="262559" y="508647"/>
                  </a:lnTo>
                  <a:lnTo>
                    <a:pt x="262559" y="685965"/>
                  </a:lnTo>
                  <a:lnTo>
                    <a:pt x="324777" y="685965"/>
                  </a:lnTo>
                  <a:lnTo>
                    <a:pt x="324777" y="529386"/>
                  </a:lnTo>
                  <a:lnTo>
                    <a:pt x="325818" y="522135"/>
                  </a:lnTo>
                  <a:lnTo>
                    <a:pt x="357632" y="482803"/>
                  </a:lnTo>
                  <a:lnTo>
                    <a:pt x="374027" y="479615"/>
                  </a:lnTo>
                  <a:lnTo>
                    <a:pt x="393293" y="484060"/>
                  </a:lnTo>
                  <a:lnTo>
                    <a:pt x="406882" y="496468"/>
                  </a:lnTo>
                  <a:lnTo>
                    <a:pt x="414921" y="515493"/>
                  </a:lnTo>
                  <a:lnTo>
                    <a:pt x="417576" y="539775"/>
                  </a:lnTo>
                  <a:lnTo>
                    <a:pt x="417576" y="685965"/>
                  </a:lnTo>
                  <a:lnTo>
                    <a:pt x="479793" y="685965"/>
                  </a:lnTo>
                  <a:lnTo>
                    <a:pt x="479793" y="527316"/>
                  </a:lnTo>
                  <a:lnTo>
                    <a:pt x="481342" y="519557"/>
                  </a:lnTo>
                  <a:lnTo>
                    <a:pt x="512279" y="482333"/>
                  </a:lnTo>
                  <a:lnTo>
                    <a:pt x="527481" y="479615"/>
                  </a:lnTo>
                  <a:lnTo>
                    <a:pt x="547433" y="484162"/>
                  </a:lnTo>
                  <a:lnTo>
                    <a:pt x="561505" y="497306"/>
                  </a:lnTo>
                  <a:lnTo>
                    <a:pt x="569849" y="518337"/>
                  </a:lnTo>
                  <a:lnTo>
                    <a:pt x="572592" y="546506"/>
                  </a:lnTo>
                  <a:lnTo>
                    <a:pt x="572592" y="685965"/>
                  </a:lnTo>
                  <a:lnTo>
                    <a:pt x="634809" y="685965"/>
                  </a:lnTo>
                  <a:lnTo>
                    <a:pt x="634809" y="537159"/>
                  </a:lnTo>
                  <a:close/>
                </a:path>
                <a:path w="2151380" h="692150">
                  <a:moveTo>
                    <a:pt x="868845" y="324091"/>
                  </a:moveTo>
                  <a:lnTo>
                    <a:pt x="806107" y="324091"/>
                  </a:lnTo>
                  <a:lnTo>
                    <a:pt x="760996" y="400812"/>
                  </a:lnTo>
                  <a:lnTo>
                    <a:pt x="805078" y="400812"/>
                  </a:lnTo>
                  <a:lnTo>
                    <a:pt x="868845" y="324091"/>
                  </a:lnTo>
                  <a:close/>
                </a:path>
                <a:path w="2151380" h="692150">
                  <a:moveTo>
                    <a:pt x="895286" y="685965"/>
                  </a:moveTo>
                  <a:lnTo>
                    <a:pt x="893622" y="673138"/>
                  </a:lnTo>
                  <a:lnTo>
                    <a:pt x="892492" y="658355"/>
                  </a:lnTo>
                  <a:lnTo>
                    <a:pt x="892479" y="657961"/>
                  </a:lnTo>
                  <a:lnTo>
                    <a:pt x="892009" y="646036"/>
                  </a:lnTo>
                  <a:lnTo>
                    <a:pt x="891895" y="643166"/>
                  </a:lnTo>
                  <a:lnTo>
                    <a:pt x="891781" y="635482"/>
                  </a:lnTo>
                  <a:lnTo>
                    <a:pt x="891654" y="562571"/>
                  </a:lnTo>
                  <a:lnTo>
                    <a:pt x="891654" y="534060"/>
                  </a:lnTo>
                  <a:lnTo>
                    <a:pt x="886752" y="494271"/>
                  </a:lnTo>
                  <a:lnTo>
                    <a:pt x="876122" y="472871"/>
                  </a:lnTo>
                  <a:lnTo>
                    <a:pt x="869873" y="460311"/>
                  </a:lnTo>
                  <a:lnTo>
                    <a:pt x="837844" y="436651"/>
                  </a:lnTo>
                  <a:lnTo>
                    <a:pt x="829437" y="435178"/>
                  </a:lnTo>
                  <a:lnTo>
                    <a:pt x="829437" y="562571"/>
                  </a:lnTo>
                  <a:lnTo>
                    <a:pt x="829437" y="601459"/>
                  </a:lnTo>
                  <a:lnTo>
                    <a:pt x="809866" y="635482"/>
                  </a:lnTo>
                  <a:lnTo>
                    <a:pt x="777595" y="646036"/>
                  </a:lnTo>
                  <a:lnTo>
                    <a:pt x="763397" y="643877"/>
                  </a:lnTo>
                  <a:lnTo>
                    <a:pt x="751865" y="637235"/>
                  </a:lnTo>
                  <a:lnTo>
                    <a:pt x="744131" y="625919"/>
                  </a:lnTo>
                  <a:lnTo>
                    <a:pt x="741311" y="609752"/>
                  </a:lnTo>
                  <a:lnTo>
                    <a:pt x="748728" y="586054"/>
                  </a:lnTo>
                  <a:lnTo>
                    <a:pt x="768451" y="571385"/>
                  </a:lnTo>
                  <a:lnTo>
                    <a:pt x="796632" y="564108"/>
                  </a:lnTo>
                  <a:lnTo>
                    <a:pt x="829437" y="562571"/>
                  </a:lnTo>
                  <a:lnTo>
                    <a:pt x="829437" y="435178"/>
                  </a:lnTo>
                  <a:lnTo>
                    <a:pt x="787438" y="427774"/>
                  </a:lnTo>
                  <a:lnTo>
                    <a:pt x="758964" y="429653"/>
                  </a:lnTo>
                  <a:lnTo>
                    <a:pt x="733844" y="434644"/>
                  </a:lnTo>
                  <a:lnTo>
                    <a:pt x="712711" y="441769"/>
                  </a:lnTo>
                  <a:lnTo>
                    <a:pt x="696201" y="450075"/>
                  </a:lnTo>
                  <a:lnTo>
                    <a:pt x="708634" y="491540"/>
                  </a:lnTo>
                  <a:lnTo>
                    <a:pt x="722972" y="484035"/>
                  </a:lnTo>
                  <a:lnTo>
                    <a:pt x="739686" y="478129"/>
                  </a:lnTo>
                  <a:lnTo>
                    <a:pt x="757859" y="474256"/>
                  </a:lnTo>
                  <a:lnTo>
                    <a:pt x="776566" y="472871"/>
                  </a:lnTo>
                  <a:lnTo>
                    <a:pt x="803389" y="477431"/>
                  </a:lnTo>
                  <a:lnTo>
                    <a:pt x="818946" y="488683"/>
                  </a:lnTo>
                  <a:lnTo>
                    <a:pt x="826135" y="503059"/>
                  </a:lnTo>
                  <a:lnTo>
                    <a:pt x="827887" y="516940"/>
                  </a:lnTo>
                  <a:lnTo>
                    <a:pt x="827887" y="521093"/>
                  </a:lnTo>
                  <a:lnTo>
                    <a:pt x="765098" y="526821"/>
                  </a:lnTo>
                  <a:lnTo>
                    <a:pt x="717969" y="544690"/>
                  </a:lnTo>
                  <a:lnTo>
                    <a:pt x="688340" y="574611"/>
                  </a:lnTo>
                  <a:lnTo>
                    <a:pt x="678053" y="616496"/>
                  </a:lnTo>
                  <a:lnTo>
                    <a:pt x="683298" y="644423"/>
                  </a:lnTo>
                  <a:lnTo>
                    <a:pt x="698665" y="668464"/>
                  </a:lnTo>
                  <a:lnTo>
                    <a:pt x="723544" y="685317"/>
                  </a:lnTo>
                  <a:lnTo>
                    <a:pt x="757377" y="691667"/>
                  </a:lnTo>
                  <a:lnTo>
                    <a:pt x="780630" y="689165"/>
                  </a:lnTo>
                  <a:lnTo>
                    <a:pt x="801116" y="682205"/>
                  </a:lnTo>
                  <a:lnTo>
                    <a:pt x="818400" y="671537"/>
                  </a:lnTo>
                  <a:lnTo>
                    <a:pt x="832040" y="657961"/>
                  </a:lnTo>
                  <a:lnTo>
                    <a:pt x="833589" y="657961"/>
                  </a:lnTo>
                  <a:lnTo>
                    <a:pt x="837730" y="685965"/>
                  </a:lnTo>
                  <a:lnTo>
                    <a:pt x="895286" y="685965"/>
                  </a:lnTo>
                  <a:close/>
                </a:path>
                <a:path w="2151380" h="692150">
                  <a:moveTo>
                    <a:pt x="1082141" y="428802"/>
                  </a:moveTo>
                  <a:lnTo>
                    <a:pt x="1076960" y="427774"/>
                  </a:lnTo>
                  <a:lnTo>
                    <a:pt x="1073327" y="427253"/>
                  </a:lnTo>
                  <a:lnTo>
                    <a:pt x="1067104" y="427253"/>
                  </a:lnTo>
                  <a:lnTo>
                    <a:pt x="1046708" y="430644"/>
                  </a:lnTo>
                  <a:lnTo>
                    <a:pt x="1027188" y="440791"/>
                  </a:lnTo>
                  <a:lnTo>
                    <a:pt x="1010386" y="457657"/>
                  </a:lnTo>
                  <a:lnTo>
                    <a:pt x="998156" y="481177"/>
                  </a:lnTo>
                  <a:lnTo>
                    <a:pt x="996073" y="481177"/>
                  </a:lnTo>
                  <a:lnTo>
                    <a:pt x="994003" y="432955"/>
                  </a:lnTo>
                  <a:lnTo>
                    <a:pt x="938530" y="432955"/>
                  </a:lnTo>
                  <a:lnTo>
                    <a:pt x="939507" y="450481"/>
                  </a:lnTo>
                  <a:lnTo>
                    <a:pt x="940155" y="469379"/>
                  </a:lnTo>
                  <a:lnTo>
                    <a:pt x="940498" y="490410"/>
                  </a:lnTo>
                  <a:lnTo>
                    <a:pt x="940600" y="514350"/>
                  </a:lnTo>
                  <a:lnTo>
                    <a:pt x="940600" y="685431"/>
                  </a:lnTo>
                  <a:lnTo>
                    <a:pt x="1004366" y="685431"/>
                  </a:lnTo>
                  <a:lnTo>
                    <a:pt x="1004366" y="547535"/>
                  </a:lnTo>
                  <a:lnTo>
                    <a:pt x="1006449" y="535089"/>
                  </a:lnTo>
                  <a:lnTo>
                    <a:pt x="1013460" y="515518"/>
                  </a:lnTo>
                  <a:lnTo>
                    <a:pt x="1025626" y="500291"/>
                  </a:lnTo>
                  <a:lnTo>
                    <a:pt x="1042454" y="490397"/>
                  </a:lnTo>
                  <a:lnTo>
                    <a:pt x="1063472" y="486867"/>
                  </a:lnTo>
                  <a:lnTo>
                    <a:pt x="1071245" y="486867"/>
                  </a:lnTo>
                  <a:lnTo>
                    <a:pt x="1082141" y="488937"/>
                  </a:lnTo>
                  <a:lnTo>
                    <a:pt x="1082141" y="428802"/>
                  </a:lnTo>
                  <a:close/>
                </a:path>
                <a:path w="2151380" h="692150">
                  <a:moveTo>
                    <a:pt x="1320990" y="685952"/>
                  </a:moveTo>
                  <a:lnTo>
                    <a:pt x="1319326" y="673125"/>
                  </a:lnTo>
                  <a:lnTo>
                    <a:pt x="1318209" y="658355"/>
                  </a:lnTo>
                  <a:lnTo>
                    <a:pt x="1318196" y="657961"/>
                  </a:lnTo>
                  <a:lnTo>
                    <a:pt x="1317713" y="646036"/>
                  </a:lnTo>
                  <a:lnTo>
                    <a:pt x="1317599" y="643166"/>
                  </a:lnTo>
                  <a:lnTo>
                    <a:pt x="1317485" y="635482"/>
                  </a:lnTo>
                  <a:lnTo>
                    <a:pt x="1317371" y="562571"/>
                  </a:lnTo>
                  <a:lnTo>
                    <a:pt x="1317371" y="534060"/>
                  </a:lnTo>
                  <a:lnTo>
                    <a:pt x="1312456" y="494271"/>
                  </a:lnTo>
                  <a:lnTo>
                    <a:pt x="1301826" y="472871"/>
                  </a:lnTo>
                  <a:lnTo>
                    <a:pt x="1295590" y="460311"/>
                  </a:lnTo>
                  <a:lnTo>
                    <a:pt x="1263548" y="436664"/>
                  </a:lnTo>
                  <a:lnTo>
                    <a:pt x="1255153" y="435190"/>
                  </a:lnTo>
                  <a:lnTo>
                    <a:pt x="1255153" y="562571"/>
                  </a:lnTo>
                  <a:lnTo>
                    <a:pt x="1255153" y="601459"/>
                  </a:lnTo>
                  <a:lnTo>
                    <a:pt x="1235570" y="635482"/>
                  </a:lnTo>
                  <a:lnTo>
                    <a:pt x="1203312" y="646036"/>
                  </a:lnTo>
                  <a:lnTo>
                    <a:pt x="1189101" y="643864"/>
                  </a:lnTo>
                  <a:lnTo>
                    <a:pt x="1177582" y="637222"/>
                  </a:lnTo>
                  <a:lnTo>
                    <a:pt x="1169847" y="625919"/>
                  </a:lnTo>
                  <a:lnTo>
                    <a:pt x="1167015" y="609752"/>
                  </a:lnTo>
                  <a:lnTo>
                    <a:pt x="1174445" y="586054"/>
                  </a:lnTo>
                  <a:lnTo>
                    <a:pt x="1194168" y="571385"/>
                  </a:lnTo>
                  <a:lnTo>
                    <a:pt x="1222349" y="564108"/>
                  </a:lnTo>
                  <a:lnTo>
                    <a:pt x="1255153" y="562571"/>
                  </a:lnTo>
                  <a:lnTo>
                    <a:pt x="1255153" y="435190"/>
                  </a:lnTo>
                  <a:lnTo>
                    <a:pt x="1213154" y="427786"/>
                  </a:lnTo>
                  <a:lnTo>
                    <a:pt x="1184681" y="429666"/>
                  </a:lnTo>
                  <a:lnTo>
                    <a:pt x="1159560" y="434657"/>
                  </a:lnTo>
                  <a:lnTo>
                    <a:pt x="1138415" y="441782"/>
                  </a:lnTo>
                  <a:lnTo>
                    <a:pt x="1121905" y="450075"/>
                  </a:lnTo>
                  <a:lnTo>
                    <a:pt x="1134351" y="491540"/>
                  </a:lnTo>
                  <a:lnTo>
                    <a:pt x="1148676" y="484035"/>
                  </a:lnTo>
                  <a:lnTo>
                    <a:pt x="1165390" y="478129"/>
                  </a:lnTo>
                  <a:lnTo>
                    <a:pt x="1183563" y="474256"/>
                  </a:lnTo>
                  <a:lnTo>
                    <a:pt x="1202258" y="472871"/>
                  </a:lnTo>
                  <a:lnTo>
                    <a:pt x="1229093" y="477431"/>
                  </a:lnTo>
                  <a:lnTo>
                    <a:pt x="1244650" y="488683"/>
                  </a:lnTo>
                  <a:lnTo>
                    <a:pt x="1251839" y="503059"/>
                  </a:lnTo>
                  <a:lnTo>
                    <a:pt x="1253591" y="516940"/>
                  </a:lnTo>
                  <a:lnTo>
                    <a:pt x="1253591" y="521093"/>
                  </a:lnTo>
                  <a:lnTo>
                    <a:pt x="1190815" y="526821"/>
                  </a:lnTo>
                  <a:lnTo>
                    <a:pt x="1143685" y="544690"/>
                  </a:lnTo>
                  <a:lnTo>
                    <a:pt x="1114044" y="574611"/>
                  </a:lnTo>
                  <a:lnTo>
                    <a:pt x="1103757" y="616483"/>
                  </a:lnTo>
                  <a:lnTo>
                    <a:pt x="1109014" y="644423"/>
                  </a:lnTo>
                  <a:lnTo>
                    <a:pt x="1124369" y="668464"/>
                  </a:lnTo>
                  <a:lnTo>
                    <a:pt x="1149248" y="685317"/>
                  </a:lnTo>
                  <a:lnTo>
                    <a:pt x="1183081" y="691667"/>
                  </a:lnTo>
                  <a:lnTo>
                    <a:pt x="1206347" y="689165"/>
                  </a:lnTo>
                  <a:lnTo>
                    <a:pt x="1226832" y="682205"/>
                  </a:lnTo>
                  <a:lnTo>
                    <a:pt x="1244104" y="671537"/>
                  </a:lnTo>
                  <a:lnTo>
                    <a:pt x="1257744" y="657961"/>
                  </a:lnTo>
                  <a:lnTo>
                    <a:pt x="1259293" y="657961"/>
                  </a:lnTo>
                  <a:lnTo>
                    <a:pt x="1263446" y="685952"/>
                  </a:lnTo>
                  <a:lnTo>
                    <a:pt x="1320990" y="685952"/>
                  </a:lnTo>
                  <a:close/>
                </a:path>
                <a:path w="2151380" h="692150">
                  <a:moveTo>
                    <a:pt x="1566430" y="439699"/>
                  </a:moveTo>
                  <a:lnTo>
                    <a:pt x="1553946" y="435000"/>
                  </a:lnTo>
                  <a:lnTo>
                    <a:pt x="1538884" y="431215"/>
                  </a:lnTo>
                  <a:lnTo>
                    <a:pt x="1522183" y="428701"/>
                  </a:lnTo>
                  <a:lnTo>
                    <a:pt x="1504746" y="427786"/>
                  </a:lnTo>
                  <a:lnTo>
                    <a:pt x="1456080" y="434530"/>
                  </a:lnTo>
                  <a:lnTo>
                    <a:pt x="1416989" y="453428"/>
                  </a:lnTo>
                  <a:lnTo>
                    <a:pt x="1388160" y="482434"/>
                  </a:lnTo>
                  <a:lnTo>
                    <a:pt x="1370342" y="519493"/>
                  </a:lnTo>
                  <a:lnTo>
                    <a:pt x="1364246" y="562571"/>
                  </a:lnTo>
                  <a:lnTo>
                    <a:pt x="1370215" y="606056"/>
                  </a:lnTo>
                  <a:lnTo>
                    <a:pt x="1387348" y="641832"/>
                  </a:lnTo>
                  <a:lnTo>
                    <a:pt x="1414513" y="668769"/>
                  </a:lnTo>
                  <a:lnTo>
                    <a:pt x="1450568" y="685761"/>
                  </a:lnTo>
                  <a:lnTo>
                    <a:pt x="1494358" y="691667"/>
                  </a:lnTo>
                  <a:lnTo>
                    <a:pt x="1516989" y="690435"/>
                  </a:lnTo>
                  <a:lnTo>
                    <a:pt x="1565910" y="678180"/>
                  </a:lnTo>
                  <a:lnTo>
                    <a:pt x="1557108" y="631012"/>
                  </a:lnTo>
                  <a:lnTo>
                    <a:pt x="1547126" y="634733"/>
                  </a:lnTo>
                  <a:lnTo>
                    <a:pt x="1535645" y="637882"/>
                  </a:lnTo>
                  <a:lnTo>
                    <a:pt x="1522323" y="640041"/>
                  </a:lnTo>
                  <a:lnTo>
                    <a:pt x="1506804" y="640854"/>
                  </a:lnTo>
                  <a:lnTo>
                    <a:pt x="1476362" y="635431"/>
                  </a:lnTo>
                  <a:lnTo>
                    <a:pt x="1451851" y="619607"/>
                  </a:lnTo>
                  <a:lnTo>
                    <a:pt x="1435506" y="594055"/>
                  </a:lnTo>
                  <a:lnTo>
                    <a:pt x="1429562" y="559460"/>
                  </a:lnTo>
                  <a:lnTo>
                    <a:pt x="1434553" y="527202"/>
                  </a:lnTo>
                  <a:lnTo>
                    <a:pt x="1449717" y="501205"/>
                  </a:lnTo>
                  <a:lnTo>
                    <a:pt x="1474101" y="483857"/>
                  </a:lnTo>
                  <a:lnTo>
                    <a:pt x="1506804" y="477558"/>
                  </a:lnTo>
                  <a:lnTo>
                    <a:pt x="1522501" y="478434"/>
                  </a:lnTo>
                  <a:lnTo>
                    <a:pt x="1535582" y="480720"/>
                  </a:lnTo>
                  <a:lnTo>
                    <a:pt x="1546326" y="483895"/>
                  </a:lnTo>
                  <a:lnTo>
                    <a:pt x="1555026" y="487400"/>
                  </a:lnTo>
                  <a:lnTo>
                    <a:pt x="1566430" y="439699"/>
                  </a:lnTo>
                  <a:close/>
                </a:path>
                <a:path w="2151380" h="692150">
                  <a:moveTo>
                    <a:pt x="1838312" y="537159"/>
                  </a:moveTo>
                  <a:lnTo>
                    <a:pt x="1830590" y="485952"/>
                  </a:lnTo>
                  <a:lnTo>
                    <a:pt x="1810385" y="452145"/>
                  </a:lnTo>
                  <a:lnTo>
                    <a:pt x="1782102" y="433501"/>
                  </a:lnTo>
                  <a:lnTo>
                    <a:pt x="1750174" y="427786"/>
                  </a:lnTo>
                  <a:lnTo>
                    <a:pt x="1738337" y="428548"/>
                  </a:lnTo>
                  <a:lnTo>
                    <a:pt x="1697316" y="444881"/>
                  </a:lnTo>
                  <a:lnTo>
                    <a:pt x="1675003" y="468210"/>
                  </a:lnTo>
                  <a:lnTo>
                    <a:pt x="1673974" y="468210"/>
                  </a:lnTo>
                  <a:lnTo>
                    <a:pt x="1673974" y="317868"/>
                  </a:lnTo>
                  <a:lnTo>
                    <a:pt x="1609674" y="317868"/>
                  </a:lnTo>
                  <a:lnTo>
                    <a:pt x="1609674" y="685965"/>
                  </a:lnTo>
                  <a:lnTo>
                    <a:pt x="1673974" y="685965"/>
                  </a:lnTo>
                  <a:lnTo>
                    <a:pt x="1673974" y="527850"/>
                  </a:lnTo>
                  <a:lnTo>
                    <a:pt x="1674482" y="521093"/>
                  </a:lnTo>
                  <a:lnTo>
                    <a:pt x="1708569" y="483031"/>
                  </a:lnTo>
                  <a:lnTo>
                    <a:pt x="1725815" y="480136"/>
                  </a:lnTo>
                  <a:lnTo>
                    <a:pt x="1748294" y="485013"/>
                  </a:lnTo>
                  <a:lnTo>
                    <a:pt x="1763395" y="498475"/>
                  </a:lnTo>
                  <a:lnTo>
                    <a:pt x="1771891" y="518858"/>
                  </a:lnTo>
                  <a:lnTo>
                    <a:pt x="1774545" y="544436"/>
                  </a:lnTo>
                  <a:lnTo>
                    <a:pt x="1774545" y="685965"/>
                  </a:lnTo>
                  <a:lnTo>
                    <a:pt x="1838312" y="685965"/>
                  </a:lnTo>
                  <a:lnTo>
                    <a:pt x="1838312" y="537159"/>
                  </a:lnTo>
                  <a:close/>
                </a:path>
                <a:path w="2151380" h="692150">
                  <a:moveTo>
                    <a:pt x="1987791" y="185407"/>
                  </a:moveTo>
                  <a:lnTo>
                    <a:pt x="1866099" y="63703"/>
                  </a:lnTo>
                  <a:lnTo>
                    <a:pt x="1860283" y="68338"/>
                  </a:lnTo>
                  <a:lnTo>
                    <a:pt x="1854708" y="73228"/>
                  </a:lnTo>
                  <a:lnTo>
                    <a:pt x="1849361" y="78371"/>
                  </a:lnTo>
                  <a:lnTo>
                    <a:pt x="1844243" y="83769"/>
                  </a:lnTo>
                  <a:lnTo>
                    <a:pt x="1945894" y="185407"/>
                  </a:lnTo>
                  <a:lnTo>
                    <a:pt x="1945894" y="193687"/>
                  </a:lnTo>
                  <a:lnTo>
                    <a:pt x="1844243" y="295338"/>
                  </a:lnTo>
                  <a:lnTo>
                    <a:pt x="1849361" y="300723"/>
                  </a:lnTo>
                  <a:lnTo>
                    <a:pt x="1854708" y="305866"/>
                  </a:lnTo>
                  <a:lnTo>
                    <a:pt x="1860283" y="310756"/>
                  </a:lnTo>
                  <a:lnTo>
                    <a:pt x="1866099" y="315391"/>
                  </a:lnTo>
                  <a:lnTo>
                    <a:pt x="1987791" y="193687"/>
                  </a:lnTo>
                  <a:lnTo>
                    <a:pt x="1987791" y="185407"/>
                  </a:lnTo>
                  <a:close/>
                </a:path>
                <a:path w="2151380" h="692150">
                  <a:moveTo>
                    <a:pt x="2119566" y="189547"/>
                  </a:moveTo>
                  <a:lnTo>
                    <a:pt x="2111514" y="139585"/>
                  </a:lnTo>
                  <a:lnTo>
                    <a:pt x="2089073" y="96189"/>
                  </a:lnTo>
                  <a:lnTo>
                    <a:pt x="2054847" y="61976"/>
                  </a:lnTo>
                  <a:lnTo>
                    <a:pt x="2011451" y="39535"/>
                  </a:lnTo>
                  <a:lnTo>
                    <a:pt x="1961489" y="31470"/>
                  </a:lnTo>
                  <a:lnTo>
                    <a:pt x="1942274" y="32651"/>
                  </a:lnTo>
                  <a:lnTo>
                    <a:pt x="1923757" y="36068"/>
                  </a:lnTo>
                  <a:lnTo>
                    <a:pt x="1906054" y="41579"/>
                  </a:lnTo>
                  <a:lnTo>
                    <a:pt x="1889302" y="49022"/>
                  </a:lnTo>
                  <a:lnTo>
                    <a:pt x="2025675" y="185407"/>
                  </a:lnTo>
                  <a:lnTo>
                    <a:pt x="2025675" y="193687"/>
                  </a:lnTo>
                  <a:lnTo>
                    <a:pt x="1889302" y="330073"/>
                  </a:lnTo>
                  <a:lnTo>
                    <a:pt x="1906054" y="337515"/>
                  </a:lnTo>
                  <a:lnTo>
                    <a:pt x="1923757" y="343027"/>
                  </a:lnTo>
                  <a:lnTo>
                    <a:pt x="1942274" y="346456"/>
                  </a:lnTo>
                  <a:lnTo>
                    <a:pt x="1961489" y="347624"/>
                  </a:lnTo>
                  <a:lnTo>
                    <a:pt x="2011451" y="339559"/>
                  </a:lnTo>
                  <a:lnTo>
                    <a:pt x="2054847" y="317119"/>
                  </a:lnTo>
                  <a:lnTo>
                    <a:pt x="2089073" y="282905"/>
                  </a:lnTo>
                  <a:lnTo>
                    <a:pt x="2111514" y="239509"/>
                  </a:lnTo>
                  <a:lnTo>
                    <a:pt x="2119566" y="189547"/>
                  </a:lnTo>
                  <a:close/>
                </a:path>
                <a:path w="2151380" h="692150">
                  <a:moveTo>
                    <a:pt x="2151037" y="189547"/>
                  </a:moveTo>
                  <a:lnTo>
                    <a:pt x="2144268" y="139153"/>
                  </a:lnTo>
                  <a:lnTo>
                    <a:pt x="2138464" y="125412"/>
                  </a:lnTo>
                  <a:lnTo>
                    <a:pt x="2138464" y="189547"/>
                  </a:lnTo>
                  <a:lnTo>
                    <a:pt x="2132152" y="236588"/>
                  </a:lnTo>
                  <a:lnTo>
                    <a:pt x="2114308" y="278866"/>
                  </a:lnTo>
                  <a:lnTo>
                    <a:pt x="2086635" y="314693"/>
                  </a:lnTo>
                  <a:lnTo>
                    <a:pt x="2050808" y="342366"/>
                  </a:lnTo>
                  <a:lnTo>
                    <a:pt x="2008530" y="360197"/>
                  </a:lnTo>
                  <a:lnTo>
                    <a:pt x="1961489" y="366522"/>
                  </a:lnTo>
                  <a:lnTo>
                    <a:pt x="1914436" y="360197"/>
                  </a:lnTo>
                  <a:lnTo>
                    <a:pt x="1872170" y="342366"/>
                  </a:lnTo>
                  <a:lnTo>
                    <a:pt x="1836343" y="314693"/>
                  </a:lnTo>
                  <a:lnTo>
                    <a:pt x="1808670" y="278866"/>
                  </a:lnTo>
                  <a:lnTo>
                    <a:pt x="1790839" y="236588"/>
                  </a:lnTo>
                  <a:lnTo>
                    <a:pt x="1784515" y="189547"/>
                  </a:lnTo>
                  <a:lnTo>
                    <a:pt x="1790839" y="142506"/>
                  </a:lnTo>
                  <a:lnTo>
                    <a:pt x="1808670" y="100228"/>
                  </a:lnTo>
                  <a:lnTo>
                    <a:pt x="1836343" y="64414"/>
                  </a:lnTo>
                  <a:lnTo>
                    <a:pt x="1872170" y="36741"/>
                  </a:lnTo>
                  <a:lnTo>
                    <a:pt x="1914436" y="18897"/>
                  </a:lnTo>
                  <a:lnTo>
                    <a:pt x="1961489" y="12573"/>
                  </a:lnTo>
                  <a:lnTo>
                    <a:pt x="2008530" y="18897"/>
                  </a:lnTo>
                  <a:lnTo>
                    <a:pt x="2050808" y="36741"/>
                  </a:lnTo>
                  <a:lnTo>
                    <a:pt x="2086635" y="64414"/>
                  </a:lnTo>
                  <a:lnTo>
                    <a:pt x="2114308" y="100228"/>
                  </a:lnTo>
                  <a:lnTo>
                    <a:pt x="2132152" y="142506"/>
                  </a:lnTo>
                  <a:lnTo>
                    <a:pt x="2138464" y="189547"/>
                  </a:lnTo>
                  <a:lnTo>
                    <a:pt x="2138464" y="125412"/>
                  </a:lnTo>
                  <a:lnTo>
                    <a:pt x="2095525" y="55511"/>
                  </a:lnTo>
                  <a:lnTo>
                    <a:pt x="2057158" y="25882"/>
                  </a:lnTo>
                  <a:lnTo>
                    <a:pt x="2011883" y="6769"/>
                  </a:lnTo>
                  <a:lnTo>
                    <a:pt x="1961489" y="0"/>
                  </a:lnTo>
                  <a:lnTo>
                    <a:pt x="1911096" y="6769"/>
                  </a:lnTo>
                  <a:lnTo>
                    <a:pt x="1865820" y="25882"/>
                  </a:lnTo>
                  <a:lnTo>
                    <a:pt x="1827453" y="55511"/>
                  </a:lnTo>
                  <a:lnTo>
                    <a:pt x="1797812" y="93878"/>
                  </a:lnTo>
                  <a:lnTo>
                    <a:pt x="1778711" y="139153"/>
                  </a:lnTo>
                  <a:lnTo>
                    <a:pt x="1771942" y="189547"/>
                  </a:lnTo>
                  <a:lnTo>
                    <a:pt x="1778711" y="239941"/>
                  </a:lnTo>
                  <a:lnTo>
                    <a:pt x="1797812" y="285216"/>
                  </a:lnTo>
                  <a:lnTo>
                    <a:pt x="1827453" y="323583"/>
                  </a:lnTo>
                  <a:lnTo>
                    <a:pt x="1865820" y="353225"/>
                  </a:lnTo>
                  <a:lnTo>
                    <a:pt x="1911096" y="372325"/>
                  </a:lnTo>
                  <a:lnTo>
                    <a:pt x="1961489" y="379095"/>
                  </a:lnTo>
                  <a:lnTo>
                    <a:pt x="2011883" y="372325"/>
                  </a:lnTo>
                  <a:lnTo>
                    <a:pt x="2025637" y="366522"/>
                  </a:lnTo>
                  <a:lnTo>
                    <a:pt x="2057158" y="353225"/>
                  </a:lnTo>
                  <a:lnTo>
                    <a:pt x="2095525" y="323583"/>
                  </a:lnTo>
                  <a:lnTo>
                    <a:pt x="2125154" y="285216"/>
                  </a:lnTo>
                  <a:lnTo>
                    <a:pt x="2144268" y="239941"/>
                  </a:lnTo>
                  <a:lnTo>
                    <a:pt x="2151037" y="189547"/>
                  </a:lnTo>
                  <a:close/>
                </a:path>
              </a:pathLst>
            </a:custGeom>
            <a:solidFill>
              <a:srgbClr val="FFFFFF"/>
            </a:solidFill>
          </p:spPr>
          <p:txBody>
            <a:bodyPr wrap="square" lIns="0" tIns="0" rIns="0" bIns="0" rtlCol="0"/>
            <a:lstStyle/>
            <a:p>
              <a:endParaRPr sz="1092" dirty="0"/>
            </a:p>
          </p:txBody>
        </p:sp>
      </p:grpSp>
      <p:sp>
        <p:nvSpPr>
          <p:cNvPr id="7" name="object 7">
            <a:extLst>
              <a:ext uri="{FF2B5EF4-FFF2-40B4-BE49-F238E27FC236}">
                <a16:creationId xmlns:a16="http://schemas.microsoft.com/office/drawing/2014/main" id="{5C6EA5EA-A8DB-47AB-574E-C987DE11F70B}"/>
              </a:ext>
            </a:extLst>
          </p:cNvPr>
          <p:cNvSpPr txBox="1"/>
          <p:nvPr userDrawn="1"/>
        </p:nvSpPr>
        <p:spPr>
          <a:xfrm>
            <a:off x="10316238" y="6372787"/>
            <a:ext cx="1144412" cy="162181"/>
          </a:xfrm>
          <a:prstGeom prst="rect">
            <a:avLst/>
          </a:prstGeom>
        </p:spPr>
        <p:txBody>
          <a:bodyPr vert="horz" wrap="square" lIns="0" tIns="8086" rIns="0" bIns="0" rtlCol="0">
            <a:spAutoFit/>
          </a:bodyPr>
          <a:lstStyle/>
          <a:p>
            <a:pPr marL="7701">
              <a:spcBef>
                <a:spcPts val="64"/>
              </a:spcBef>
            </a:pPr>
            <a:r>
              <a:rPr sz="1001" b="1" dirty="0">
                <a:solidFill>
                  <a:srgbClr val="FFFFFF"/>
                </a:solidFill>
                <a:latin typeface="MyriadPro-Semibold"/>
                <a:cs typeface="MyriadPro-Semibold"/>
              </a:rPr>
              <a:t>25</a:t>
            </a:r>
            <a:r>
              <a:rPr sz="1001" b="1" spc="85" dirty="0">
                <a:solidFill>
                  <a:srgbClr val="FFFFFF"/>
                </a:solidFill>
                <a:latin typeface="MyriadPro-Semibold"/>
                <a:cs typeface="MyriadPro-Semibold"/>
              </a:rPr>
              <a:t> </a:t>
            </a:r>
            <a:r>
              <a:rPr sz="1001" b="1" dirty="0">
                <a:solidFill>
                  <a:srgbClr val="FFFFFF"/>
                </a:solidFill>
                <a:latin typeface="MyriadPro-Semibold"/>
                <a:cs typeface="MyriadPro-Semibold"/>
              </a:rPr>
              <a:t>years</a:t>
            </a:r>
            <a:r>
              <a:rPr sz="1001" b="1" spc="97" dirty="0">
                <a:solidFill>
                  <a:srgbClr val="FFFFFF"/>
                </a:solidFill>
                <a:latin typeface="MyriadPro-Semibold"/>
                <a:cs typeface="MyriadPro-Semibold"/>
              </a:rPr>
              <a:t> </a:t>
            </a:r>
            <a:r>
              <a:rPr sz="1001" dirty="0">
                <a:solidFill>
                  <a:srgbClr val="FFFFFF"/>
                </a:solidFill>
                <a:latin typeface="Myriad Pro"/>
                <a:cs typeface="Myriad Pro"/>
              </a:rPr>
              <a:t>of</a:t>
            </a:r>
            <a:r>
              <a:rPr sz="1001" spc="94" dirty="0">
                <a:solidFill>
                  <a:srgbClr val="FFFFFF"/>
                </a:solidFill>
                <a:latin typeface="Myriad Pro"/>
                <a:cs typeface="Myriad Pro"/>
              </a:rPr>
              <a:t> </a:t>
            </a:r>
            <a:r>
              <a:rPr sz="1001" spc="-6" dirty="0">
                <a:solidFill>
                  <a:srgbClr val="FFFFFF"/>
                </a:solidFill>
                <a:latin typeface="Myriad Pro"/>
                <a:cs typeface="Myriad Pro"/>
              </a:rPr>
              <a:t>research</a:t>
            </a:r>
            <a:endParaRPr sz="1001" dirty="0">
              <a:latin typeface="Myriad Pro"/>
              <a:cs typeface="Myriad Pro"/>
            </a:endParaRPr>
          </a:p>
        </p:txBody>
      </p:sp>
      <p:pic>
        <p:nvPicPr>
          <p:cNvPr id="10" name="object 2">
            <a:extLst>
              <a:ext uri="{FF2B5EF4-FFF2-40B4-BE49-F238E27FC236}">
                <a16:creationId xmlns:a16="http://schemas.microsoft.com/office/drawing/2014/main" id="{B4A8ECEC-0BCA-3D26-87C8-2205BE6C0552}"/>
              </a:ext>
            </a:extLst>
          </p:cNvPr>
          <p:cNvPicPr/>
          <p:nvPr userDrawn="1"/>
        </p:nvPicPr>
        <p:blipFill>
          <a:blip r:embed="rId3" cstate="print"/>
          <a:stretch>
            <a:fillRect/>
          </a:stretch>
        </p:blipFill>
        <p:spPr>
          <a:xfrm>
            <a:off x="428" y="0"/>
            <a:ext cx="12191144" cy="6857519"/>
          </a:xfrm>
          <a:prstGeom prst="rect">
            <a:avLst/>
          </a:prstGeom>
        </p:spPr>
      </p:pic>
    </p:spTree>
    <p:extLst>
      <p:ext uri="{BB962C8B-B14F-4D97-AF65-F5344CB8AC3E}">
        <p14:creationId xmlns:p14="http://schemas.microsoft.com/office/powerpoint/2010/main" val="106279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845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113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Slide Number Placeholder 4"/>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0">
                <a:solidFill>
                  <a:schemeClr val="tx1"/>
                </a:solidFill>
                <a:cs typeface="Arial" charset="0"/>
              </a:rPr>
              <a:pPr algn="r">
                <a:defRPr/>
              </a:pPr>
              <a:t>‹#›</a:t>
            </a:fld>
            <a:endParaRPr lang="en-US" sz="1000" b="0" dirty="0">
              <a:solidFill>
                <a:schemeClr val="tx1"/>
              </a:solidFill>
              <a:cs typeface="Arial" charset="0"/>
            </a:endParaRPr>
          </a:p>
        </p:txBody>
      </p:sp>
      <p:pic>
        <p:nvPicPr>
          <p:cNvPr id="8" name="Picture 7"/>
          <p:cNvPicPr>
            <a:picLocks noChangeAspect="1"/>
          </p:cNvPicPr>
          <p:nvPr userDrawn="1"/>
        </p:nvPicPr>
        <p:blipFill rotWithShape="1">
          <a:blip r:embed="rId2" cstate="print">
            <a:clrChange>
              <a:clrFrom>
                <a:srgbClr val="FFFFFF"/>
              </a:clrFrom>
              <a:clrTo>
                <a:srgbClr val="FFFFFF">
                  <a:alpha val="0"/>
                </a:srgbClr>
              </a:clrTo>
            </a:clrChange>
            <a:grayscl/>
          </a:blip>
          <a:srcRect l="45148"/>
          <a:stretch/>
        </p:blipFill>
        <p:spPr>
          <a:xfrm>
            <a:off x="19050" y="992842"/>
            <a:ext cx="3505200" cy="5302250"/>
          </a:xfrm>
          <a:prstGeom prst="rect">
            <a:avLst/>
          </a:prstGeom>
        </p:spPr>
      </p:pic>
      <p:sp>
        <p:nvSpPr>
          <p:cNvPr id="9" name="Rectangle 8"/>
          <p:cNvSpPr/>
          <p:nvPr userDrawn="1"/>
        </p:nvSpPr>
        <p:spPr>
          <a:xfrm>
            <a:off x="19050" y="992842"/>
            <a:ext cx="4146534" cy="530225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5"/>
          <p:cNvSpPr>
            <a:spLocks noGrp="1" noChangeArrowheads="1"/>
          </p:cNvSpPr>
          <p:nvPr>
            <p:ph type="body" idx="1"/>
          </p:nvPr>
        </p:nvSpPr>
        <p:spPr>
          <a:xfrm>
            <a:off x="3215148" y="1155700"/>
            <a:ext cx="8635092" cy="5302250"/>
          </a:xfrm>
          <a:prstGeom prst="rect">
            <a:avLst/>
          </a:prstGeom>
        </p:spPr>
        <p:txBody>
          <a:bodyPr>
            <a:normAutofit/>
          </a:bodyPr>
          <a:lstStyle>
            <a:lvl1pPr>
              <a:spcBef>
                <a:spcPts val="0"/>
              </a:spcBef>
              <a:buClr>
                <a:srgbClr val="A71930"/>
              </a:buClr>
              <a:buFontTx/>
              <a:buBlip>
                <a:blip r:embed="rId3"/>
              </a:buBlip>
              <a:defRPr sz="1800" b="0">
                <a:latin typeface="Calibri" panose="020F0502020204030204" pitchFamily="34" charset="0"/>
                <a:cs typeface="Arial" pitchFamily="34" charset="0"/>
              </a:defRPr>
            </a:lvl1pPr>
            <a:lvl2pPr>
              <a:spcBef>
                <a:spcPts val="0"/>
              </a:spcBef>
              <a:buClr>
                <a:srgbClr val="A71930"/>
              </a:buClr>
              <a:defRPr sz="1800" b="0">
                <a:latin typeface="Calibri" panose="020F0502020204030204" pitchFamily="34" charset="0"/>
              </a:defRPr>
            </a:lvl2pPr>
            <a:lvl3pPr>
              <a:spcBef>
                <a:spcPts val="0"/>
              </a:spcBef>
              <a:buClr>
                <a:srgbClr val="A71930"/>
              </a:buClr>
              <a:defRPr sz="1800" b="0">
                <a:latin typeface="Calibri" panose="020F0502020204030204" pitchFamily="34" charset="0"/>
              </a:defRPr>
            </a:lvl3pPr>
            <a:lvl4pPr>
              <a:spcBef>
                <a:spcPts val="0"/>
              </a:spcBef>
              <a:buClr>
                <a:srgbClr val="A71930"/>
              </a:buClr>
              <a:defRPr sz="1800" b="0">
                <a:latin typeface="Calibri" panose="020F0502020204030204" pitchFamily="34" charset="0"/>
              </a:defRPr>
            </a:lvl4pPr>
            <a:lvl5pPr>
              <a:spcBef>
                <a:spcPts val="0"/>
              </a:spcBef>
              <a:buClr>
                <a:srgbClr val="A71930"/>
              </a:buClr>
              <a:defRPr sz="1800" b="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4"/>
          <p:cNvSpPr>
            <a:spLocks noGrp="1" noChangeArrowheads="1"/>
          </p:cNvSpPr>
          <p:nvPr>
            <p:ph type="title"/>
          </p:nvPr>
        </p:nvSpPr>
        <p:spPr>
          <a:xfrm>
            <a:off x="0" y="1"/>
            <a:ext cx="9889067" cy="954741"/>
          </a:xfrm>
          <a:prstGeom prst="rect">
            <a:avLst/>
          </a:prstGeom>
          <a:noFill/>
        </p:spPr>
        <p:txBody>
          <a:bodyPr anchor="ctr">
            <a:normAutofit/>
          </a:bodyPr>
          <a:lstStyle>
            <a:lvl1pPr algn="l">
              <a:lnSpc>
                <a:spcPts val="2500"/>
              </a:lnSpc>
              <a:defRPr sz="2800" b="1" baseline="0">
                <a:solidFill>
                  <a:schemeClr val="tx2"/>
                </a:solidFill>
                <a:latin typeface="Calibri" panose="020F0502020204030204" pitchFamily="34" charset="0"/>
                <a:cs typeface="Arial" pitchFamily="34" charset="0"/>
              </a:defRPr>
            </a:lvl1pPr>
          </a:lstStyle>
          <a:p>
            <a:r>
              <a:rPr lang="en-US" dirty="0"/>
              <a:t>Click to edit Master title style</a:t>
            </a:r>
          </a:p>
        </p:txBody>
      </p:sp>
      <p:grpSp>
        <p:nvGrpSpPr>
          <p:cNvPr id="10" name="Group 9">
            <a:extLst>
              <a:ext uri="{FF2B5EF4-FFF2-40B4-BE49-F238E27FC236}">
                <a16:creationId xmlns:a16="http://schemas.microsoft.com/office/drawing/2014/main" id="{003CB1F9-D439-48DD-9E55-4110FB2D2ADA}"/>
              </a:ext>
            </a:extLst>
          </p:cNvPr>
          <p:cNvGrpSpPr/>
          <p:nvPr userDrawn="1"/>
        </p:nvGrpSpPr>
        <p:grpSpPr>
          <a:xfrm>
            <a:off x="112542" y="5886060"/>
            <a:ext cx="12079458" cy="661181"/>
            <a:chOff x="1" y="4927210"/>
            <a:chExt cx="12079458" cy="661181"/>
          </a:xfrm>
        </p:grpSpPr>
        <p:sp>
          <p:nvSpPr>
            <p:cNvPr id="12" name="Rectangle 11">
              <a:extLst>
                <a:ext uri="{FF2B5EF4-FFF2-40B4-BE49-F238E27FC236}">
                  <a16:creationId xmlns:a16="http://schemas.microsoft.com/office/drawing/2014/main" id="{E885334F-2502-487B-B0F3-D9E5CAAFCAAD}"/>
                </a:ext>
              </a:extLst>
            </p:cNvPr>
            <p:cNvSpPr/>
            <p:nvPr/>
          </p:nvSpPr>
          <p:spPr>
            <a:xfrm>
              <a:off x="1" y="5257801"/>
              <a:ext cx="11050012" cy="5850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6D2A7DC4-C623-46FF-82FA-71718C5CA3A3}"/>
                </a:ext>
              </a:extLst>
            </p:cNvPr>
            <p:cNvSpPr/>
            <p:nvPr/>
          </p:nvSpPr>
          <p:spPr>
            <a:xfrm>
              <a:off x="1" y="5316304"/>
              <a:ext cx="11050012"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8" name="Picture 17">
              <a:extLst>
                <a:ext uri="{FF2B5EF4-FFF2-40B4-BE49-F238E27FC236}">
                  <a16:creationId xmlns:a16="http://schemas.microsoft.com/office/drawing/2014/main" id="{E5E769CF-3421-4659-9768-5E4F1B5C82A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50013" y="4927210"/>
              <a:ext cx="1029446" cy="661181"/>
            </a:xfrm>
            <a:prstGeom prst="rect">
              <a:avLst/>
            </a:prstGeom>
          </p:spPr>
        </p:pic>
      </p:grpSp>
    </p:spTree>
    <p:extLst>
      <p:ext uri="{BB962C8B-B14F-4D97-AF65-F5344CB8AC3E}">
        <p14:creationId xmlns:p14="http://schemas.microsoft.com/office/powerpoint/2010/main" val="2073994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3" name="Slide Number Placeholder 4"/>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0">
                <a:solidFill>
                  <a:schemeClr val="tx1"/>
                </a:solidFill>
                <a:cs typeface="Arial" charset="0"/>
              </a:rPr>
              <a:pPr algn="r">
                <a:defRPr/>
              </a:pPr>
              <a:t>‹#›</a:t>
            </a:fld>
            <a:endParaRPr lang="en-US" sz="1000" b="0" dirty="0">
              <a:solidFill>
                <a:schemeClr val="tx1"/>
              </a:solidFill>
              <a:cs typeface="Arial" charset="0"/>
            </a:endParaRPr>
          </a:p>
        </p:txBody>
      </p:sp>
      <p:sp>
        <p:nvSpPr>
          <p:cNvPr id="17" name="Rectangle 4"/>
          <p:cNvSpPr>
            <a:spLocks noGrp="1" noChangeArrowheads="1"/>
          </p:cNvSpPr>
          <p:nvPr>
            <p:ph type="title"/>
          </p:nvPr>
        </p:nvSpPr>
        <p:spPr>
          <a:xfrm>
            <a:off x="0" y="1"/>
            <a:ext cx="9889067" cy="954741"/>
          </a:xfrm>
          <a:prstGeom prst="rect">
            <a:avLst/>
          </a:prstGeom>
          <a:noFill/>
        </p:spPr>
        <p:txBody>
          <a:bodyPr anchor="ctr">
            <a:normAutofit/>
          </a:bodyPr>
          <a:lstStyle>
            <a:lvl1pPr algn="l">
              <a:lnSpc>
                <a:spcPts val="2500"/>
              </a:lnSpc>
              <a:defRPr sz="2800" b="1" baseline="0">
                <a:solidFill>
                  <a:schemeClr val="tx2"/>
                </a:solidFill>
                <a:latin typeface="Calibri" panose="020F0502020204030204" pitchFamily="34" charset="0"/>
                <a:cs typeface="Arial" pitchFamily="34" charset="0"/>
              </a:defRPr>
            </a:lvl1pPr>
          </a:lstStyle>
          <a:p>
            <a:r>
              <a:rPr lang="en-US" dirty="0"/>
              <a:t>Click to edit Master title style</a:t>
            </a:r>
          </a:p>
        </p:txBody>
      </p:sp>
      <p:grpSp>
        <p:nvGrpSpPr>
          <p:cNvPr id="7" name="Group 6">
            <a:extLst>
              <a:ext uri="{FF2B5EF4-FFF2-40B4-BE49-F238E27FC236}">
                <a16:creationId xmlns:a16="http://schemas.microsoft.com/office/drawing/2014/main" id="{4499EC5F-F059-476A-9B77-A00072F33234}"/>
              </a:ext>
            </a:extLst>
          </p:cNvPr>
          <p:cNvGrpSpPr/>
          <p:nvPr userDrawn="1"/>
        </p:nvGrpSpPr>
        <p:grpSpPr>
          <a:xfrm>
            <a:off x="112542" y="5886060"/>
            <a:ext cx="12079458" cy="661181"/>
            <a:chOff x="1" y="4927210"/>
            <a:chExt cx="12079458" cy="661181"/>
          </a:xfrm>
        </p:grpSpPr>
        <p:sp>
          <p:nvSpPr>
            <p:cNvPr id="8" name="Rectangle 7">
              <a:extLst>
                <a:ext uri="{FF2B5EF4-FFF2-40B4-BE49-F238E27FC236}">
                  <a16:creationId xmlns:a16="http://schemas.microsoft.com/office/drawing/2014/main" id="{997D2E8B-EA6D-4D7C-9D33-7C58A4D0A7F6}"/>
                </a:ext>
              </a:extLst>
            </p:cNvPr>
            <p:cNvSpPr/>
            <p:nvPr/>
          </p:nvSpPr>
          <p:spPr>
            <a:xfrm>
              <a:off x="1" y="5257801"/>
              <a:ext cx="11050012" cy="5850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1192B1E0-5849-4676-BB4D-C8C8FC9546E9}"/>
                </a:ext>
              </a:extLst>
            </p:cNvPr>
            <p:cNvSpPr/>
            <p:nvPr/>
          </p:nvSpPr>
          <p:spPr>
            <a:xfrm>
              <a:off x="1" y="5316304"/>
              <a:ext cx="11050012"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 name="Picture 10">
              <a:extLst>
                <a:ext uri="{FF2B5EF4-FFF2-40B4-BE49-F238E27FC236}">
                  <a16:creationId xmlns:a16="http://schemas.microsoft.com/office/drawing/2014/main" id="{C8A4ECC8-CC7D-4AE1-9489-4767339530B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50013" y="4927210"/>
              <a:ext cx="1029446" cy="661181"/>
            </a:xfrm>
            <a:prstGeom prst="rect">
              <a:avLst/>
            </a:prstGeom>
          </p:spPr>
        </p:pic>
      </p:grpSp>
      <p:pic>
        <p:nvPicPr>
          <p:cNvPr id="2" name="Picture 1" descr="Logo, company name&#10;&#10;Description automatically generated">
            <a:extLst>
              <a:ext uri="{FF2B5EF4-FFF2-40B4-BE49-F238E27FC236}">
                <a16:creationId xmlns:a16="http://schemas.microsoft.com/office/drawing/2014/main" id="{64CD3E54-283E-0F53-E2DE-9D61D34A22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1940" y="0"/>
            <a:ext cx="1430060" cy="1012290"/>
          </a:xfrm>
          <a:prstGeom prst="rect">
            <a:avLst/>
          </a:prstGeom>
        </p:spPr>
      </p:pic>
    </p:spTree>
    <p:extLst>
      <p:ext uri="{BB962C8B-B14F-4D97-AF65-F5344CB8AC3E}">
        <p14:creationId xmlns:p14="http://schemas.microsoft.com/office/powerpoint/2010/main" val="530479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5"/>
          <p:cNvSpPr>
            <a:spLocks noGrp="1" noChangeArrowheads="1"/>
          </p:cNvSpPr>
          <p:nvPr>
            <p:ph type="body" idx="1"/>
          </p:nvPr>
        </p:nvSpPr>
        <p:spPr>
          <a:xfrm>
            <a:off x="247650" y="1037716"/>
            <a:ext cx="11602590" cy="4393266"/>
          </a:xfrm>
          <a:prstGeom prst="rect">
            <a:avLst/>
          </a:prstGeom>
        </p:spPr>
        <p:txBody>
          <a:bodyPr>
            <a:normAutofit/>
          </a:bodyPr>
          <a:lstStyle>
            <a:lvl1pPr>
              <a:spcBef>
                <a:spcPts val="0"/>
              </a:spcBef>
              <a:buClr>
                <a:srgbClr val="A71930"/>
              </a:buClr>
              <a:buFontTx/>
              <a:buBlip>
                <a:blip r:embed="rId2"/>
              </a:buBlip>
              <a:defRPr sz="1800" b="0">
                <a:latin typeface="Calibri" panose="020F0502020204030204" pitchFamily="34" charset="0"/>
                <a:cs typeface="Arial" pitchFamily="34" charset="0"/>
              </a:defRPr>
            </a:lvl1pPr>
            <a:lvl2pPr>
              <a:spcBef>
                <a:spcPts val="0"/>
              </a:spcBef>
              <a:buClr>
                <a:srgbClr val="A71930"/>
              </a:buClr>
              <a:defRPr sz="1800" b="0">
                <a:latin typeface="Calibri" panose="020F0502020204030204" pitchFamily="34" charset="0"/>
              </a:defRPr>
            </a:lvl2pPr>
            <a:lvl3pPr>
              <a:spcBef>
                <a:spcPts val="0"/>
              </a:spcBef>
              <a:buClr>
                <a:srgbClr val="A71930"/>
              </a:buClr>
              <a:defRPr sz="1800" b="0">
                <a:latin typeface="Calibri" panose="020F0502020204030204" pitchFamily="34" charset="0"/>
              </a:defRPr>
            </a:lvl3pPr>
            <a:lvl4pPr>
              <a:spcBef>
                <a:spcPts val="0"/>
              </a:spcBef>
              <a:buClr>
                <a:srgbClr val="A71930"/>
              </a:buClr>
              <a:defRPr sz="1800" b="0">
                <a:latin typeface="Calibri" panose="020F0502020204030204" pitchFamily="34" charset="0"/>
              </a:defRPr>
            </a:lvl4pPr>
            <a:lvl5pPr>
              <a:spcBef>
                <a:spcPts val="0"/>
              </a:spcBef>
              <a:buClr>
                <a:srgbClr val="A71930"/>
              </a:buClr>
              <a:defRPr sz="1800" b="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4"/>
          <p:cNvSpPr>
            <a:spLocks noGrp="1" noChangeArrowheads="1"/>
          </p:cNvSpPr>
          <p:nvPr>
            <p:ph type="title"/>
          </p:nvPr>
        </p:nvSpPr>
        <p:spPr>
          <a:xfrm>
            <a:off x="0" y="1"/>
            <a:ext cx="9889067" cy="954741"/>
          </a:xfrm>
          <a:prstGeom prst="rect">
            <a:avLst/>
          </a:prstGeom>
          <a:noFill/>
        </p:spPr>
        <p:txBody>
          <a:bodyPr anchor="ctr">
            <a:normAutofit/>
          </a:bodyPr>
          <a:lstStyle>
            <a:lvl1pPr algn="l">
              <a:lnSpc>
                <a:spcPts val="2500"/>
              </a:lnSpc>
              <a:defRPr sz="2800" b="1" baseline="0">
                <a:solidFill>
                  <a:schemeClr val="tx2"/>
                </a:solidFill>
                <a:latin typeface="Calibri" panose="020F0502020204030204" pitchFamily="34" charset="0"/>
                <a:cs typeface="Arial" pitchFamily="34" charset="0"/>
              </a:defRPr>
            </a:lvl1pPr>
          </a:lstStyle>
          <a:p>
            <a:r>
              <a:rPr lang="en-US" dirty="0"/>
              <a:t>Click to edit Master title style</a:t>
            </a:r>
          </a:p>
        </p:txBody>
      </p:sp>
      <p:sp>
        <p:nvSpPr>
          <p:cNvPr id="11" name="Slide Number Placeholder 4"/>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0">
                <a:solidFill>
                  <a:schemeClr val="tx1"/>
                </a:solidFill>
                <a:cs typeface="Arial" charset="0"/>
              </a:rPr>
              <a:pPr algn="r">
                <a:defRPr/>
              </a:pPr>
              <a:t>‹#›</a:t>
            </a:fld>
            <a:endParaRPr lang="en-US" sz="1000" b="0" dirty="0">
              <a:solidFill>
                <a:schemeClr val="tx1"/>
              </a:solidFill>
              <a:cs typeface="Arial" charset="0"/>
            </a:endParaRPr>
          </a:p>
        </p:txBody>
      </p:sp>
      <p:grpSp>
        <p:nvGrpSpPr>
          <p:cNvPr id="8" name="Group 7">
            <a:extLst>
              <a:ext uri="{FF2B5EF4-FFF2-40B4-BE49-F238E27FC236}">
                <a16:creationId xmlns:a16="http://schemas.microsoft.com/office/drawing/2014/main" id="{AB8FFA88-8326-4BB8-86B4-84824C6C0F05}"/>
              </a:ext>
            </a:extLst>
          </p:cNvPr>
          <p:cNvGrpSpPr/>
          <p:nvPr userDrawn="1"/>
        </p:nvGrpSpPr>
        <p:grpSpPr>
          <a:xfrm>
            <a:off x="112542" y="5886060"/>
            <a:ext cx="12079458" cy="661181"/>
            <a:chOff x="1" y="4927210"/>
            <a:chExt cx="12079458" cy="661181"/>
          </a:xfrm>
        </p:grpSpPr>
        <p:sp>
          <p:nvSpPr>
            <p:cNvPr id="13" name="Rectangle 12">
              <a:extLst>
                <a:ext uri="{FF2B5EF4-FFF2-40B4-BE49-F238E27FC236}">
                  <a16:creationId xmlns:a16="http://schemas.microsoft.com/office/drawing/2014/main" id="{DA383969-ADA7-4008-881E-4AF4A6169B59}"/>
                </a:ext>
              </a:extLst>
            </p:cNvPr>
            <p:cNvSpPr/>
            <p:nvPr/>
          </p:nvSpPr>
          <p:spPr>
            <a:xfrm>
              <a:off x="1" y="5257801"/>
              <a:ext cx="11050012" cy="5850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4310950F-3F0A-4E8C-9110-51B12BAEC3FE}"/>
                </a:ext>
              </a:extLst>
            </p:cNvPr>
            <p:cNvSpPr/>
            <p:nvPr/>
          </p:nvSpPr>
          <p:spPr>
            <a:xfrm>
              <a:off x="1" y="5316304"/>
              <a:ext cx="11050012"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5" name="Picture 14">
              <a:extLst>
                <a:ext uri="{FF2B5EF4-FFF2-40B4-BE49-F238E27FC236}">
                  <a16:creationId xmlns:a16="http://schemas.microsoft.com/office/drawing/2014/main" id="{36CF47E5-DA9B-400D-B712-8E5CFB08717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50013" y="4927210"/>
              <a:ext cx="1029446" cy="661181"/>
            </a:xfrm>
            <a:prstGeom prst="rect">
              <a:avLst/>
            </a:prstGeom>
          </p:spPr>
        </p:pic>
      </p:grpSp>
      <p:pic>
        <p:nvPicPr>
          <p:cNvPr id="2" name="Picture 1" descr="Logo, company name&#10;&#10;Description automatically generated">
            <a:extLst>
              <a:ext uri="{FF2B5EF4-FFF2-40B4-BE49-F238E27FC236}">
                <a16:creationId xmlns:a16="http://schemas.microsoft.com/office/drawing/2014/main" id="{B4AF11FA-99B7-D085-3D69-4421D0FD6F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61940" y="0"/>
            <a:ext cx="1430060" cy="1012290"/>
          </a:xfrm>
          <a:prstGeom prst="rect">
            <a:avLst/>
          </a:prstGeom>
        </p:spPr>
      </p:pic>
    </p:spTree>
    <p:extLst>
      <p:ext uri="{BB962C8B-B14F-4D97-AF65-F5344CB8AC3E}">
        <p14:creationId xmlns:p14="http://schemas.microsoft.com/office/powerpoint/2010/main" val="1303166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p:cNvSpPr>
            <a:spLocks noGrp="1" noChangeArrowheads="1"/>
          </p:cNvSpPr>
          <p:nvPr>
            <p:ph type="body" idx="1"/>
          </p:nvPr>
        </p:nvSpPr>
        <p:spPr>
          <a:xfrm>
            <a:off x="275164" y="1037716"/>
            <a:ext cx="5649386" cy="4393266"/>
          </a:xfrm>
          <a:prstGeom prst="rect">
            <a:avLst/>
          </a:prstGeom>
        </p:spPr>
        <p:txBody>
          <a:bodyPr>
            <a:normAutofit/>
          </a:bodyPr>
          <a:lstStyle>
            <a:lvl1pPr>
              <a:spcBef>
                <a:spcPts val="0"/>
              </a:spcBef>
              <a:buClr>
                <a:srgbClr val="A71930"/>
              </a:buClr>
              <a:buFontTx/>
              <a:buBlip>
                <a:blip r:embed="rId2"/>
              </a:buBlip>
              <a:defRPr sz="1600" b="0">
                <a:latin typeface="Calibri" panose="020F0502020204030204" pitchFamily="34" charset="0"/>
                <a:cs typeface="Arial" pitchFamily="34" charset="0"/>
              </a:defRPr>
            </a:lvl1pPr>
            <a:lvl2pPr>
              <a:spcBef>
                <a:spcPts val="0"/>
              </a:spcBef>
              <a:buClr>
                <a:srgbClr val="A71930"/>
              </a:buClr>
              <a:defRPr sz="1600" b="0">
                <a:latin typeface="Calibri" panose="020F0502020204030204" pitchFamily="34" charset="0"/>
              </a:defRPr>
            </a:lvl2pPr>
            <a:lvl3pPr>
              <a:spcBef>
                <a:spcPts val="0"/>
              </a:spcBef>
              <a:buClr>
                <a:srgbClr val="A71930"/>
              </a:buClr>
              <a:defRPr sz="1600" b="0">
                <a:latin typeface="Calibri" panose="020F0502020204030204" pitchFamily="34" charset="0"/>
              </a:defRPr>
            </a:lvl3pPr>
            <a:lvl4pPr>
              <a:spcBef>
                <a:spcPts val="0"/>
              </a:spcBef>
              <a:buClr>
                <a:srgbClr val="A71930"/>
              </a:buClr>
              <a:defRPr sz="1600" b="0">
                <a:latin typeface="Calibri" panose="020F0502020204030204" pitchFamily="34" charset="0"/>
              </a:defRPr>
            </a:lvl4pPr>
            <a:lvl5pPr>
              <a:spcBef>
                <a:spcPts val="0"/>
              </a:spcBef>
              <a:buClr>
                <a:srgbClr val="A71930"/>
              </a:buClr>
              <a:defRPr sz="1600" b="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5"/>
          <p:cNvSpPr>
            <a:spLocks noGrp="1" noChangeArrowheads="1"/>
          </p:cNvSpPr>
          <p:nvPr>
            <p:ph type="body" idx="10"/>
          </p:nvPr>
        </p:nvSpPr>
        <p:spPr>
          <a:xfrm>
            <a:off x="6200854" y="1037716"/>
            <a:ext cx="5649386" cy="4393266"/>
          </a:xfrm>
          <a:prstGeom prst="rect">
            <a:avLst/>
          </a:prstGeom>
        </p:spPr>
        <p:txBody>
          <a:bodyPr>
            <a:normAutofit/>
          </a:bodyPr>
          <a:lstStyle>
            <a:lvl1pPr>
              <a:spcBef>
                <a:spcPts val="0"/>
              </a:spcBef>
              <a:buClr>
                <a:srgbClr val="A71930"/>
              </a:buClr>
              <a:buFontTx/>
              <a:buBlip>
                <a:blip r:embed="rId2"/>
              </a:buBlip>
              <a:defRPr sz="1600" b="0">
                <a:latin typeface="Calibri" panose="020F0502020204030204" pitchFamily="34" charset="0"/>
                <a:cs typeface="Arial" pitchFamily="34" charset="0"/>
              </a:defRPr>
            </a:lvl1pPr>
            <a:lvl2pPr>
              <a:spcBef>
                <a:spcPts val="0"/>
              </a:spcBef>
              <a:buClr>
                <a:srgbClr val="A71930"/>
              </a:buClr>
              <a:defRPr sz="1600" b="0">
                <a:latin typeface="Calibri" panose="020F0502020204030204" pitchFamily="34" charset="0"/>
              </a:defRPr>
            </a:lvl2pPr>
            <a:lvl3pPr>
              <a:spcBef>
                <a:spcPts val="0"/>
              </a:spcBef>
              <a:buClr>
                <a:srgbClr val="A71930"/>
              </a:buClr>
              <a:defRPr sz="1600" b="0">
                <a:latin typeface="Calibri" panose="020F0502020204030204" pitchFamily="34" charset="0"/>
              </a:defRPr>
            </a:lvl3pPr>
            <a:lvl4pPr>
              <a:spcBef>
                <a:spcPts val="0"/>
              </a:spcBef>
              <a:buClr>
                <a:srgbClr val="A71930"/>
              </a:buClr>
              <a:defRPr sz="1600" b="0">
                <a:latin typeface="Calibri" panose="020F0502020204030204" pitchFamily="34" charset="0"/>
              </a:defRPr>
            </a:lvl4pPr>
            <a:lvl5pPr>
              <a:spcBef>
                <a:spcPts val="0"/>
              </a:spcBef>
              <a:buClr>
                <a:srgbClr val="A71930"/>
              </a:buClr>
              <a:defRPr sz="1600" b="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4"/>
          <p:cNvSpPr>
            <a:spLocks noGrp="1" noChangeArrowheads="1"/>
          </p:cNvSpPr>
          <p:nvPr>
            <p:ph type="title"/>
          </p:nvPr>
        </p:nvSpPr>
        <p:spPr>
          <a:xfrm>
            <a:off x="0" y="1"/>
            <a:ext cx="9889067" cy="954741"/>
          </a:xfrm>
          <a:prstGeom prst="rect">
            <a:avLst/>
          </a:prstGeom>
          <a:noFill/>
        </p:spPr>
        <p:txBody>
          <a:bodyPr anchor="ctr">
            <a:normAutofit/>
          </a:bodyPr>
          <a:lstStyle>
            <a:lvl1pPr algn="l">
              <a:lnSpc>
                <a:spcPts val="2500"/>
              </a:lnSpc>
              <a:defRPr sz="2800" b="1" baseline="0">
                <a:solidFill>
                  <a:schemeClr val="tx2"/>
                </a:solidFill>
                <a:latin typeface="Calibri" panose="020F0502020204030204" pitchFamily="34" charset="0"/>
                <a:cs typeface="Arial" pitchFamily="34" charset="0"/>
              </a:defRPr>
            </a:lvl1pPr>
          </a:lstStyle>
          <a:p>
            <a:r>
              <a:rPr lang="en-US" dirty="0"/>
              <a:t>Click to edit Master title style</a:t>
            </a:r>
          </a:p>
        </p:txBody>
      </p:sp>
      <p:sp>
        <p:nvSpPr>
          <p:cNvPr id="13" name="Slide Number Placeholder 4"/>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0">
                <a:solidFill>
                  <a:schemeClr val="tx1"/>
                </a:solidFill>
                <a:cs typeface="Arial" charset="0"/>
              </a:rPr>
              <a:pPr algn="r">
                <a:defRPr/>
              </a:pPr>
              <a:t>‹#›</a:t>
            </a:fld>
            <a:endParaRPr lang="en-US" sz="1000" b="0" dirty="0">
              <a:solidFill>
                <a:schemeClr val="tx1"/>
              </a:solidFill>
              <a:cs typeface="Arial" charset="0"/>
            </a:endParaRPr>
          </a:p>
        </p:txBody>
      </p:sp>
      <p:grpSp>
        <p:nvGrpSpPr>
          <p:cNvPr id="9" name="Group 8">
            <a:extLst>
              <a:ext uri="{FF2B5EF4-FFF2-40B4-BE49-F238E27FC236}">
                <a16:creationId xmlns:a16="http://schemas.microsoft.com/office/drawing/2014/main" id="{72E231AB-C46E-4D0C-BDA8-161A3B4B6F7D}"/>
              </a:ext>
            </a:extLst>
          </p:cNvPr>
          <p:cNvGrpSpPr/>
          <p:nvPr userDrawn="1"/>
        </p:nvGrpSpPr>
        <p:grpSpPr>
          <a:xfrm>
            <a:off x="112542" y="5886060"/>
            <a:ext cx="12079458" cy="661181"/>
            <a:chOff x="1" y="4927210"/>
            <a:chExt cx="12079458" cy="661181"/>
          </a:xfrm>
        </p:grpSpPr>
        <p:sp>
          <p:nvSpPr>
            <p:cNvPr id="10" name="Rectangle 9">
              <a:extLst>
                <a:ext uri="{FF2B5EF4-FFF2-40B4-BE49-F238E27FC236}">
                  <a16:creationId xmlns:a16="http://schemas.microsoft.com/office/drawing/2014/main" id="{9ADC1D20-23EC-4474-B764-5CC7ED0596C9}"/>
                </a:ext>
              </a:extLst>
            </p:cNvPr>
            <p:cNvSpPr/>
            <p:nvPr/>
          </p:nvSpPr>
          <p:spPr>
            <a:xfrm>
              <a:off x="1" y="5257801"/>
              <a:ext cx="11050012" cy="5850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83815FD5-5C4D-4F99-8931-9541CD6CA1F1}"/>
                </a:ext>
              </a:extLst>
            </p:cNvPr>
            <p:cNvSpPr/>
            <p:nvPr/>
          </p:nvSpPr>
          <p:spPr>
            <a:xfrm>
              <a:off x="1" y="5316304"/>
              <a:ext cx="11050012"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5" name="Picture 14">
              <a:extLst>
                <a:ext uri="{FF2B5EF4-FFF2-40B4-BE49-F238E27FC236}">
                  <a16:creationId xmlns:a16="http://schemas.microsoft.com/office/drawing/2014/main" id="{B904EF36-3438-4D90-B2BE-1A41C608280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50013" y="4927210"/>
              <a:ext cx="1029446" cy="661181"/>
            </a:xfrm>
            <a:prstGeom prst="rect">
              <a:avLst/>
            </a:prstGeom>
          </p:spPr>
        </p:pic>
      </p:grpSp>
      <p:pic>
        <p:nvPicPr>
          <p:cNvPr id="2" name="Picture 1" descr="Logo, company name&#10;&#10;Description automatically generated">
            <a:extLst>
              <a:ext uri="{FF2B5EF4-FFF2-40B4-BE49-F238E27FC236}">
                <a16:creationId xmlns:a16="http://schemas.microsoft.com/office/drawing/2014/main" id="{25FA7AFC-464C-5BE9-8AEF-DD94A53E5F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61940" y="0"/>
            <a:ext cx="1430060" cy="1012290"/>
          </a:xfrm>
          <a:prstGeom prst="rect">
            <a:avLst/>
          </a:prstGeom>
        </p:spPr>
      </p:pic>
    </p:spTree>
    <p:extLst>
      <p:ext uri="{BB962C8B-B14F-4D97-AF65-F5344CB8AC3E}">
        <p14:creationId xmlns:p14="http://schemas.microsoft.com/office/powerpoint/2010/main" val="1862744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ext Placeholder 5"/>
          <p:cNvSpPr>
            <a:spLocks noGrp="1" noChangeArrowheads="1"/>
          </p:cNvSpPr>
          <p:nvPr>
            <p:ph type="body" idx="1"/>
          </p:nvPr>
        </p:nvSpPr>
        <p:spPr>
          <a:xfrm>
            <a:off x="180975" y="1037716"/>
            <a:ext cx="3822701" cy="4393266"/>
          </a:xfrm>
          <a:prstGeom prst="rect">
            <a:avLst/>
          </a:prstGeom>
        </p:spPr>
        <p:txBody>
          <a:bodyPr>
            <a:normAutofit/>
          </a:bodyPr>
          <a:lstStyle>
            <a:lvl1pPr>
              <a:spcBef>
                <a:spcPts val="0"/>
              </a:spcBef>
              <a:buClr>
                <a:srgbClr val="A71930"/>
              </a:buClr>
              <a:buFontTx/>
              <a:buBlip>
                <a:blip r:embed="rId2"/>
              </a:buBlip>
              <a:defRPr sz="1400" b="0">
                <a:latin typeface="Calibri" panose="020F0502020204030204" pitchFamily="34" charset="0"/>
                <a:cs typeface="Arial" pitchFamily="34" charset="0"/>
              </a:defRPr>
            </a:lvl1pPr>
            <a:lvl2pPr>
              <a:spcBef>
                <a:spcPts val="0"/>
              </a:spcBef>
              <a:buClr>
                <a:srgbClr val="A71930"/>
              </a:buClr>
              <a:defRPr sz="1400" b="0">
                <a:latin typeface="Calibri" panose="020F0502020204030204" pitchFamily="34" charset="0"/>
              </a:defRPr>
            </a:lvl2pPr>
            <a:lvl3pPr>
              <a:spcBef>
                <a:spcPts val="0"/>
              </a:spcBef>
              <a:buClr>
                <a:srgbClr val="A71930"/>
              </a:buClr>
              <a:defRPr sz="1400" b="0">
                <a:latin typeface="Calibri" panose="020F0502020204030204" pitchFamily="34" charset="0"/>
              </a:defRPr>
            </a:lvl3pPr>
            <a:lvl4pPr>
              <a:spcBef>
                <a:spcPts val="0"/>
              </a:spcBef>
              <a:buClr>
                <a:srgbClr val="A71930"/>
              </a:buClr>
              <a:defRPr sz="1400" b="0">
                <a:latin typeface="Calibri" panose="020F0502020204030204" pitchFamily="34" charset="0"/>
              </a:defRPr>
            </a:lvl4pPr>
            <a:lvl5pPr>
              <a:spcBef>
                <a:spcPts val="0"/>
              </a:spcBef>
              <a:buClr>
                <a:srgbClr val="A71930"/>
              </a:buClr>
              <a:defRPr sz="1400" b="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noChangeArrowheads="1"/>
          </p:cNvSpPr>
          <p:nvPr>
            <p:ph type="body" idx="10"/>
          </p:nvPr>
        </p:nvSpPr>
        <p:spPr>
          <a:xfrm>
            <a:off x="4184651" y="1037716"/>
            <a:ext cx="3822701" cy="4393266"/>
          </a:xfrm>
          <a:prstGeom prst="rect">
            <a:avLst/>
          </a:prstGeom>
        </p:spPr>
        <p:txBody>
          <a:bodyPr>
            <a:normAutofit/>
          </a:bodyPr>
          <a:lstStyle>
            <a:lvl1pPr>
              <a:spcBef>
                <a:spcPts val="0"/>
              </a:spcBef>
              <a:buClr>
                <a:srgbClr val="A71930"/>
              </a:buClr>
              <a:buFontTx/>
              <a:buBlip>
                <a:blip r:embed="rId2"/>
              </a:buBlip>
              <a:defRPr sz="1400" b="0">
                <a:latin typeface="Calibri" panose="020F0502020204030204" pitchFamily="34" charset="0"/>
                <a:cs typeface="Arial" pitchFamily="34" charset="0"/>
              </a:defRPr>
            </a:lvl1pPr>
            <a:lvl2pPr>
              <a:spcBef>
                <a:spcPts val="0"/>
              </a:spcBef>
              <a:buClr>
                <a:srgbClr val="A71930"/>
              </a:buClr>
              <a:defRPr sz="1400" b="0">
                <a:latin typeface="Calibri" panose="020F0502020204030204" pitchFamily="34" charset="0"/>
              </a:defRPr>
            </a:lvl2pPr>
            <a:lvl3pPr>
              <a:spcBef>
                <a:spcPts val="0"/>
              </a:spcBef>
              <a:buClr>
                <a:srgbClr val="A71930"/>
              </a:buClr>
              <a:defRPr sz="1400" b="0">
                <a:latin typeface="Calibri" panose="020F0502020204030204" pitchFamily="34" charset="0"/>
              </a:defRPr>
            </a:lvl3pPr>
            <a:lvl4pPr>
              <a:spcBef>
                <a:spcPts val="0"/>
              </a:spcBef>
              <a:buClr>
                <a:srgbClr val="A71930"/>
              </a:buClr>
              <a:defRPr sz="1400" b="0">
                <a:latin typeface="Calibri" panose="020F0502020204030204" pitchFamily="34" charset="0"/>
              </a:defRPr>
            </a:lvl4pPr>
            <a:lvl5pPr>
              <a:spcBef>
                <a:spcPts val="0"/>
              </a:spcBef>
              <a:buClr>
                <a:srgbClr val="A71930"/>
              </a:buClr>
              <a:defRPr sz="1400" b="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noChangeArrowheads="1"/>
          </p:cNvSpPr>
          <p:nvPr>
            <p:ph type="body" idx="11"/>
          </p:nvPr>
        </p:nvSpPr>
        <p:spPr>
          <a:xfrm>
            <a:off x="8188327" y="1037716"/>
            <a:ext cx="3822701" cy="4393266"/>
          </a:xfrm>
          <a:prstGeom prst="rect">
            <a:avLst/>
          </a:prstGeom>
        </p:spPr>
        <p:txBody>
          <a:bodyPr>
            <a:normAutofit/>
          </a:bodyPr>
          <a:lstStyle>
            <a:lvl1pPr>
              <a:spcBef>
                <a:spcPts val="0"/>
              </a:spcBef>
              <a:buClr>
                <a:srgbClr val="A71930"/>
              </a:buClr>
              <a:buFontTx/>
              <a:buBlip>
                <a:blip r:embed="rId2"/>
              </a:buBlip>
              <a:defRPr sz="1400" b="0">
                <a:latin typeface="Calibri" panose="020F0502020204030204" pitchFamily="34" charset="0"/>
                <a:cs typeface="Arial" pitchFamily="34" charset="0"/>
              </a:defRPr>
            </a:lvl1pPr>
            <a:lvl2pPr>
              <a:spcBef>
                <a:spcPts val="0"/>
              </a:spcBef>
              <a:buClr>
                <a:srgbClr val="A71930"/>
              </a:buClr>
              <a:defRPr sz="1400" b="0">
                <a:latin typeface="Calibri" panose="020F0502020204030204" pitchFamily="34" charset="0"/>
              </a:defRPr>
            </a:lvl2pPr>
            <a:lvl3pPr>
              <a:spcBef>
                <a:spcPts val="0"/>
              </a:spcBef>
              <a:buClr>
                <a:srgbClr val="A71930"/>
              </a:buClr>
              <a:defRPr sz="1400" b="0">
                <a:latin typeface="Calibri" panose="020F0502020204030204" pitchFamily="34" charset="0"/>
              </a:defRPr>
            </a:lvl3pPr>
            <a:lvl4pPr>
              <a:spcBef>
                <a:spcPts val="0"/>
              </a:spcBef>
              <a:buClr>
                <a:srgbClr val="A71930"/>
              </a:buClr>
              <a:defRPr sz="1400" b="0">
                <a:latin typeface="Calibri" panose="020F0502020204030204" pitchFamily="34" charset="0"/>
              </a:defRPr>
            </a:lvl4pPr>
            <a:lvl5pPr>
              <a:spcBef>
                <a:spcPts val="0"/>
              </a:spcBef>
              <a:buClr>
                <a:srgbClr val="A71930"/>
              </a:buClr>
              <a:defRPr sz="1400" b="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4"/>
          <p:cNvSpPr>
            <a:spLocks noGrp="1" noChangeArrowheads="1"/>
          </p:cNvSpPr>
          <p:nvPr>
            <p:ph type="title"/>
          </p:nvPr>
        </p:nvSpPr>
        <p:spPr>
          <a:xfrm>
            <a:off x="0" y="1"/>
            <a:ext cx="9889067" cy="954741"/>
          </a:xfrm>
          <a:prstGeom prst="rect">
            <a:avLst/>
          </a:prstGeom>
          <a:noFill/>
        </p:spPr>
        <p:txBody>
          <a:bodyPr anchor="ctr">
            <a:normAutofit/>
          </a:bodyPr>
          <a:lstStyle>
            <a:lvl1pPr algn="l">
              <a:lnSpc>
                <a:spcPts val="2500"/>
              </a:lnSpc>
              <a:defRPr sz="2800" b="1" baseline="0">
                <a:solidFill>
                  <a:schemeClr val="tx2"/>
                </a:solidFill>
                <a:latin typeface="Calibri" panose="020F0502020204030204" pitchFamily="34" charset="0"/>
                <a:cs typeface="Arial" pitchFamily="34" charset="0"/>
              </a:defRPr>
            </a:lvl1pPr>
          </a:lstStyle>
          <a:p>
            <a:r>
              <a:rPr lang="en-US" dirty="0"/>
              <a:t>Click to edit Master title style</a:t>
            </a:r>
          </a:p>
        </p:txBody>
      </p:sp>
      <p:sp>
        <p:nvSpPr>
          <p:cNvPr id="14" name="Slide Number Placeholder 4"/>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0">
                <a:solidFill>
                  <a:schemeClr val="tx1"/>
                </a:solidFill>
                <a:cs typeface="Arial" charset="0"/>
              </a:rPr>
              <a:pPr algn="r">
                <a:defRPr/>
              </a:pPr>
              <a:t>‹#›</a:t>
            </a:fld>
            <a:endParaRPr lang="en-US" sz="1000" b="0" dirty="0">
              <a:solidFill>
                <a:schemeClr val="tx1"/>
              </a:solidFill>
              <a:cs typeface="Arial" charset="0"/>
            </a:endParaRPr>
          </a:p>
        </p:txBody>
      </p:sp>
      <p:grpSp>
        <p:nvGrpSpPr>
          <p:cNvPr id="10" name="Group 9">
            <a:extLst>
              <a:ext uri="{FF2B5EF4-FFF2-40B4-BE49-F238E27FC236}">
                <a16:creationId xmlns:a16="http://schemas.microsoft.com/office/drawing/2014/main" id="{4EB20F5B-5E02-4BBD-B873-2A6F5BD6F3F5}"/>
              </a:ext>
            </a:extLst>
          </p:cNvPr>
          <p:cNvGrpSpPr/>
          <p:nvPr userDrawn="1"/>
        </p:nvGrpSpPr>
        <p:grpSpPr>
          <a:xfrm>
            <a:off x="112542" y="5886060"/>
            <a:ext cx="12079458" cy="661181"/>
            <a:chOff x="1" y="4927210"/>
            <a:chExt cx="12079458" cy="661181"/>
          </a:xfrm>
        </p:grpSpPr>
        <p:sp>
          <p:nvSpPr>
            <p:cNvPr id="12" name="Rectangle 11">
              <a:extLst>
                <a:ext uri="{FF2B5EF4-FFF2-40B4-BE49-F238E27FC236}">
                  <a16:creationId xmlns:a16="http://schemas.microsoft.com/office/drawing/2014/main" id="{B2C744B0-400B-4922-9661-B4AE40C567EF}"/>
                </a:ext>
              </a:extLst>
            </p:cNvPr>
            <p:cNvSpPr/>
            <p:nvPr/>
          </p:nvSpPr>
          <p:spPr>
            <a:xfrm>
              <a:off x="1" y="5257801"/>
              <a:ext cx="11050012" cy="5850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2D584DA9-BC04-45B5-AD33-04A6EC4C85AC}"/>
                </a:ext>
              </a:extLst>
            </p:cNvPr>
            <p:cNvSpPr/>
            <p:nvPr/>
          </p:nvSpPr>
          <p:spPr>
            <a:xfrm>
              <a:off x="1" y="5316304"/>
              <a:ext cx="11050012"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6" name="Picture 15">
              <a:extLst>
                <a:ext uri="{FF2B5EF4-FFF2-40B4-BE49-F238E27FC236}">
                  <a16:creationId xmlns:a16="http://schemas.microsoft.com/office/drawing/2014/main" id="{C49AB104-8961-4CC1-8C0D-F18CEF2BA6A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50013" y="4927210"/>
              <a:ext cx="1029446" cy="661181"/>
            </a:xfrm>
            <a:prstGeom prst="rect">
              <a:avLst/>
            </a:prstGeom>
          </p:spPr>
        </p:pic>
      </p:grpSp>
      <p:pic>
        <p:nvPicPr>
          <p:cNvPr id="2" name="Picture 1" descr="Logo, company name&#10;&#10;Description automatically generated">
            <a:extLst>
              <a:ext uri="{FF2B5EF4-FFF2-40B4-BE49-F238E27FC236}">
                <a16:creationId xmlns:a16="http://schemas.microsoft.com/office/drawing/2014/main" id="{8D4D4FDA-0440-66A3-1A54-7428B6B3F29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61940" y="0"/>
            <a:ext cx="1430060" cy="1012290"/>
          </a:xfrm>
          <a:prstGeom prst="rect">
            <a:avLst/>
          </a:prstGeom>
        </p:spPr>
      </p:pic>
    </p:spTree>
    <p:extLst>
      <p:ext uri="{BB962C8B-B14F-4D97-AF65-F5344CB8AC3E}">
        <p14:creationId xmlns:p14="http://schemas.microsoft.com/office/powerpoint/2010/main" val="2926096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Rectangle 4"/>
          <p:cNvSpPr>
            <a:spLocks noGrp="1" noChangeArrowheads="1"/>
          </p:cNvSpPr>
          <p:nvPr>
            <p:ph type="title"/>
          </p:nvPr>
        </p:nvSpPr>
        <p:spPr>
          <a:xfrm>
            <a:off x="0" y="1"/>
            <a:ext cx="9889067" cy="954741"/>
          </a:xfrm>
          <a:prstGeom prst="rect">
            <a:avLst/>
          </a:prstGeom>
          <a:noFill/>
        </p:spPr>
        <p:txBody>
          <a:bodyPr anchor="ctr">
            <a:normAutofit/>
          </a:bodyPr>
          <a:lstStyle>
            <a:lvl1pPr algn="l">
              <a:lnSpc>
                <a:spcPts val="2500"/>
              </a:lnSpc>
              <a:defRPr sz="2800" b="1" baseline="0">
                <a:solidFill>
                  <a:schemeClr val="tx2"/>
                </a:solidFill>
                <a:latin typeface="Calibri" panose="020F0502020204030204" pitchFamily="34" charset="0"/>
                <a:cs typeface="Arial" pitchFamily="34" charset="0"/>
              </a:defRPr>
            </a:lvl1pPr>
          </a:lstStyle>
          <a:p>
            <a:r>
              <a:rPr lang="en-US" dirty="0"/>
              <a:t>Click to edit Master title style</a:t>
            </a:r>
          </a:p>
        </p:txBody>
      </p:sp>
      <p:sp>
        <p:nvSpPr>
          <p:cNvPr id="10" name="Slide Number Placeholder 4"/>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0">
                <a:solidFill>
                  <a:schemeClr val="tx1"/>
                </a:solidFill>
                <a:cs typeface="Arial" charset="0"/>
              </a:rPr>
              <a:pPr algn="r">
                <a:defRPr/>
              </a:pPr>
              <a:t>‹#›</a:t>
            </a:fld>
            <a:endParaRPr lang="en-US" sz="1000" b="0" dirty="0">
              <a:solidFill>
                <a:schemeClr val="tx1"/>
              </a:solidFill>
              <a:cs typeface="Arial" charset="0"/>
            </a:endParaRPr>
          </a:p>
        </p:txBody>
      </p:sp>
      <p:grpSp>
        <p:nvGrpSpPr>
          <p:cNvPr id="7" name="Group 6">
            <a:extLst>
              <a:ext uri="{FF2B5EF4-FFF2-40B4-BE49-F238E27FC236}">
                <a16:creationId xmlns:a16="http://schemas.microsoft.com/office/drawing/2014/main" id="{91DE6D93-2A86-4469-B244-CA0C97CE3C4E}"/>
              </a:ext>
            </a:extLst>
          </p:cNvPr>
          <p:cNvGrpSpPr/>
          <p:nvPr userDrawn="1"/>
        </p:nvGrpSpPr>
        <p:grpSpPr>
          <a:xfrm>
            <a:off x="112542" y="5886060"/>
            <a:ext cx="12079458" cy="661181"/>
            <a:chOff x="1" y="4927210"/>
            <a:chExt cx="12079458" cy="661181"/>
          </a:xfrm>
        </p:grpSpPr>
        <p:sp>
          <p:nvSpPr>
            <p:cNvPr id="9" name="Rectangle 8">
              <a:extLst>
                <a:ext uri="{FF2B5EF4-FFF2-40B4-BE49-F238E27FC236}">
                  <a16:creationId xmlns:a16="http://schemas.microsoft.com/office/drawing/2014/main" id="{8624EF24-955E-4007-B989-8CDB682208DD}"/>
                </a:ext>
              </a:extLst>
            </p:cNvPr>
            <p:cNvSpPr/>
            <p:nvPr/>
          </p:nvSpPr>
          <p:spPr>
            <a:xfrm>
              <a:off x="1" y="5257801"/>
              <a:ext cx="11050012" cy="5850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3F33E3BF-9DB0-41C6-9571-0E5D0B0CA665}"/>
                </a:ext>
              </a:extLst>
            </p:cNvPr>
            <p:cNvSpPr/>
            <p:nvPr/>
          </p:nvSpPr>
          <p:spPr>
            <a:xfrm>
              <a:off x="1" y="5316304"/>
              <a:ext cx="11050012"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4" name="Picture 13">
              <a:extLst>
                <a:ext uri="{FF2B5EF4-FFF2-40B4-BE49-F238E27FC236}">
                  <a16:creationId xmlns:a16="http://schemas.microsoft.com/office/drawing/2014/main" id="{2BD7767D-3FAB-4ABE-8779-176258C3958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50013" y="4927210"/>
              <a:ext cx="1029446" cy="661181"/>
            </a:xfrm>
            <a:prstGeom prst="rect">
              <a:avLst/>
            </a:prstGeom>
          </p:spPr>
        </p:pic>
      </p:grpSp>
      <p:pic>
        <p:nvPicPr>
          <p:cNvPr id="2" name="Picture 1" descr="Logo, company name&#10;&#10;Description automatically generated">
            <a:extLst>
              <a:ext uri="{FF2B5EF4-FFF2-40B4-BE49-F238E27FC236}">
                <a16:creationId xmlns:a16="http://schemas.microsoft.com/office/drawing/2014/main" id="{5B96EC0E-2F3E-9191-4D26-0946BB4A23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1940" y="0"/>
            <a:ext cx="1430060" cy="1012290"/>
          </a:xfrm>
          <a:prstGeom prst="rect">
            <a:avLst/>
          </a:prstGeom>
        </p:spPr>
      </p:pic>
    </p:spTree>
    <p:extLst>
      <p:ext uri="{BB962C8B-B14F-4D97-AF65-F5344CB8AC3E}">
        <p14:creationId xmlns:p14="http://schemas.microsoft.com/office/powerpoint/2010/main" val="1287143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Slide Number Placeholder 4">
            <a:extLst>
              <a:ext uri="{FF2B5EF4-FFF2-40B4-BE49-F238E27FC236}">
                <a16:creationId xmlns:a16="http://schemas.microsoft.com/office/drawing/2014/main" id="{618B78B2-9F2A-6501-3BF5-F91F4295026A}"/>
              </a:ext>
            </a:extLst>
          </p:cNvPr>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0">
                <a:solidFill>
                  <a:schemeClr val="tx1"/>
                </a:solidFill>
                <a:cs typeface="Arial" charset="0"/>
              </a:rPr>
              <a:pPr algn="r">
                <a:defRPr/>
              </a:pPr>
              <a:t>‹#›</a:t>
            </a:fld>
            <a:endParaRPr lang="en-US" sz="1000" b="0" dirty="0">
              <a:solidFill>
                <a:schemeClr val="tx1"/>
              </a:solidFill>
              <a:cs typeface="Arial" charset="0"/>
            </a:endParaRPr>
          </a:p>
        </p:txBody>
      </p:sp>
      <p:sp>
        <p:nvSpPr>
          <p:cNvPr id="6" name="Text Placeholder 5">
            <a:extLst>
              <a:ext uri="{FF2B5EF4-FFF2-40B4-BE49-F238E27FC236}">
                <a16:creationId xmlns:a16="http://schemas.microsoft.com/office/drawing/2014/main" id="{5C623600-8F3C-F278-EFD5-9ED8FBBCB979}"/>
              </a:ext>
            </a:extLst>
          </p:cNvPr>
          <p:cNvSpPr>
            <a:spLocks noGrp="1" noChangeArrowheads="1"/>
          </p:cNvSpPr>
          <p:nvPr>
            <p:ph type="body" idx="1"/>
          </p:nvPr>
        </p:nvSpPr>
        <p:spPr>
          <a:xfrm>
            <a:off x="247650" y="1285333"/>
            <a:ext cx="11602590" cy="4790560"/>
          </a:xfrm>
          <a:prstGeom prst="rect">
            <a:avLst/>
          </a:prstGeom>
        </p:spPr>
        <p:txBody>
          <a:bodyPr>
            <a:normAutofit/>
          </a:bodyPr>
          <a:lstStyle>
            <a:lvl1pPr marL="228600" indent="-228600">
              <a:spcBef>
                <a:spcPts val="0"/>
              </a:spcBef>
              <a:buClr>
                <a:srgbClr val="A71930"/>
              </a:buClr>
              <a:buFontTx/>
              <a:buBlip>
                <a:blip r:embed="rId2"/>
              </a:buBlip>
              <a:defRPr sz="1800" b="0">
                <a:latin typeface="Calibri" panose="020F0502020204030204" pitchFamily="34" charset="0"/>
                <a:cs typeface="Arial" pitchFamily="34" charset="0"/>
              </a:defRPr>
            </a:lvl1pPr>
            <a:lvl2pPr marL="685800" indent="-228600">
              <a:spcBef>
                <a:spcPts val="0"/>
              </a:spcBef>
              <a:buClr>
                <a:schemeClr val="tx2"/>
              </a:buClr>
              <a:buFont typeface="Calibri" panose="020F0502020204030204" pitchFamily="34" charset="0"/>
              <a:buChar char="̶"/>
              <a:defRPr sz="1800" b="0">
                <a:latin typeface="Calibri" panose="020F0502020204030204" pitchFamily="34" charset="0"/>
              </a:defRPr>
            </a:lvl2pPr>
            <a:lvl3pPr>
              <a:spcBef>
                <a:spcPts val="0"/>
              </a:spcBef>
              <a:buClr>
                <a:srgbClr val="A71930"/>
              </a:buClr>
              <a:defRPr sz="1800" b="0">
                <a:latin typeface="Calibri" panose="020F0502020204030204" pitchFamily="34" charset="0"/>
              </a:defRPr>
            </a:lvl3pPr>
            <a:lvl4pPr>
              <a:spcBef>
                <a:spcPts val="0"/>
              </a:spcBef>
              <a:buClr>
                <a:srgbClr val="A71930"/>
              </a:buClr>
              <a:defRPr sz="1800" b="0">
                <a:latin typeface="Calibri" panose="020F0502020204030204" pitchFamily="34" charset="0"/>
              </a:defRPr>
            </a:lvl4pPr>
            <a:lvl5pPr>
              <a:spcBef>
                <a:spcPts val="0"/>
              </a:spcBef>
              <a:buClr>
                <a:srgbClr val="A71930"/>
              </a:buClr>
              <a:defRPr sz="1800" b="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bject 2">
            <a:extLst>
              <a:ext uri="{FF2B5EF4-FFF2-40B4-BE49-F238E27FC236}">
                <a16:creationId xmlns:a16="http://schemas.microsoft.com/office/drawing/2014/main" id="{CC2340DC-6C45-90C7-3DBA-A64B5C715084}"/>
              </a:ext>
            </a:extLst>
          </p:cNvPr>
          <p:cNvSpPr/>
          <p:nvPr userDrawn="1"/>
        </p:nvSpPr>
        <p:spPr>
          <a:xfrm>
            <a:off x="3" y="1"/>
            <a:ext cx="11850237" cy="874372"/>
          </a:xfrm>
          <a:custGeom>
            <a:avLst/>
            <a:gdLst/>
            <a:ahLst/>
            <a:cxnLst/>
            <a:rect l="l" t="t" r="r" b="b"/>
            <a:pathLst>
              <a:path w="18230215" h="1340485">
                <a:moveTo>
                  <a:pt x="18229811" y="0"/>
                </a:moveTo>
                <a:lnTo>
                  <a:pt x="0" y="0"/>
                </a:lnTo>
                <a:lnTo>
                  <a:pt x="0" y="1340273"/>
                </a:lnTo>
                <a:lnTo>
                  <a:pt x="18030990" y="1340273"/>
                </a:lnTo>
                <a:lnTo>
                  <a:pt x="18076578" y="1335022"/>
                </a:lnTo>
                <a:lnTo>
                  <a:pt x="18118427" y="1320065"/>
                </a:lnTo>
                <a:lnTo>
                  <a:pt x="18155343" y="1296595"/>
                </a:lnTo>
                <a:lnTo>
                  <a:pt x="18186133" y="1265805"/>
                </a:lnTo>
                <a:lnTo>
                  <a:pt x="18209603" y="1228889"/>
                </a:lnTo>
                <a:lnTo>
                  <a:pt x="18224560" y="1187040"/>
                </a:lnTo>
                <a:lnTo>
                  <a:pt x="18229811" y="1141452"/>
                </a:lnTo>
                <a:lnTo>
                  <a:pt x="18229811" y="0"/>
                </a:lnTo>
                <a:close/>
              </a:path>
            </a:pathLst>
          </a:custGeom>
          <a:solidFill>
            <a:srgbClr val="AD192B"/>
          </a:solidFill>
        </p:spPr>
        <p:txBody>
          <a:bodyPr wrap="square" lIns="0" tIns="0" rIns="0" bIns="0" rtlCol="0"/>
          <a:lstStyle/>
          <a:p>
            <a:endParaRPr dirty="0"/>
          </a:p>
        </p:txBody>
      </p:sp>
      <p:pic>
        <p:nvPicPr>
          <p:cNvPr id="10" name="object 4">
            <a:extLst>
              <a:ext uri="{FF2B5EF4-FFF2-40B4-BE49-F238E27FC236}">
                <a16:creationId xmlns:a16="http://schemas.microsoft.com/office/drawing/2014/main" id="{C45A9F53-8B9B-79E7-01BC-2850463C445F}"/>
              </a:ext>
            </a:extLst>
          </p:cNvPr>
          <p:cNvPicPr/>
          <p:nvPr userDrawn="1"/>
        </p:nvPicPr>
        <p:blipFill>
          <a:blip r:embed="rId3" cstate="print"/>
          <a:stretch>
            <a:fillRect/>
          </a:stretch>
        </p:blipFill>
        <p:spPr>
          <a:xfrm>
            <a:off x="10844820" y="49516"/>
            <a:ext cx="764474" cy="764474"/>
          </a:xfrm>
          <a:prstGeom prst="rect">
            <a:avLst/>
          </a:prstGeom>
        </p:spPr>
      </p:pic>
      <p:sp>
        <p:nvSpPr>
          <p:cNvPr id="11" name="Rectangle 4">
            <a:extLst>
              <a:ext uri="{FF2B5EF4-FFF2-40B4-BE49-F238E27FC236}">
                <a16:creationId xmlns:a16="http://schemas.microsoft.com/office/drawing/2014/main" id="{3A298DCE-2BA2-691A-6922-1795F5B34A4E}"/>
              </a:ext>
            </a:extLst>
          </p:cNvPr>
          <p:cNvSpPr>
            <a:spLocks noGrp="1" noChangeArrowheads="1"/>
          </p:cNvSpPr>
          <p:nvPr>
            <p:ph type="title"/>
          </p:nvPr>
        </p:nvSpPr>
        <p:spPr>
          <a:xfrm>
            <a:off x="0" y="0"/>
            <a:ext cx="10515600" cy="874373"/>
          </a:xfrm>
          <a:prstGeom prst="rect">
            <a:avLst/>
          </a:prstGeom>
          <a:noFill/>
        </p:spPr>
        <p:txBody>
          <a:bodyPr anchor="ctr">
            <a:normAutofit/>
          </a:bodyPr>
          <a:lstStyle>
            <a:lvl1pPr algn="l">
              <a:lnSpc>
                <a:spcPts val="2500"/>
              </a:lnSpc>
              <a:defRPr sz="2400" b="1" baseline="0">
                <a:solidFill>
                  <a:schemeClr val="bg1"/>
                </a:solidFill>
                <a:latin typeface="Calibri" panose="020F0502020204030204"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131867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ights and Implications 1">
    <p:spTree>
      <p:nvGrpSpPr>
        <p:cNvPr id="1" name=""/>
        <p:cNvGrpSpPr/>
        <p:nvPr/>
      </p:nvGrpSpPr>
      <p:grpSpPr>
        <a:xfrm>
          <a:off x="0" y="0"/>
          <a:ext cx="0" cy="0"/>
          <a:chOff x="0" y="0"/>
          <a:chExt cx="0" cy="0"/>
        </a:xfrm>
      </p:grpSpPr>
      <p:sp>
        <p:nvSpPr>
          <p:cNvPr id="17" name="Rectangle 4"/>
          <p:cNvSpPr>
            <a:spLocks noGrp="1" noChangeArrowheads="1"/>
          </p:cNvSpPr>
          <p:nvPr>
            <p:ph type="title"/>
          </p:nvPr>
        </p:nvSpPr>
        <p:spPr>
          <a:xfrm>
            <a:off x="0" y="1"/>
            <a:ext cx="9889067" cy="954741"/>
          </a:xfrm>
          <a:prstGeom prst="rect">
            <a:avLst/>
          </a:prstGeom>
          <a:noFill/>
        </p:spPr>
        <p:txBody>
          <a:bodyPr anchor="ctr">
            <a:normAutofit/>
          </a:bodyPr>
          <a:lstStyle>
            <a:lvl1pPr algn="l">
              <a:lnSpc>
                <a:spcPts val="2500"/>
              </a:lnSpc>
              <a:defRPr sz="2800" b="1" baseline="0">
                <a:solidFill>
                  <a:schemeClr val="tx2"/>
                </a:solidFill>
                <a:latin typeface="Calibri" panose="020F0502020204030204" pitchFamily="34" charset="0"/>
                <a:cs typeface="Arial" pitchFamily="34" charset="0"/>
              </a:defRPr>
            </a:lvl1pPr>
          </a:lstStyle>
          <a:p>
            <a:r>
              <a:rPr lang="en-US" dirty="0"/>
              <a:t>Click to edit Master title style</a:t>
            </a:r>
          </a:p>
        </p:txBody>
      </p:sp>
      <p:sp>
        <p:nvSpPr>
          <p:cNvPr id="11" name="Slide Number Placeholder 4"/>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1">
                <a:solidFill>
                  <a:schemeClr val="tx1"/>
                </a:solidFill>
                <a:cs typeface="Arial" charset="0"/>
              </a:rPr>
              <a:pPr algn="r">
                <a:defRPr/>
              </a:pPr>
              <a:t>‹#›</a:t>
            </a:fld>
            <a:endParaRPr lang="en-US" sz="1000" b="1" dirty="0">
              <a:solidFill>
                <a:schemeClr val="tx1"/>
              </a:solidFill>
              <a:cs typeface="Arial" charset="0"/>
            </a:endParaRPr>
          </a:p>
        </p:txBody>
      </p:sp>
      <p:grpSp>
        <p:nvGrpSpPr>
          <p:cNvPr id="7" name="Group 6">
            <a:extLst>
              <a:ext uri="{FF2B5EF4-FFF2-40B4-BE49-F238E27FC236}">
                <a16:creationId xmlns:a16="http://schemas.microsoft.com/office/drawing/2014/main" id="{22245667-D2D5-4402-BBFE-50F91924052F}"/>
              </a:ext>
            </a:extLst>
          </p:cNvPr>
          <p:cNvGrpSpPr/>
          <p:nvPr userDrawn="1"/>
        </p:nvGrpSpPr>
        <p:grpSpPr>
          <a:xfrm>
            <a:off x="112542" y="5886060"/>
            <a:ext cx="12079458" cy="661181"/>
            <a:chOff x="1" y="4927210"/>
            <a:chExt cx="12079458" cy="661181"/>
          </a:xfrm>
        </p:grpSpPr>
        <p:sp>
          <p:nvSpPr>
            <p:cNvPr id="8" name="Rectangle 7">
              <a:extLst>
                <a:ext uri="{FF2B5EF4-FFF2-40B4-BE49-F238E27FC236}">
                  <a16:creationId xmlns:a16="http://schemas.microsoft.com/office/drawing/2014/main" id="{4B678A6B-CB60-49A9-BAC7-41A4B0019273}"/>
                </a:ext>
              </a:extLst>
            </p:cNvPr>
            <p:cNvSpPr/>
            <p:nvPr/>
          </p:nvSpPr>
          <p:spPr>
            <a:xfrm>
              <a:off x="1" y="5257801"/>
              <a:ext cx="11050012" cy="5850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BF511F6A-32E9-44D9-8FD9-B78A569135E1}"/>
                </a:ext>
              </a:extLst>
            </p:cNvPr>
            <p:cNvSpPr/>
            <p:nvPr/>
          </p:nvSpPr>
          <p:spPr>
            <a:xfrm>
              <a:off x="1" y="5316304"/>
              <a:ext cx="11050012"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3" name="Picture 12">
              <a:extLst>
                <a:ext uri="{FF2B5EF4-FFF2-40B4-BE49-F238E27FC236}">
                  <a16:creationId xmlns:a16="http://schemas.microsoft.com/office/drawing/2014/main" id="{67093B84-41BF-4E63-AC5A-B842708A11F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50013" y="4927210"/>
              <a:ext cx="1029446" cy="661181"/>
            </a:xfrm>
            <a:prstGeom prst="rect">
              <a:avLst/>
            </a:prstGeom>
          </p:spPr>
        </p:pic>
      </p:grpSp>
      <p:pic>
        <p:nvPicPr>
          <p:cNvPr id="2" name="Picture 1" descr="Logo, company name&#10;&#10;Description automatically generated">
            <a:extLst>
              <a:ext uri="{FF2B5EF4-FFF2-40B4-BE49-F238E27FC236}">
                <a16:creationId xmlns:a16="http://schemas.microsoft.com/office/drawing/2014/main" id="{521AF314-A2CD-6C19-5054-7D0CCD7039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1940" y="0"/>
            <a:ext cx="1430060" cy="1012290"/>
          </a:xfrm>
          <a:prstGeom prst="rect">
            <a:avLst/>
          </a:prstGeom>
        </p:spPr>
      </p:pic>
    </p:spTree>
    <p:extLst>
      <p:ext uri="{BB962C8B-B14F-4D97-AF65-F5344CB8AC3E}">
        <p14:creationId xmlns:p14="http://schemas.microsoft.com/office/powerpoint/2010/main" val="747599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sights and Implications 2">
    <p:spTree>
      <p:nvGrpSpPr>
        <p:cNvPr id="1" name=""/>
        <p:cNvGrpSpPr/>
        <p:nvPr/>
      </p:nvGrpSpPr>
      <p:grpSpPr>
        <a:xfrm>
          <a:off x="0" y="0"/>
          <a:ext cx="0" cy="0"/>
          <a:chOff x="0" y="0"/>
          <a:chExt cx="0" cy="0"/>
        </a:xfrm>
      </p:grpSpPr>
      <p:sp>
        <p:nvSpPr>
          <p:cNvPr id="7" name="Rectangle 6"/>
          <p:cNvSpPr/>
          <p:nvPr/>
        </p:nvSpPr>
        <p:spPr>
          <a:xfrm>
            <a:off x="2190751" y="2692401"/>
            <a:ext cx="7810500" cy="1071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IE" sz="4400" b="1" dirty="0">
                <a:solidFill>
                  <a:srgbClr val="595959"/>
                </a:solidFill>
                <a:latin typeface="Calibri" panose="020F0502020204030204" pitchFamily="34" charset="0"/>
                <a:cs typeface="Arial" charset="0"/>
              </a:rPr>
              <a:t>Insights and Implications</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62" t="13052" r="4826" b="60461"/>
          <a:stretch/>
        </p:blipFill>
        <p:spPr>
          <a:xfrm>
            <a:off x="2814591" y="3837110"/>
            <a:ext cx="1437110" cy="1437112"/>
          </a:xfrm>
          <a:prstGeom prst="rect">
            <a:avLst/>
          </a:prstGeom>
        </p:spPr>
      </p:pic>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62" t="13052" r="4826" b="60461"/>
          <a:stretch/>
        </p:blipFill>
        <p:spPr>
          <a:xfrm>
            <a:off x="4521882" y="3914633"/>
            <a:ext cx="1282062" cy="1282064"/>
          </a:xfrm>
          <a:prstGeom prst="rect">
            <a:avLst/>
          </a:pr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62" t="13052" r="4826" b="60461"/>
          <a:stretch/>
        </p:blipFill>
        <p:spPr>
          <a:xfrm>
            <a:off x="6053401" y="4005264"/>
            <a:ext cx="1100800" cy="1100802"/>
          </a:xfrm>
          <a:prstGeom prst="rect">
            <a:avLst/>
          </a:prstGeom>
        </p:spPr>
      </p:pic>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62" t="13052" r="4826" b="60461"/>
          <a:stretch/>
        </p:blipFill>
        <p:spPr>
          <a:xfrm>
            <a:off x="7384324" y="4071513"/>
            <a:ext cx="968302" cy="968304"/>
          </a:xfrm>
          <a:prstGeom prst="rect">
            <a:avLst/>
          </a:prstGeom>
        </p:spPr>
      </p:pic>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62" t="13052" r="4826" b="60461"/>
          <a:stretch/>
        </p:blipFill>
        <p:spPr>
          <a:xfrm>
            <a:off x="8565030" y="4149037"/>
            <a:ext cx="813254" cy="813256"/>
          </a:xfrm>
          <a:prstGeom prst="rect">
            <a:avLst/>
          </a:prstGeom>
        </p:spPr>
      </p:pic>
    </p:spTree>
    <p:extLst>
      <p:ext uri="{BB962C8B-B14F-4D97-AF65-F5344CB8AC3E}">
        <p14:creationId xmlns:p14="http://schemas.microsoft.com/office/powerpoint/2010/main" val="256273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41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3CF54679-382D-30A4-4866-41C833402F3E}"/>
              </a:ext>
            </a:extLst>
          </p:cNvPr>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0">
                <a:solidFill>
                  <a:schemeClr val="tx1"/>
                </a:solidFill>
                <a:cs typeface="Arial" charset="0"/>
              </a:rPr>
              <a:pPr algn="r">
                <a:defRPr/>
              </a:pPr>
              <a:t>‹#›</a:t>
            </a:fld>
            <a:endParaRPr lang="en-US" sz="1000" b="0" dirty="0">
              <a:solidFill>
                <a:schemeClr val="tx1"/>
              </a:solidFill>
              <a:cs typeface="Arial" charset="0"/>
            </a:endParaRPr>
          </a:p>
        </p:txBody>
      </p:sp>
      <p:sp>
        <p:nvSpPr>
          <p:cNvPr id="2" name="Text Placeholder 5">
            <a:extLst>
              <a:ext uri="{FF2B5EF4-FFF2-40B4-BE49-F238E27FC236}">
                <a16:creationId xmlns:a16="http://schemas.microsoft.com/office/drawing/2014/main" id="{3210F19B-E61B-406C-91F0-B6B1373A9DC1}"/>
              </a:ext>
            </a:extLst>
          </p:cNvPr>
          <p:cNvSpPr>
            <a:spLocks noGrp="1" noChangeArrowheads="1"/>
          </p:cNvSpPr>
          <p:nvPr>
            <p:ph type="body" idx="1"/>
          </p:nvPr>
        </p:nvSpPr>
        <p:spPr>
          <a:xfrm>
            <a:off x="275164" y="1285331"/>
            <a:ext cx="5649386" cy="4790561"/>
          </a:xfrm>
          <a:prstGeom prst="rect">
            <a:avLst/>
          </a:prstGeom>
        </p:spPr>
        <p:txBody>
          <a:bodyPr>
            <a:normAutofit/>
          </a:bodyPr>
          <a:lstStyle>
            <a:lvl1pPr marL="228600" indent="-228600">
              <a:spcBef>
                <a:spcPts val="0"/>
              </a:spcBef>
              <a:buClr>
                <a:srgbClr val="A71930"/>
              </a:buClr>
              <a:buFontTx/>
              <a:buBlip>
                <a:blip r:embed="rId2"/>
              </a:buBlip>
              <a:defRPr sz="1600" b="0">
                <a:latin typeface="Calibri" panose="020F0502020204030204" pitchFamily="34" charset="0"/>
                <a:cs typeface="Arial" pitchFamily="34" charset="0"/>
              </a:defRPr>
            </a:lvl1pPr>
            <a:lvl2pPr marL="685800" indent="-228600">
              <a:spcBef>
                <a:spcPts val="0"/>
              </a:spcBef>
              <a:buClr>
                <a:schemeClr val="tx2"/>
              </a:buClr>
              <a:buFont typeface="Calibri" panose="020F0502020204030204" pitchFamily="34" charset="0"/>
              <a:buChar char="̶"/>
              <a:defRPr sz="1600" b="0">
                <a:latin typeface="Calibri" panose="020F0502020204030204" pitchFamily="34" charset="0"/>
              </a:defRPr>
            </a:lvl2pPr>
            <a:lvl3pPr>
              <a:spcBef>
                <a:spcPts val="0"/>
              </a:spcBef>
              <a:buClr>
                <a:srgbClr val="A71930"/>
              </a:buClr>
              <a:defRPr sz="1600" b="0">
                <a:latin typeface="Calibri" panose="020F0502020204030204" pitchFamily="34" charset="0"/>
              </a:defRPr>
            </a:lvl3pPr>
            <a:lvl4pPr>
              <a:spcBef>
                <a:spcPts val="0"/>
              </a:spcBef>
              <a:buClr>
                <a:srgbClr val="A71930"/>
              </a:buClr>
              <a:defRPr sz="1600" b="0">
                <a:latin typeface="Calibri" panose="020F0502020204030204" pitchFamily="34" charset="0"/>
              </a:defRPr>
            </a:lvl4pPr>
            <a:lvl5pPr>
              <a:spcBef>
                <a:spcPts val="0"/>
              </a:spcBef>
              <a:buClr>
                <a:srgbClr val="A71930"/>
              </a:buClr>
              <a:defRPr sz="1600" b="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a:extLst>
              <a:ext uri="{FF2B5EF4-FFF2-40B4-BE49-F238E27FC236}">
                <a16:creationId xmlns:a16="http://schemas.microsoft.com/office/drawing/2014/main" id="{D58A5D75-A3D2-12F1-8FF8-1C86CFB68A1C}"/>
              </a:ext>
            </a:extLst>
          </p:cNvPr>
          <p:cNvSpPr>
            <a:spLocks noGrp="1" noChangeArrowheads="1"/>
          </p:cNvSpPr>
          <p:nvPr>
            <p:ph type="body" idx="10"/>
          </p:nvPr>
        </p:nvSpPr>
        <p:spPr>
          <a:xfrm>
            <a:off x="6200854" y="1285331"/>
            <a:ext cx="5649386" cy="4790561"/>
          </a:xfrm>
          <a:prstGeom prst="rect">
            <a:avLst/>
          </a:prstGeom>
        </p:spPr>
        <p:txBody>
          <a:bodyPr>
            <a:normAutofit/>
          </a:bodyPr>
          <a:lstStyle>
            <a:lvl1pPr marL="228600" indent="-228600">
              <a:spcBef>
                <a:spcPts val="0"/>
              </a:spcBef>
              <a:buClr>
                <a:srgbClr val="A71930"/>
              </a:buClr>
              <a:buFontTx/>
              <a:buBlip>
                <a:blip r:embed="rId2"/>
              </a:buBlip>
              <a:defRPr sz="1600" b="0">
                <a:latin typeface="Calibri" panose="020F0502020204030204" pitchFamily="34" charset="0"/>
                <a:cs typeface="Arial" pitchFamily="34" charset="0"/>
              </a:defRPr>
            </a:lvl1pPr>
            <a:lvl2pPr marL="685800" indent="-228600">
              <a:spcBef>
                <a:spcPts val="0"/>
              </a:spcBef>
              <a:buClr>
                <a:schemeClr val="tx2"/>
              </a:buClr>
              <a:buFont typeface="Calibri" panose="020F0502020204030204" pitchFamily="34" charset="0"/>
              <a:buChar char="̶"/>
              <a:defRPr sz="1600" b="0">
                <a:latin typeface="Calibri" panose="020F0502020204030204" pitchFamily="34" charset="0"/>
              </a:defRPr>
            </a:lvl2pPr>
            <a:lvl3pPr>
              <a:spcBef>
                <a:spcPts val="0"/>
              </a:spcBef>
              <a:buClr>
                <a:srgbClr val="A71930"/>
              </a:buClr>
              <a:defRPr sz="1600" b="0">
                <a:latin typeface="Calibri" panose="020F0502020204030204" pitchFamily="34" charset="0"/>
              </a:defRPr>
            </a:lvl3pPr>
            <a:lvl4pPr>
              <a:spcBef>
                <a:spcPts val="0"/>
              </a:spcBef>
              <a:buClr>
                <a:srgbClr val="A71930"/>
              </a:buClr>
              <a:defRPr sz="1600" b="0">
                <a:latin typeface="Calibri" panose="020F0502020204030204" pitchFamily="34" charset="0"/>
              </a:defRPr>
            </a:lvl4pPr>
            <a:lvl5pPr>
              <a:spcBef>
                <a:spcPts val="0"/>
              </a:spcBef>
              <a:buClr>
                <a:srgbClr val="A71930"/>
              </a:buClr>
              <a:defRPr sz="1600" b="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object 2">
            <a:extLst>
              <a:ext uri="{FF2B5EF4-FFF2-40B4-BE49-F238E27FC236}">
                <a16:creationId xmlns:a16="http://schemas.microsoft.com/office/drawing/2014/main" id="{09DCED2F-DCF7-EF53-A49C-4EC904DB95A3}"/>
              </a:ext>
            </a:extLst>
          </p:cNvPr>
          <p:cNvSpPr/>
          <p:nvPr userDrawn="1"/>
        </p:nvSpPr>
        <p:spPr>
          <a:xfrm>
            <a:off x="3" y="1"/>
            <a:ext cx="11850237" cy="874372"/>
          </a:xfrm>
          <a:custGeom>
            <a:avLst/>
            <a:gdLst/>
            <a:ahLst/>
            <a:cxnLst/>
            <a:rect l="l" t="t" r="r" b="b"/>
            <a:pathLst>
              <a:path w="18230215" h="1340485">
                <a:moveTo>
                  <a:pt x="18229811" y="0"/>
                </a:moveTo>
                <a:lnTo>
                  <a:pt x="0" y="0"/>
                </a:lnTo>
                <a:lnTo>
                  <a:pt x="0" y="1340273"/>
                </a:lnTo>
                <a:lnTo>
                  <a:pt x="18030990" y="1340273"/>
                </a:lnTo>
                <a:lnTo>
                  <a:pt x="18076578" y="1335022"/>
                </a:lnTo>
                <a:lnTo>
                  <a:pt x="18118427" y="1320065"/>
                </a:lnTo>
                <a:lnTo>
                  <a:pt x="18155343" y="1296595"/>
                </a:lnTo>
                <a:lnTo>
                  <a:pt x="18186133" y="1265805"/>
                </a:lnTo>
                <a:lnTo>
                  <a:pt x="18209603" y="1228889"/>
                </a:lnTo>
                <a:lnTo>
                  <a:pt x="18224560" y="1187040"/>
                </a:lnTo>
                <a:lnTo>
                  <a:pt x="18229811" y="1141452"/>
                </a:lnTo>
                <a:lnTo>
                  <a:pt x="18229811" y="0"/>
                </a:lnTo>
                <a:close/>
              </a:path>
            </a:pathLst>
          </a:custGeom>
          <a:solidFill>
            <a:srgbClr val="AD192B"/>
          </a:solidFill>
        </p:spPr>
        <p:txBody>
          <a:bodyPr wrap="square" lIns="0" tIns="0" rIns="0" bIns="0" rtlCol="0"/>
          <a:lstStyle/>
          <a:p>
            <a:endParaRPr dirty="0"/>
          </a:p>
        </p:txBody>
      </p:sp>
      <p:pic>
        <p:nvPicPr>
          <p:cNvPr id="10" name="object 4">
            <a:extLst>
              <a:ext uri="{FF2B5EF4-FFF2-40B4-BE49-F238E27FC236}">
                <a16:creationId xmlns:a16="http://schemas.microsoft.com/office/drawing/2014/main" id="{05D395D0-951E-F765-23E5-8FF8612102BC}"/>
              </a:ext>
            </a:extLst>
          </p:cNvPr>
          <p:cNvPicPr/>
          <p:nvPr userDrawn="1"/>
        </p:nvPicPr>
        <p:blipFill>
          <a:blip r:embed="rId3" cstate="print"/>
          <a:stretch>
            <a:fillRect/>
          </a:stretch>
        </p:blipFill>
        <p:spPr>
          <a:xfrm>
            <a:off x="10844820" y="49516"/>
            <a:ext cx="764474" cy="764474"/>
          </a:xfrm>
          <a:prstGeom prst="rect">
            <a:avLst/>
          </a:prstGeom>
        </p:spPr>
      </p:pic>
      <p:sp>
        <p:nvSpPr>
          <p:cNvPr id="11" name="Rectangle 4">
            <a:extLst>
              <a:ext uri="{FF2B5EF4-FFF2-40B4-BE49-F238E27FC236}">
                <a16:creationId xmlns:a16="http://schemas.microsoft.com/office/drawing/2014/main" id="{F4FD3A26-4338-0FF9-0E44-214E18015914}"/>
              </a:ext>
            </a:extLst>
          </p:cNvPr>
          <p:cNvSpPr>
            <a:spLocks noGrp="1" noChangeArrowheads="1"/>
          </p:cNvSpPr>
          <p:nvPr>
            <p:ph type="title"/>
          </p:nvPr>
        </p:nvSpPr>
        <p:spPr>
          <a:xfrm>
            <a:off x="0" y="0"/>
            <a:ext cx="10515600" cy="874373"/>
          </a:xfrm>
          <a:prstGeom prst="rect">
            <a:avLst/>
          </a:prstGeom>
          <a:noFill/>
        </p:spPr>
        <p:txBody>
          <a:bodyPr anchor="ctr">
            <a:normAutofit/>
          </a:bodyPr>
          <a:lstStyle>
            <a:lvl1pPr algn="l">
              <a:lnSpc>
                <a:spcPts val="2500"/>
              </a:lnSpc>
              <a:defRPr sz="2400" b="1" baseline="0">
                <a:solidFill>
                  <a:schemeClr val="bg1"/>
                </a:solidFill>
                <a:latin typeface="Calibri" panose="020F0502020204030204"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31778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3CF54679-382D-30A4-4866-41C833402F3E}"/>
              </a:ext>
            </a:extLst>
          </p:cNvPr>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0">
                <a:solidFill>
                  <a:schemeClr val="tx1"/>
                </a:solidFill>
                <a:cs typeface="Arial" charset="0"/>
              </a:rPr>
              <a:pPr algn="r">
                <a:defRPr/>
              </a:pPr>
              <a:t>‹#›</a:t>
            </a:fld>
            <a:endParaRPr lang="en-US" sz="1000" b="0" dirty="0">
              <a:solidFill>
                <a:schemeClr val="tx1"/>
              </a:solidFill>
              <a:cs typeface="Arial" charset="0"/>
            </a:endParaRPr>
          </a:p>
        </p:txBody>
      </p:sp>
      <p:sp>
        <p:nvSpPr>
          <p:cNvPr id="7" name="Text Placeholder 5">
            <a:extLst>
              <a:ext uri="{FF2B5EF4-FFF2-40B4-BE49-F238E27FC236}">
                <a16:creationId xmlns:a16="http://schemas.microsoft.com/office/drawing/2014/main" id="{EB3CCEAB-4CA7-0860-B6AA-D25D52A3A7B0}"/>
              </a:ext>
            </a:extLst>
          </p:cNvPr>
          <p:cNvSpPr>
            <a:spLocks noGrp="1" noChangeArrowheads="1"/>
          </p:cNvSpPr>
          <p:nvPr>
            <p:ph type="body" idx="1"/>
          </p:nvPr>
        </p:nvSpPr>
        <p:spPr>
          <a:xfrm>
            <a:off x="180975" y="1285332"/>
            <a:ext cx="3822701" cy="4790560"/>
          </a:xfrm>
          <a:prstGeom prst="rect">
            <a:avLst/>
          </a:prstGeom>
        </p:spPr>
        <p:txBody>
          <a:bodyPr>
            <a:normAutofit/>
          </a:bodyPr>
          <a:lstStyle>
            <a:lvl1pPr marL="228600" indent="-228600">
              <a:spcBef>
                <a:spcPts val="0"/>
              </a:spcBef>
              <a:buClr>
                <a:srgbClr val="A71930"/>
              </a:buClr>
              <a:buFontTx/>
              <a:buBlip>
                <a:blip r:embed="rId2"/>
              </a:buBlip>
              <a:defRPr sz="1400" b="0">
                <a:latin typeface="Calibri" panose="020F0502020204030204" pitchFamily="34" charset="0"/>
                <a:cs typeface="Arial" pitchFamily="34" charset="0"/>
              </a:defRPr>
            </a:lvl1pPr>
            <a:lvl2pPr marL="685800" indent="-228600">
              <a:spcBef>
                <a:spcPts val="0"/>
              </a:spcBef>
              <a:buClr>
                <a:schemeClr val="tx2"/>
              </a:buClr>
              <a:buFont typeface="Calibri" panose="020F0502020204030204" pitchFamily="34" charset="0"/>
              <a:buChar char="̶"/>
              <a:defRPr sz="1400" b="0">
                <a:latin typeface="Calibri" panose="020F0502020204030204" pitchFamily="34" charset="0"/>
              </a:defRPr>
            </a:lvl2pPr>
            <a:lvl3pPr>
              <a:spcBef>
                <a:spcPts val="0"/>
              </a:spcBef>
              <a:buClr>
                <a:srgbClr val="A71930"/>
              </a:buClr>
              <a:defRPr sz="1400" b="0">
                <a:latin typeface="Calibri" panose="020F0502020204030204" pitchFamily="34" charset="0"/>
              </a:defRPr>
            </a:lvl3pPr>
            <a:lvl4pPr>
              <a:spcBef>
                <a:spcPts val="0"/>
              </a:spcBef>
              <a:buClr>
                <a:srgbClr val="A71930"/>
              </a:buClr>
              <a:defRPr sz="1400" b="0">
                <a:latin typeface="Calibri" panose="020F0502020204030204" pitchFamily="34" charset="0"/>
              </a:defRPr>
            </a:lvl4pPr>
            <a:lvl5pPr>
              <a:spcBef>
                <a:spcPts val="0"/>
              </a:spcBef>
              <a:buClr>
                <a:srgbClr val="A71930"/>
              </a:buClr>
              <a:defRPr sz="1400" b="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a:extLst>
              <a:ext uri="{FF2B5EF4-FFF2-40B4-BE49-F238E27FC236}">
                <a16:creationId xmlns:a16="http://schemas.microsoft.com/office/drawing/2014/main" id="{9D3748F5-6E41-CFE3-3073-D9ADE6D97AC1}"/>
              </a:ext>
            </a:extLst>
          </p:cNvPr>
          <p:cNvSpPr>
            <a:spLocks noGrp="1" noChangeArrowheads="1"/>
          </p:cNvSpPr>
          <p:nvPr>
            <p:ph type="body" idx="10"/>
          </p:nvPr>
        </p:nvSpPr>
        <p:spPr>
          <a:xfrm>
            <a:off x="4184651" y="1285332"/>
            <a:ext cx="3822701" cy="4790560"/>
          </a:xfrm>
          <a:prstGeom prst="rect">
            <a:avLst/>
          </a:prstGeom>
        </p:spPr>
        <p:txBody>
          <a:bodyPr>
            <a:normAutofit/>
          </a:bodyPr>
          <a:lstStyle>
            <a:lvl1pPr marL="228600" indent="-228600">
              <a:spcBef>
                <a:spcPts val="0"/>
              </a:spcBef>
              <a:buClr>
                <a:srgbClr val="A71930"/>
              </a:buClr>
              <a:buFontTx/>
              <a:buBlip>
                <a:blip r:embed="rId2"/>
              </a:buBlip>
              <a:defRPr sz="1400" b="0">
                <a:latin typeface="Calibri" panose="020F0502020204030204" pitchFamily="34" charset="0"/>
                <a:cs typeface="Arial" pitchFamily="34" charset="0"/>
              </a:defRPr>
            </a:lvl1pPr>
            <a:lvl2pPr marL="685800" indent="-228600">
              <a:spcBef>
                <a:spcPts val="0"/>
              </a:spcBef>
              <a:buClr>
                <a:schemeClr val="tx2"/>
              </a:buClr>
              <a:buFont typeface="Calibri" panose="020F0502020204030204" pitchFamily="34" charset="0"/>
              <a:buChar char="̶"/>
              <a:defRPr sz="1400" b="0">
                <a:latin typeface="Calibri" panose="020F0502020204030204" pitchFamily="34" charset="0"/>
              </a:defRPr>
            </a:lvl2pPr>
            <a:lvl3pPr>
              <a:spcBef>
                <a:spcPts val="0"/>
              </a:spcBef>
              <a:buClr>
                <a:srgbClr val="A71930"/>
              </a:buClr>
              <a:defRPr sz="1400" b="0">
                <a:latin typeface="Calibri" panose="020F0502020204030204" pitchFamily="34" charset="0"/>
              </a:defRPr>
            </a:lvl3pPr>
            <a:lvl4pPr>
              <a:spcBef>
                <a:spcPts val="0"/>
              </a:spcBef>
              <a:buClr>
                <a:srgbClr val="A71930"/>
              </a:buClr>
              <a:defRPr sz="1400" b="0">
                <a:latin typeface="Calibri" panose="020F0502020204030204" pitchFamily="34" charset="0"/>
              </a:defRPr>
            </a:lvl4pPr>
            <a:lvl5pPr>
              <a:spcBef>
                <a:spcPts val="0"/>
              </a:spcBef>
              <a:buClr>
                <a:srgbClr val="A71930"/>
              </a:buClr>
              <a:defRPr sz="1400" b="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a:extLst>
              <a:ext uri="{FF2B5EF4-FFF2-40B4-BE49-F238E27FC236}">
                <a16:creationId xmlns:a16="http://schemas.microsoft.com/office/drawing/2014/main" id="{15962169-94C1-4561-30BB-30E606C780A6}"/>
              </a:ext>
            </a:extLst>
          </p:cNvPr>
          <p:cNvSpPr>
            <a:spLocks noGrp="1" noChangeArrowheads="1"/>
          </p:cNvSpPr>
          <p:nvPr>
            <p:ph type="body" idx="11"/>
          </p:nvPr>
        </p:nvSpPr>
        <p:spPr>
          <a:xfrm>
            <a:off x="8188327" y="1285332"/>
            <a:ext cx="3822701" cy="4790560"/>
          </a:xfrm>
          <a:prstGeom prst="rect">
            <a:avLst/>
          </a:prstGeom>
        </p:spPr>
        <p:txBody>
          <a:bodyPr>
            <a:normAutofit/>
          </a:bodyPr>
          <a:lstStyle>
            <a:lvl1pPr marL="228600" indent="-228600">
              <a:spcBef>
                <a:spcPts val="0"/>
              </a:spcBef>
              <a:buClr>
                <a:srgbClr val="A71930"/>
              </a:buClr>
              <a:buFontTx/>
              <a:buBlip>
                <a:blip r:embed="rId2"/>
              </a:buBlip>
              <a:defRPr sz="1400" b="0">
                <a:latin typeface="Calibri" panose="020F0502020204030204" pitchFamily="34" charset="0"/>
                <a:cs typeface="Arial" pitchFamily="34" charset="0"/>
              </a:defRPr>
            </a:lvl1pPr>
            <a:lvl2pPr marL="685800" indent="-228600">
              <a:spcBef>
                <a:spcPts val="0"/>
              </a:spcBef>
              <a:buClr>
                <a:schemeClr val="tx2"/>
              </a:buClr>
              <a:buFont typeface="Calibri" panose="020F0502020204030204" pitchFamily="34" charset="0"/>
              <a:buChar char="̶"/>
              <a:defRPr sz="1400" b="0">
                <a:latin typeface="Calibri" panose="020F0502020204030204" pitchFamily="34" charset="0"/>
              </a:defRPr>
            </a:lvl2pPr>
            <a:lvl3pPr>
              <a:spcBef>
                <a:spcPts val="0"/>
              </a:spcBef>
              <a:buClr>
                <a:srgbClr val="A71930"/>
              </a:buClr>
              <a:defRPr sz="1400" b="0">
                <a:latin typeface="Calibri" panose="020F0502020204030204" pitchFamily="34" charset="0"/>
              </a:defRPr>
            </a:lvl3pPr>
            <a:lvl4pPr>
              <a:spcBef>
                <a:spcPts val="0"/>
              </a:spcBef>
              <a:buClr>
                <a:srgbClr val="A71930"/>
              </a:buClr>
              <a:defRPr sz="1400" b="0">
                <a:latin typeface="Calibri" panose="020F0502020204030204" pitchFamily="34" charset="0"/>
              </a:defRPr>
            </a:lvl4pPr>
            <a:lvl5pPr>
              <a:spcBef>
                <a:spcPts val="0"/>
              </a:spcBef>
              <a:buClr>
                <a:srgbClr val="A71930"/>
              </a:buClr>
              <a:defRPr sz="1400" b="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2">
            <a:extLst>
              <a:ext uri="{FF2B5EF4-FFF2-40B4-BE49-F238E27FC236}">
                <a16:creationId xmlns:a16="http://schemas.microsoft.com/office/drawing/2014/main" id="{81C0783C-FCE8-AF8A-4E5B-E96A7D068C27}"/>
              </a:ext>
            </a:extLst>
          </p:cNvPr>
          <p:cNvSpPr/>
          <p:nvPr userDrawn="1"/>
        </p:nvSpPr>
        <p:spPr>
          <a:xfrm>
            <a:off x="3" y="1"/>
            <a:ext cx="11850237" cy="874372"/>
          </a:xfrm>
          <a:custGeom>
            <a:avLst/>
            <a:gdLst/>
            <a:ahLst/>
            <a:cxnLst/>
            <a:rect l="l" t="t" r="r" b="b"/>
            <a:pathLst>
              <a:path w="18230215" h="1340485">
                <a:moveTo>
                  <a:pt x="18229811" y="0"/>
                </a:moveTo>
                <a:lnTo>
                  <a:pt x="0" y="0"/>
                </a:lnTo>
                <a:lnTo>
                  <a:pt x="0" y="1340273"/>
                </a:lnTo>
                <a:lnTo>
                  <a:pt x="18030990" y="1340273"/>
                </a:lnTo>
                <a:lnTo>
                  <a:pt x="18076578" y="1335022"/>
                </a:lnTo>
                <a:lnTo>
                  <a:pt x="18118427" y="1320065"/>
                </a:lnTo>
                <a:lnTo>
                  <a:pt x="18155343" y="1296595"/>
                </a:lnTo>
                <a:lnTo>
                  <a:pt x="18186133" y="1265805"/>
                </a:lnTo>
                <a:lnTo>
                  <a:pt x="18209603" y="1228889"/>
                </a:lnTo>
                <a:lnTo>
                  <a:pt x="18224560" y="1187040"/>
                </a:lnTo>
                <a:lnTo>
                  <a:pt x="18229811" y="1141452"/>
                </a:lnTo>
                <a:lnTo>
                  <a:pt x="18229811" y="0"/>
                </a:lnTo>
                <a:close/>
              </a:path>
            </a:pathLst>
          </a:custGeom>
          <a:solidFill>
            <a:srgbClr val="AD192B"/>
          </a:solidFill>
        </p:spPr>
        <p:txBody>
          <a:bodyPr wrap="square" lIns="0" tIns="0" rIns="0" bIns="0" rtlCol="0"/>
          <a:lstStyle/>
          <a:p>
            <a:endParaRPr dirty="0"/>
          </a:p>
        </p:txBody>
      </p:sp>
      <p:pic>
        <p:nvPicPr>
          <p:cNvPr id="13" name="object 4">
            <a:extLst>
              <a:ext uri="{FF2B5EF4-FFF2-40B4-BE49-F238E27FC236}">
                <a16:creationId xmlns:a16="http://schemas.microsoft.com/office/drawing/2014/main" id="{3FF32525-737E-F5A8-A28B-F13714EBE9B3}"/>
              </a:ext>
            </a:extLst>
          </p:cNvPr>
          <p:cNvPicPr/>
          <p:nvPr userDrawn="1"/>
        </p:nvPicPr>
        <p:blipFill>
          <a:blip r:embed="rId3" cstate="print"/>
          <a:stretch>
            <a:fillRect/>
          </a:stretch>
        </p:blipFill>
        <p:spPr>
          <a:xfrm>
            <a:off x="10844820" y="49516"/>
            <a:ext cx="764474" cy="764474"/>
          </a:xfrm>
          <a:prstGeom prst="rect">
            <a:avLst/>
          </a:prstGeom>
        </p:spPr>
      </p:pic>
      <p:sp>
        <p:nvSpPr>
          <p:cNvPr id="14" name="Rectangle 4">
            <a:extLst>
              <a:ext uri="{FF2B5EF4-FFF2-40B4-BE49-F238E27FC236}">
                <a16:creationId xmlns:a16="http://schemas.microsoft.com/office/drawing/2014/main" id="{4F56F923-1CBD-3A11-E536-A598A78264E2}"/>
              </a:ext>
            </a:extLst>
          </p:cNvPr>
          <p:cNvSpPr>
            <a:spLocks noGrp="1" noChangeArrowheads="1"/>
          </p:cNvSpPr>
          <p:nvPr>
            <p:ph type="title"/>
          </p:nvPr>
        </p:nvSpPr>
        <p:spPr>
          <a:xfrm>
            <a:off x="0" y="0"/>
            <a:ext cx="10515600" cy="874373"/>
          </a:xfrm>
          <a:prstGeom prst="rect">
            <a:avLst/>
          </a:prstGeom>
          <a:noFill/>
        </p:spPr>
        <p:txBody>
          <a:bodyPr anchor="ctr">
            <a:normAutofit/>
          </a:bodyPr>
          <a:lstStyle>
            <a:lvl1pPr algn="l">
              <a:lnSpc>
                <a:spcPts val="2500"/>
              </a:lnSpc>
              <a:defRPr sz="2400" b="1" baseline="0">
                <a:solidFill>
                  <a:schemeClr val="bg1"/>
                </a:solidFill>
                <a:latin typeface="Calibri" panose="020F0502020204030204"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450324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3CF54679-382D-30A4-4866-41C833402F3E}"/>
              </a:ext>
            </a:extLst>
          </p:cNvPr>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0">
                <a:solidFill>
                  <a:schemeClr val="tx1"/>
                </a:solidFill>
                <a:cs typeface="Arial" charset="0"/>
              </a:rPr>
              <a:pPr algn="r">
                <a:defRPr/>
              </a:pPr>
              <a:t>‹#›</a:t>
            </a:fld>
            <a:endParaRPr lang="en-US" sz="1000" b="0" dirty="0">
              <a:solidFill>
                <a:schemeClr val="tx1"/>
              </a:solidFill>
              <a:cs typeface="Arial" charset="0"/>
            </a:endParaRPr>
          </a:p>
        </p:txBody>
      </p:sp>
      <p:sp>
        <p:nvSpPr>
          <p:cNvPr id="14" name="Rectangle 4">
            <a:extLst>
              <a:ext uri="{FF2B5EF4-FFF2-40B4-BE49-F238E27FC236}">
                <a16:creationId xmlns:a16="http://schemas.microsoft.com/office/drawing/2014/main" id="{4F56F923-1CBD-3A11-E536-A598A78264E2}"/>
              </a:ext>
            </a:extLst>
          </p:cNvPr>
          <p:cNvSpPr>
            <a:spLocks noGrp="1" noChangeArrowheads="1"/>
          </p:cNvSpPr>
          <p:nvPr>
            <p:ph type="title"/>
          </p:nvPr>
        </p:nvSpPr>
        <p:spPr>
          <a:xfrm>
            <a:off x="89650" y="89650"/>
            <a:ext cx="10515600" cy="874373"/>
          </a:xfrm>
          <a:prstGeom prst="rect">
            <a:avLst/>
          </a:prstGeom>
          <a:noFill/>
        </p:spPr>
        <p:txBody>
          <a:bodyPr anchor="ctr">
            <a:normAutofit/>
          </a:bodyPr>
          <a:lstStyle>
            <a:lvl1pPr algn="l">
              <a:lnSpc>
                <a:spcPts val="2500"/>
              </a:lnSpc>
              <a:defRPr sz="2400" b="1" baseline="0">
                <a:solidFill>
                  <a:schemeClr val="tx2"/>
                </a:solidFill>
                <a:latin typeface="Calibri" panose="020F0502020204030204" pitchFamily="34" charset="0"/>
                <a:cs typeface="Arial" pitchFamily="34" charset="0"/>
              </a:defRPr>
            </a:lvl1pPr>
          </a:lstStyle>
          <a:p>
            <a:r>
              <a:rPr lang="en-US" dirty="0"/>
              <a:t>Click to edit Master title style</a:t>
            </a:r>
          </a:p>
        </p:txBody>
      </p:sp>
      <p:pic>
        <p:nvPicPr>
          <p:cNvPr id="2" name="object 5">
            <a:extLst>
              <a:ext uri="{FF2B5EF4-FFF2-40B4-BE49-F238E27FC236}">
                <a16:creationId xmlns:a16="http://schemas.microsoft.com/office/drawing/2014/main" id="{4AF6E9A2-C7F6-5147-B3A3-C8E467F22478}"/>
              </a:ext>
            </a:extLst>
          </p:cNvPr>
          <p:cNvPicPr/>
          <p:nvPr userDrawn="1"/>
        </p:nvPicPr>
        <p:blipFill>
          <a:blip r:embed="rId2" cstate="print"/>
          <a:stretch>
            <a:fillRect/>
          </a:stretch>
        </p:blipFill>
        <p:spPr>
          <a:xfrm>
            <a:off x="10843108" y="143748"/>
            <a:ext cx="766186" cy="766176"/>
          </a:xfrm>
          <a:prstGeom prst="rect">
            <a:avLst/>
          </a:prstGeom>
        </p:spPr>
      </p:pic>
    </p:spTree>
    <p:extLst>
      <p:ext uri="{BB962C8B-B14F-4D97-AF65-F5344CB8AC3E}">
        <p14:creationId xmlns:p14="http://schemas.microsoft.com/office/powerpoint/2010/main" val="1297151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object 5">
            <a:extLst>
              <a:ext uri="{FF2B5EF4-FFF2-40B4-BE49-F238E27FC236}">
                <a16:creationId xmlns:a16="http://schemas.microsoft.com/office/drawing/2014/main" id="{CC37CFBE-35D4-D625-90B4-1993DAF86EF8}"/>
              </a:ext>
            </a:extLst>
          </p:cNvPr>
          <p:cNvPicPr/>
          <p:nvPr userDrawn="1"/>
        </p:nvPicPr>
        <p:blipFill>
          <a:blip r:embed="rId2" cstate="print"/>
          <a:stretch>
            <a:fillRect/>
          </a:stretch>
        </p:blipFill>
        <p:spPr>
          <a:xfrm>
            <a:off x="10843108" y="143748"/>
            <a:ext cx="766186" cy="766176"/>
          </a:xfrm>
          <a:prstGeom prst="rect">
            <a:avLst/>
          </a:prstGeom>
        </p:spPr>
      </p:pic>
    </p:spTree>
    <p:extLst>
      <p:ext uri="{BB962C8B-B14F-4D97-AF65-F5344CB8AC3E}">
        <p14:creationId xmlns:p14="http://schemas.microsoft.com/office/powerpoint/2010/main" val="1943276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85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Slide Number Placeholder 4"/>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0">
                <a:solidFill>
                  <a:schemeClr val="tx1"/>
                </a:solidFill>
                <a:cs typeface="Arial" charset="0"/>
              </a:rPr>
              <a:pPr algn="r">
                <a:defRPr/>
              </a:pPr>
              <a:t>‹#›</a:t>
            </a:fld>
            <a:endParaRPr lang="en-US" sz="1000" b="0" dirty="0">
              <a:solidFill>
                <a:schemeClr val="tx1"/>
              </a:solidFill>
              <a:cs typeface="Arial" charset="0"/>
            </a:endParaRPr>
          </a:p>
        </p:txBody>
      </p:sp>
      <p:pic>
        <p:nvPicPr>
          <p:cNvPr id="2" name="object 2">
            <a:extLst>
              <a:ext uri="{FF2B5EF4-FFF2-40B4-BE49-F238E27FC236}">
                <a16:creationId xmlns:a16="http://schemas.microsoft.com/office/drawing/2014/main" id="{B7CD52F6-85DE-98FF-B597-9F6A3918A989}"/>
              </a:ext>
            </a:extLst>
          </p:cNvPr>
          <p:cNvPicPr/>
          <p:nvPr userDrawn="1"/>
        </p:nvPicPr>
        <p:blipFill>
          <a:blip r:embed="rId2" cstate="print"/>
          <a:stretch>
            <a:fillRect/>
          </a:stretch>
        </p:blipFill>
        <p:spPr>
          <a:xfrm>
            <a:off x="428" y="0"/>
            <a:ext cx="12191144" cy="6857519"/>
          </a:xfrm>
          <a:prstGeom prst="rect">
            <a:avLst/>
          </a:prstGeom>
        </p:spPr>
      </p:pic>
      <p:grpSp>
        <p:nvGrpSpPr>
          <p:cNvPr id="3" name="object 4">
            <a:extLst>
              <a:ext uri="{FF2B5EF4-FFF2-40B4-BE49-F238E27FC236}">
                <a16:creationId xmlns:a16="http://schemas.microsoft.com/office/drawing/2014/main" id="{D8B2E2E2-A844-A55C-3C98-04604BBE588F}"/>
              </a:ext>
            </a:extLst>
          </p:cNvPr>
          <p:cNvGrpSpPr/>
          <p:nvPr userDrawn="1"/>
        </p:nvGrpSpPr>
        <p:grpSpPr>
          <a:xfrm>
            <a:off x="10083519" y="5701899"/>
            <a:ext cx="1790935" cy="1155964"/>
            <a:chOff x="16627763" y="9402854"/>
            <a:chExt cx="2953385" cy="1906270"/>
          </a:xfrm>
        </p:grpSpPr>
        <p:sp>
          <p:nvSpPr>
            <p:cNvPr id="4" name="object 5">
              <a:extLst>
                <a:ext uri="{FF2B5EF4-FFF2-40B4-BE49-F238E27FC236}">
                  <a16:creationId xmlns:a16="http://schemas.microsoft.com/office/drawing/2014/main" id="{0B06DB01-872C-ACDE-AB23-A3CD9BC2A25B}"/>
                </a:ext>
              </a:extLst>
            </p:cNvPr>
            <p:cNvSpPr/>
            <p:nvPr/>
          </p:nvSpPr>
          <p:spPr>
            <a:xfrm>
              <a:off x="16627763" y="9402854"/>
              <a:ext cx="2953385" cy="1906270"/>
            </a:xfrm>
            <a:custGeom>
              <a:avLst/>
              <a:gdLst/>
              <a:ahLst/>
              <a:cxnLst/>
              <a:rect l="l" t="t" r="r" b="b"/>
              <a:pathLst>
                <a:path w="2953384" h="1906270">
                  <a:moveTo>
                    <a:pt x="2740157" y="0"/>
                  </a:moveTo>
                  <a:lnTo>
                    <a:pt x="212642" y="0"/>
                  </a:lnTo>
                  <a:lnTo>
                    <a:pt x="163885" y="5615"/>
                  </a:lnTo>
                  <a:lnTo>
                    <a:pt x="119126" y="21612"/>
                  </a:lnTo>
                  <a:lnTo>
                    <a:pt x="79644" y="46714"/>
                  </a:lnTo>
                  <a:lnTo>
                    <a:pt x="46714" y="79644"/>
                  </a:lnTo>
                  <a:lnTo>
                    <a:pt x="21612" y="119126"/>
                  </a:lnTo>
                  <a:lnTo>
                    <a:pt x="5615" y="163885"/>
                  </a:lnTo>
                  <a:lnTo>
                    <a:pt x="0" y="212642"/>
                  </a:lnTo>
                  <a:lnTo>
                    <a:pt x="0" y="1905701"/>
                  </a:lnTo>
                  <a:lnTo>
                    <a:pt x="2952789" y="1905701"/>
                  </a:lnTo>
                  <a:lnTo>
                    <a:pt x="2952789" y="212642"/>
                  </a:lnTo>
                  <a:lnTo>
                    <a:pt x="2947173" y="163885"/>
                  </a:lnTo>
                  <a:lnTo>
                    <a:pt x="2931177" y="119126"/>
                  </a:lnTo>
                  <a:lnTo>
                    <a:pt x="2906075" y="79644"/>
                  </a:lnTo>
                  <a:lnTo>
                    <a:pt x="2873146" y="46714"/>
                  </a:lnTo>
                  <a:lnTo>
                    <a:pt x="2833666" y="21612"/>
                  </a:lnTo>
                  <a:lnTo>
                    <a:pt x="2788911" y="5615"/>
                  </a:lnTo>
                  <a:lnTo>
                    <a:pt x="2740157" y="0"/>
                  </a:lnTo>
                  <a:close/>
                </a:path>
              </a:pathLst>
            </a:custGeom>
            <a:solidFill>
              <a:srgbClr val="AD192B"/>
            </a:solidFill>
          </p:spPr>
          <p:txBody>
            <a:bodyPr wrap="square" lIns="0" tIns="0" rIns="0" bIns="0" rtlCol="0"/>
            <a:lstStyle/>
            <a:p>
              <a:endParaRPr sz="1092" dirty="0"/>
            </a:p>
          </p:txBody>
        </p:sp>
        <p:sp>
          <p:nvSpPr>
            <p:cNvPr id="5" name="object 6">
              <a:extLst>
                <a:ext uri="{FF2B5EF4-FFF2-40B4-BE49-F238E27FC236}">
                  <a16:creationId xmlns:a16="http://schemas.microsoft.com/office/drawing/2014/main" id="{0C6B8636-2BCB-702F-2E6F-339AACA8BD0B}"/>
                </a:ext>
              </a:extLst>
            </p:cNvPr>
            <p:cNvSpPr/>
            <p:nvPr/>
          </p:nvSpPr>
          <p:spPr>
            <a:xfrm>
              <a:off x="17033038" y="9808723"/>
              <a:ext cx="2151380" cy="692150"/>
            </a:xfrm>
            <a:custGeom>
              <a:avLst/>
              <a:gdLst/>
              <a:ahLst/>
              <a:cxnLst/>
              <a:rect l="l" t="t" r="r" b="b"/>
              <a:pathLst>
                <a:path w="2151380" h="692150">
                  <a:moveTo>
                    <a:pt x="217233" y="685952"/>
                  </a:moveTo>
                  <a:lnTo>
                    <a:pt x="215569" y="673125"/>
                  </a:lnTo>
                  <a:lnTo>
                    <a:pt x="214439" y="658355"/>
                  </a:lnTo>
                  <a:lnTo>
                    <a:pt x="214426" y="657961"/>
                  </a:lnTo>
                  <a:lnTo>
                    <a:pt x="213956" y="646036"/>
                  </a:lnTo>
                  <a:lnTo>
                    <a:pt x="213842" y="643166"/>
                  </a:lnTo>
                  <a:lnTo>
                    <a:pt x="213728" y="635482"/>
                  </a:lnTo>
                  <a:lnTo>
                    <a:pt x="213614" y="562571"/>
                  </a:lnTo>
                  <a:lnTo>
                    <a:pt x="213614" y="534060"/>
                  </a:lnTo>
                  <a:lnTo>
                    <a:pt x="208699" y="494271"/>
                  </a:lnTo>
                  <a:lnTo>
                    <a:pt x="198069" y="472871"/>
                  </a:lnTo>
                  <a:lnTo>
                    <a:pt x="191833" y="460311"/>
                  </a:lnTo>
                  <a:lnTo>
                    <a:pt x="159804" y="436664"/>
                  </a:lnTo>
                  <a:lnTo>
                    <a:pt x="151384" y="435190"/>
                  </a:lnTo>
                  <a:lnTo>
                    <a:pt x="151384" y="562571"/>
                  </a:lnTo>
                  <a:lnTo>
                    <a:pt x="151384" y="601459"/>
                  </a:lnTo>
                  <a:lnTo>
                    <a:pt x="131813" y="635482"/>
                  </a:lnTo>
                  <a:lnTo>
                    <a:pt x="99542" y="646036"/>
                  </a:lnTo>
                  <a:lnTo>
                    <a:pt x="85344" y="643864"/>
                  </a:lnTo>
                  <a:lnTo>
                    <a:pt x="73825" y="637222"/>
                  </a:lnTo>
                  <a:lnTo>
                    <a:pt x="66078" y="625919"/>
                  </a:lnTo>
                  <a:lnTo>
                    <a:pt x="63258" y="609752"/>
                  </a:lnTo>
                  <a:lnTo>
                    <a:pt x="70688" y="586054"/>
                  </a:lnTo>
                  <a:lnTo>
                    <a:pt x="90411" y="571385"/>
                  </a:lnTo>
                  <a:lnTo>
                    <a:pt x="118592" y="564108"/>
                  </a:lnTo>
                  <a:lnTo>
                    <a:pt x="151384" y="562571"/>
                  </a:lnTo>
                  <a:lnTo>
                    <a:pt x="151384" y="435190"/>
                  </a:lnTo>
                  <a:lnTo>
                    <a:pt x="109397" y="427786"/>
                  </a:lnTo>
                  <a:lnTo>
                    <a:pt x="80924" y="429666"/>
                  </a:lnTo>
                  <a:lnTo>
                    <a:pt x="55803" y="434657"/>
                  </a:lnTo>
                  <a:lnTo>
                    <a:pt x="34671" y="441782"/>
                  </a:lnTo>
                  <a:lnTo>
                    <a:pt x="18148" y="450075"/>
                  </a:lnTo>
                  <a:lnTo>
                    <a:pt x="30594" y="491540"/>
                  </a:lnTo>
                  <a:lnTo>
                    <a:pt x="44932" y="484035"/>
                  </a:lnTo>
                  <a:lnTo>
                    <a:pt x="61633" y="478129"/>
                  </a:lnTo>
                  <a:lnTo>
                    <a:pt x="79806" y="474256"/>
                  </a:lnTo>
                  <a:lnTo>
                    <a:pt x="98501" y="472871"/>
                  </a:lnTo>
                  <a:lnTo>
                    <a:pt x="125336" y="477431"/>
                  </a:lnTo>
                  <a:lnTo>
                    <a:pt x="140893" y="488683"/>
                  </a:lnTo>
                  <a:lnTo>
                    <a:pt x="148082" y="503059"/>
                  </a:lnTo>
                  <a:lnTo>
                    <a:pt x="149834" y="516940"/>
                  </a:lnTo>
                  <a:lnTo>
                    <a:pt x="149834" y="521093"/>
                  </a:lnTo>
                  <a:lnTo>
                    <a:pt x="87045" y="526821"/>
                  </a:lnTo>
                  <a:lnTo>
                    <a:pt x="39916" y="544690"/>
                  </a:lnTo>
                  <a:lnTo>
                    <a:pt x="10287" y="574611"/>
                  </a:lnTo>
                  <a:lnTo>
                    <a:pt x="0" y="616483"/>
                  </a:lnTo>
                  <a:lnTo>
                    <a:pt x="5257" y="644423"/>
                  </a:lnTo>
                  <a:lnTo>
                    <a:pt x="20612" y="668464"/>
                  </a:lnTo>
                  <a:lnTo>
                    <a:pt x="45504" y="685317"/>
                  </a:lnTo>
                  <a:lnTo>
                    <a:pt x="79324" y="691667"/>
                  </a:lnTo>
                  <a:lnTo>
                    <a:pt x="102577" y="689165"/>
                  </a:lnTo>
                  <a:lnTo>
                    <a:pt x="123063" y="682205"/>
                  </a:lnTo>
                  <a:lnTo>
                    <a:pt x="140347" y="671537"/>
                  </a:lnTo>
                  <a:lnTo>
                    <a:pt x="153974" y="657961"/>
                  </a:lnTo>
                  <a:lnTo>
                    <a:pt x="155536" y="657961"/>
                  </a:lnTo>
                  <a:lnTo>
                    <a:pt x="159677" y="685952"/>
                  </a:lnTo>
                  <a:lnTo>
                    <a:pt x="217233" y="685952"/>
                  </a:lnTo>
                  <a:close/>
                </a:path>
                <a:path w="2151380" h="692150">
                  <a:moveTo>
                    <a:pt x="634809" y="537159"/>
                  </a:moveTo>
                  <a:lnTo>
                    <a:pt x="627507" y="485952"/>
                  </a:lnTo>
                  <a:lnTo>
                    <a:pt x="608304" y="452145"/>
                  </a:lnTo>
                  <a:lnTo>
                    <a:pt x="581215" y="433501"/>
                  </a:lnTo>
                  <a:lnTo>
                    <a:pt x="550291" y="427786"/>
                  </a:lnTo>
                  <a:lnTo>
                    <a:pt x="535571" y="428752"/>
                  </a:lnTo>
                  <a:lnTo>
                    <a:pt x="499491" y="442823"/>
                  </a:lnTo>
                  <a:lnTo>
                    <a:pt x="468388" y="474446"/>
                  </a:lnTo>
                  <a:lnTo>
                    <a:pt x="467334" y="474446"/>
                  </a:lnTo>
                  <a:lnTo>
                    <a:pt x="456476" y="455333"/>
                  </a:lnTo>
                  <a:lnTo>
                    <a:pt x="440702" y="440613"/>
                  </a:lnTo>
                  <a:lnTo>
                    <a:pt x="420751" y="431139"/>
                  </a:lnTo>
                  <a:lnTo>
                    <a:pt x="397344" y="427786"/>
                  </a:lnTo>
                  <a:lnTo>
                    <a:pt x="369011" y="431736"/>
                  </a:lnTo>
                  <a:lnTo>
                    <a:pt x="347192" y="441909"/>
                  </a:lnTo>
                  <a:lnTo>
                    <a:pt x="331012" y="455777"/>
                  </a:lnTo>
                  <a:lnTo>
                    <a:pt x="319582" y="470814"/>
                  </a:lnTo>
                  <a:lnTo>
                    <a:pt x="318020" y="470814"/>
                  </a:lnTo>
                  <a:lnTo>
                    <a:pt x="315442" y="433476"/>
                  </a:lnTo>
                  <a:lnTo>
                    <a:pt x="260489" y="433476"/>
                  </a:lnTo>
                  <a:lnTo>
                    <a:pt x="261467" y="450329"/>
                  </a:lnTo>
                  <a:lnTo>
                    <a:pt x="262102" y="468350"/>
                  </a:lnTo>
                  <a:lnTo>
                    <a:pt x="262458" y="487718"/>
                  </a:lnTo>
                  <a:lnTo>
                    <a:pt x="262559" y="508647"/>
                  </a:lnTo>
                  <a:lnTo>
                    <a:pt x="262559" y="685965"/>
                  </a:lnTo>
                  <a:lnTo>
                    <a:pt x="324777" y="685965"/>
                  </a:lnTo>
                  <a:lnTo>
                    <a:pt x="324777" y="529386"/>
                  </a:lnTo>
                  <a:lnTo>
                    <a:pt x="325818" y="522135"/>
                  </a:lnTo>
                  <a:lnTo>
                    <a:pt x="357632" y="482803"/>
                  </a:lnTo>
                  <a:lnTo>
                    <a:pt x="374027" y="479615"/>
                  </a:lnTo>
                  <a:lnTo>
                    <a:pt x="393293" y="484060"/>
                  </a:lnTo>
                  <a:lnTo>
                    <a:pt x="406882" y="496468"/>
                  </a:lnTo>
                  <a:lnTo>
                    <a:pt x="414921" y="515493"/>
                  </a:lnTo>
                  <a:lnTo>
                    <a:pt x="417576" y="539775"/>
                  </a:lnTo>
                  <a:lnTo>
                    <a:pt x="417576" y="685965"/>
                  </a:lnTo>
                  <a:lnTo>
                    <a:pt x="479793" y="685965"/>
                  </a:lnTo>
                  <a:lnTo>
                    <a:pt x="479793" y="527316"/>
                  </a:lnTo>
                  <a:lnTo>
                    <a:pt x="481342" y="519557"/>
                  </a:lnTo>
                  <a:lnTo>
                    <a:pt x="512279" y="482333"/>
                  </a:lnTo>
                  <a:lnTo>
                    <a:pt x="527481" y="479615"/>
                  </a:lnTo>
                  <a:lnTo>
                    <a:pt x="547433" y="484162"/>
                  </a:lnTo>
                  <a:lnTo>
                    <a:pt x="561505" y="497306"/>
                  </a:lnTo>
                  <a:lnTo>
                    <a:pt x="569849" y="518337"/>
                  </a:lnTo>
                  <a:lnTo>
                    <a:pt x="572592" y="546506"/>
                  </a:lnTo>
                  <a:lnTo>
                    <a:pt x="572592" y="685965"/>
                  </a:lnTo>
                  <a:lnTo>
                    <a:pt x="634809" y="685965"/>
                  </a:lnTo>
                  <a:lnTo>
                    <a:pt x="634809" y="537159"/>
                  </a:lnTo>
                  <a:close/>
                </a:path>
                <a:path w="2151380" h="692150">
                  <a:moveTo>
                    <a:pt x="868845" y="324091"/>
                  </a:moveTo>
                  <a:lnTo>
                    <a:pt x="806107" y="324091"/>
                  </a:lnTo>
                  <a:lnTo>
                    <a:pt x="760996" y="400812"/>
                  </a:lnTo>
                  <a:lnTo>
                    <a:pt x="805078" y="400812"/>
                  </a:lnTo>
                  <a:lnTo>
                    <a:pt x="868845" y="324091"/>
                  </a:lnTo>
                  <a:close/>
                </a:path>
                <a:path w="2151380" h="692150">
                  <a:moveTo>
                    <a:pt x="895286" y="685965"/>
                  </a:moveTo>
                  <a:lnTo>
                    <a:pt x="893622" y="673138"/>
                  </a:lnTo>
                  <a:lnTo>
                    <a:pt x="892492" y="658355"/>
                  </a:lnTo>
                  <a:lnTo>
                    <a:pt x="892479" y="657961"/>
                  </a:lnTo>
                  <a:lnTo>
                    <a:pt x="892009" y="646036"/>
                  </a:lnTo>
                  <a:lnTo>
                    <a:pt x="891895" y="643166"/>
                  </a:lnTo>
                  <a:lnTo>
                    <a:pt x="891781" y="635482"/>
                  </a:lnTo>
                  <a:lnTo>
                    <a:pt x="891654" y="562571"/>
                  </a:lnTo>
                  <a:lnTo>
                    <a:pt x="891654" y="534060"/>
                  </a:lnTo>
                  <a:lnTo>
                    <a:pt x="886752" y="494271"/>
                  </a:lnTo>
                  <a:lnTo>
                    <a:pt x="876122" y="472871"/>
                  </a:lnTo>
                  <a:lnTo>
                    <a:pt x="869873" y="460311"/>
                  </a:lnTo>
                  <a:lnTo>
                    <a:pt x="837844" y="436651"/>
                  </a:lnTo>
                  <a:lnTo>
                    <a:pt x="829437" y="435178"/>
                  </a:lnTo>
                  <a:lnTo>
                    <a:pt x="829437" y="562571"/>
                  </a:lnTo>
                  <a:lnTo>
                    <a:pt x="829437" y="601459"/>
                  </a:lnTo>
                  <a:lnTo>
                    <a:pt x="809866" y="635482"/>
                  </a:lnTo>
                  <a:lnTo>
                    <a:pt x="777595" y="646036"/>
                  </a:lnTo>
                  <a:lnTo>
                    <a:pt x="763397" y="643877"/>
                  </a:lnTo>
                  <a:lnTo>
                    <a:pt x="751865" y="637235"/>
                  </a:lnTo>
                  <a:lnTo>
                    <a:pt x="744131" y="625919"/>
                  </a:lnTo>
                  <a:lnTo>
                    <a:pt x="741311" y="609752"/>
                  </a:lnTo>
                  <a:lnTo>
                    <a:pt x="748728" y="586054"/>
                  </a:lnTo>
                  <a:lnTo>
                    <a:pt x="768451" y="571385"/>
                  </a:lnTo>
                  <a:lnTo>
                    <a:pt x="796632" y="564108"/>
                  </a:lnTo>
                  <a:lnTo>
                    <a:pt x="829437" y="562571"/>
                  </a:lnTo>
                  <a:lnTo>
                    <a:pt x="829437" y="435178"/>
                  </a:lnTo>
                  <a:lnTo>
                    <a:pt x="787438" y="427774"/>
                  </a:lnTo>
                  <a:lnTo>
                    <a:pt x="758964" y="429653"/>
                  </a:lnTo>
                  <a:lnTo>
                    <a:pt x="733844" y="434644"/>
                  </a:lnTo>
                  <a:lnTo>
                    <a:pt x="712711" y="441769"/>
                  </a:lnTo>
                  <a:lnTo>
                    <a:pt x="696201" y="450075"/>
                  </a:lnTo>
                  <a:lnTo>
                    <a:pt x="708634" y="491540"/>
                  </a:lnTo>
                  <a:lnTo>
                    <a:pt x="722972" y="484035"/>
                  </a:lnTo>
                  <a:lnTo>
                    <a:pt x="739686" y="478129"/>
                  </a:lnTo>
                  <a:lnTo>
                    <a:pt x="757859" y="474256"/>
                  </a:lnTo>
                  <a:lnTo>
                    <a:pt x="776566" y="472871"/>
                  </a:lnTo>
                  <a:lnTo>
                    <a:pt x="803389" y="477431"/>
                  </a:lnTo>
                  <a:lnTo>
                    <a:pt x="818946" y="488683"/>
                  </a:lnTo>
                  <a:lnTo>
                    <a:pt x="826135" y="503059"/>
                  </a:lnTo>
                  <a:lnTo>
                    <a:pt x="827887" y="516940"/>
                  </a:lnTo>
                  <a:lnTo>
                    <a:pt x="827887" y="521093"/>
                  </a:lnTo>
                  <a:lnTo>
                    <a:pt x="765098" y="526821"/>
                  </a:lnTo>
                  <a:lnTo>
                    <a:pt x="717969" y="544690"/>
                  </a:lnTo>
                  <a:lnTo>
                    <a:pt x="688340" y="574611"/>
                  </a:lnTo>
                  <a:lnTo>
                    <a:pt x="678053" y="616496"/>
                  </a:lnTo>
                  <a:lnTo>
                    <a:pt x="683298" y="644423"/>
                  </a:lnTo>
                  <a:lnTo>
                    <a:pt x="698665" y="668464"/>
                  </a:lnTo>
                  <a:lnTo>
                    <a:pt x="723544" y="685317"/>
                  </a:lnTo>
                  <a:lnTo>
                    <a:pt x="757377" y="691667"/>
                  </a:lnTo>
                  <a:lnTo>
                    <a:pt x="780630" y="689165"/>
                  </a:lnTo>
                  <a:lnTo>
                    <a:pt x="801116" y="682205"/>
                  </a:lnTo>
                  <a:lnTo>
                    <a:pt x="818400" y="671537"/>
                  </a:lnTo>
                  <a:lnTo>
                    <a:pt x="832040" y="657961"/>
                  </a:lnTo>
                  <a:lnTo>
                    <a:pt x="833589" y="657961"/>
                  </a:lnTo>
                  <a:lnTo>
                    <a:pt x="837730" y="685965"/>
                  </a:lnTo>
                  <a:lnTo>
                    <a:pt x="895286" y="685965"/>
                  </a:lnTo>
                  <a:close/>
                </a:path>
                <a:path w="2151380" h="692150">
                  <a:moveTo>
                    <a:pt x="1082141" y="428802"/>
                  </a:moveTo>
                  <a:lnTo>
                    <a:pt x="1076960" y="427774"/>
                  </a:lnTo>
                  <a:lnTo>
                    <a:pt x="1073327" y="427253"/>
                  </a:lnTo>
                  <a:lnTo>
                    <a:pt x="1067104" y="427253"/>
                  </a:lnTo>
                  <a:lnTo>
                    <a:pt x="1046708" y="430644"/>
                  </a:lnTo>
                  <a:lnTo>
                    <a:pt x="1027188" y="440791"/>
                  </a:lnTo>
                  <a:lnTo>
                    <a:pt x="1010386" y="457657"/>
                  </a:lnTo>
                  <a:lnTo>
                    <a:pt x="998156" y="481177"/>
                  </a:lnTo>
                  <a:lnTo>
                    <a:pt x="996073" y="481177"/>
                  </a:lnTo>
                  <a:lnTo>
                    <a:pt x="994003" y="432955"/>
                  </a:lnTo>
                  <a:lnTo>
                    <a:pt x="938530" y="432955"/>
                  </a:lnTo>
                  <a:lnTo>
                    <a:pt x="939507" y="450481"/>
                  </a:lnTo>
                  <a:lnTo>
                    <a:pt x="940155" y="469379"/>
                  </a:lnTo>
                  <a:lnTo>
                    <a:pt x="940498" y="490410"/>
                  </a:lnTo>
                  <a:lnTo>
                    <a:pt x="940600" y="514350"/>
                  </a:lnTo>
                  <a:lnTo>
                    <a:pt x="940600" y="685431"/>
                  </a:lnTo>
                  <a:lnTo>
                    <a:pt x="1004366" y="685431"/>
                  </a:lnTo>
                  <a:lnTo>
                    <a:pt x="1004366" y="547535"/>
                  </a:lnTo>
                  <a:lnTo>
                    <a:pt x="1006449" y="535089"/>
                  </a:lnTo>
                  <a:lnTo>
                    <a:pt x="1013460" y="515518"/>
                  </a:lnTo>
                  <a:lnTo>
                    <a:pt x="1025626" y="500291"/>
                  </a:lnTo>
                  <a:lnTo>
                    <a:pt x="1042454" y="490397"/>
                  </a:lnTo>
                  <a:lnTo>
                    <a:pt x="1063472" y="486867"/>
                  </a:lnTo>
                  <a:lnTo>
                    <a:pt x="1071245" y="486867"/>
                  </a:lnTo>
                  <a:lnTo>
                    <a:pt x="1082141" y="488937"/>
                  </a:lnTo>
                  <a:lnTo>
                    <a:pt x="1082141" y="428802"/>
                  </a:lnTo>
                  <a:close/>
                </a:path>
                <a:path w="2151380" h="692150">
                  <a:moveTo>
                    <a:pt x="1320990" y="685952"/>
                  </a:moveTo>
                  <a:lnTo>
                    <a:pt x="1319326" y="673125"/>
                  </a:lnTo>
                  <a:lnTo>
                    <a:pt x="1318209" y="658355"/>
                  </a:lnTo>
                  <a:lnTo>
                    <a:pt x="1318196" y="657961"/>
                  </a:lnTo>
                  <a:lnTo>
                    <a:pt x="1317713" y="646036"/>
                  </a:lnTo>
                  <a:lnTo>
                    <a:pt x="1317599" y="643166"/>
                  </a:lnTo>
                  <a:lnTo>
                    <a:pt x="1317485" y="635482"/>
                  </a:lnTo>
                  <a:lnTo>
                    <a:pt x="1317371" y="562571"/>
                  </a:lnTo>
                  <a:lnTo>
                    <a:pt x="1317371" y="534060"/>
                  </a:lnTo>
                  <a:lnTo>
                    <a:pt x="1312456" y="494271"/>
                  </a:lnTo>
                  <a:lnTo>
                    <a:pt x="1301826" y="472871"/>
                  </a:lnTo>
                  <a:lnTo>
                    <a:pt x="1295590" y="460311"/>
                  </a:lnTo>
                  <a:lnTo>
                    <a:pt x="1263548" y="436664"/>
                  </a:lnTo>
                  <a:lnTo>
                    <a:pt x="1255153" y="435190"/>
                  </a:lnTo>
                  <a:lnTo>
                    <a:pt x="1255153" y="562571"/>
                  </a:lnTo>
                  <a:lnTo>
                    <a:pt x="1255153" y="601459"/>
                  </a:lnTo>
                  <a:lnTo>
                    <a:pt x="1235570" y="635482"/>
                  </a:lnTo>
                  <a:lnTo>
                    <a:pt x="1203312" y="646036"/>
                  </a:lnTo>
                  <a:lnTo>
                    <a:pt x="1189101" y="643864"/>
                  </a:lnTo>
                  <a:lnTo>
                    <a:pt x="1177582" y="637222"/>
                  </a:lnTo>
                  <a:lnTo>
                    <a:pt x="1169847" y="625919"/>
                  </a:lnTo>
                  <a:lnTo>
                    <a:pt x="1167015" y="609752"/>
                  </a:lnTo>
                  <a:lnTo>
                    <a:pt x="1174445" y="586054"/>
                  </a:lnTo>
                  <a:lnTo>
                    <a:pt x="1194168" y="571385"/>
                  </a:lnTo>
                  <a:lnTo>
                    <a:pt x="1222349" y="564108"/>
                  </a:lnTo>
                  <a:lnTo>
                    <a:pt x="1255153" y="562571"/>
                  </a:lnTo>
                  <a:lnTo>
                    <a:pt x="1255153" y="435190"/>
                  </a:lnTo>
                  <a:lnTo>
                    <a:pt x="1213154" y="427786"/>
                  </a:lnTo>
                  <a:lnTo>
                    <a:pt x="1184681" y="429666"/>
                  </a:lnTo>
                  <a:lnTo>
                    <a:pt x="1159560" y="434657"/>
                  </a:lnTo>
                  <a:lnTo>
                    <a:pt x="1138415" y="441782"/>
                  </a:lnTo>
                  <a:lnTo>
                    <a:pt x="1121905" y="450075"/>
                  </a:lnTo>
                  <a:lnTo>
                    <a:pt x="1134351" y="491540"/>
                  </a:lnTo>
                  <a:lnTo>
                    <a:pt x="1148676" y="484035"/>
                  </a:lnTo>
                  <a:lnTo>
                    <a:pt x="1165390" y="478129"/>
                  </a:lnTo>
                  <a:lnTo>
                    <a:pt x="1183563" y="474256"/>
                  </a:lnTo>
                  <a:lnTo>
                    <a:pt x="1202258" y="472871"/>
                  </a:lnTo>
                  <a:lnTo>
                    <a:pt x="1229093" y="477431"/>
                  </a:lnTo>
                  <a:lnTo>
                    <a:pt x="1244650" y="488683"/>
                  </a:lnTo>
                  <a:lnTo>
                    <a:pt x="1251839" y="503059"/>
                  </a:lnTo>
                  <a:lnTo>
                    <a:pt x="1253591" y="516940"/>
                  </a:lnTo>
                  <a:lnTo>
                    <a:pt x="1253591" y="521093"/>
                  </a:lnTo>
                  <a:lnTo>
                    <a:pt x="1190815" y="526821"/>
                  </a:lnTo>
                  <a:lnTo>
                    <a:pt x="1143685" y="544690"/>
                  </a:lnTo>
                  <a:lnTo>
                    <a:pt x="1114044" y="574611"/>
                  </a:lnTo>
                  <a:lnTo>
                    <a:pt x="1103757" y="616483"/>
                  </a:lnTo>
                  <a:lnTo>
                    <a:pt x="1109014" y="644423"/>
                  </a:lnTo>
                  <a:lnTo>
                    <a:pt x="1124369" y="668464"/>
                  </a:lnTo>
                  <a:lnTo>
                    <a:pt x="1149248" y="685317"/>
                  </a:lnTo>
                  <a:lnTo>
                    <a:pt x="1183081" y="691667"/>
                  </a:lnTo>
                  <a:lnTo>
                    <a:pt x="1206347" y="689165"/>
                  </a:lnTo>
                  <a:lnTo>
                    <a:pt x="1226832" y="682205"/>
                  </a:lnTo>
                  <a:lnTo>
                    <a:pt x="1244104" y="671537"/>
                  </a:lnTo>
                  <a:lnTo>
                    <a:pt x="1257744" y="657961"/>
                  </a:lnTo>
                  <a:lnTo>
                    <a:pt x="1259293" y="657961"/>
                  </a:lnTo>
                  <a:lnTo>
                    <a:pt x="1263446" y="685952"/>
                  </a:lnTo>
                  <a:lnTo>
                    <a:pt x="1320990" y="685952"/>
                  </a:lnTo>
                  <a:close/>
                </a:path>
                <a:path w="2151380" h="692150">
                  <a:moveTo>
                    <a:pt x="1566430" y="439699"/>
                  </a:moveTo>
                  <a:lnTo>
                    <a:pt x="1553946" y="435000"/>
                  </a:lnTo>
                  <a:lnTo>
                    <a:pt x="1538884" y="431215"/>
                  </a:lnTo>
                  <a:lnTo>
                    <a:pt x="1522183" y="428701"/>
                  </a:lnTo>
                  <a:lnTo>
                    <a:pt x="1504746" y="427786"/>
                  </a:lnTo>
                  <a:lnTo>
                    <a:pt x="1456080" y="434530"/>
                  </a:lnTo>
                  <a:lnTo>
                    <a:pt x="1416989" y="453428"/>
                  </a:lnTo>
                  <a:lnTo>
                    <a:pt x="1388160" y="482434"/>
                  </a:lnTo>
                  <a:lnTo>
                    <a:pt x="1370342" y="519493"/>
                  </a:lnTo>
                  <a:lnTo>
                    <a:pt x="1364246" y="562571"/>
                  </a:lnTo>
                  <a:lnTo>
                    <a:pt x="1370215" y="606056"/>
                  </a:lnTo>
                  <a:lnTo>
                    <a:pt x="1387348" y="641832"/>
                  </a:lnTo>
                  <a:lnTo>
                    <a:pt x="1414513" y="668769"/>
                  </a:lnTo>
                  <a:lnTo>
                    <a:pt x="1450568" y="685761"/>
                  </a:lnTo>
                  <a:lnTo>
                    <a:pt x="1494358" y="691667"/>
                  </a:lnTo>
                  <a:lnTo>
                    <a:pt x="1516989" y="690435"/>
                  </a:lnTo>
                  <a:lnTo>
                    <a:pt x="1565910" y="678180"/>
                  </a:lnTo>
                  <a:lnTo>
                    <a:pt x="1557108" y="631012"/>
                  </a:lnTo>
                  <a:lnTo>
                    <a:pt x="1547126" y="634733"/>
                  </a:lnTo>
                  <a:lnTo>
                    <a:pt x="1535645" y="637882"/>
                  </a:lnTo>
                  <a:lnTo>
                    <a:pt x="1522323" y="640041"/>
                  </a:lnTo>
                  <a:lnTo>
                    <a:pt x="1506804" y="640854"/>
                  </a:lnTo>
                  <a:lnTo>
                    <a:pt x="1476362" y="635431"/>
                  </a:lnTo>
                  <a:lnTo>
                    <a:pt x="1451851" y="619607"/>
                  </a:lnTo>
                  <a:lnTo>
                    <a:pt x="1435506" y="594055"/>
                  </a:lnTo>
                  <a:lnTo>
                    <a:pt x="1429562" y="559460"/>
                  </a:lnTo>
                  <a:lnTo>
                    <a:pt x="1434553" y="527202"/>
                  </a:lnTo>
                  <a:lnTo>
                    <a:pt x="1449717" y="501205"/>
                  </a:lnTo>
                  <a:lnTo>
                    <a:pt x="1474101" y="483857"/>
                  </a:lnTo>
                  <a:lnTo>
                    <a:pt x="1506804" y="477558"/>
                  </a:lnTo>
                  <a:lnTo>
                    <a:pt x="1522501" y="478434"/>
                  </a:lnTo>
                  <a:lnTo>
                    <a:pt x="1535582" y="480720"/>
                  </a:lnTo>
                  <a:lnTo>
                    <a:pt x="1546326" y="483895"/>
                  </a:lnTo>
                  <a:lnTo>
                    <a:pt x="1555026" y="487400"/>
                  </a:lnTo>
                  <a:lnTo>
                    <a:pt x="1566430" y="439699"/>
                  </a:lnTo>
                  <a:close/>
                </a:path>
                <a:path w="2151380" h="692150">
                  <a:moveTo>
                    <a:pt x="1838312" y="537159"/>
                  </a:moveTo>
                  <a:lnTo>
                    <a:pt x="1830590" y="485952"/>
                  </a:lnTo>
                  <a:lnTo>
                    <a:pt x="1810385" y="452145"/>
                  </a:lnTo>
                  <a:lnTo>
                    <a:pt x="1782102" y="433501"/>
                  </a:lnTo>
                  <a:lnTo>
                    <a:pt x="1750174" y="427786"/>
                  </a:lnTo>
                  <a:lnTo>
                    <a:pt x="1738337" y="428548"/>
                  </a:lnTo>
                  <a:lnTo>
                    <a:pt x="1697316" y="444881"/>
                  </a:lnTo>
                  <a:lnTo>
                    <a:pt x="1675003" y="468210"/>
                  </a:lnTo>
                  <a:lnTo>
                    <a:pt x="1673974" y="468210"/>
                  </a:lnTo>
                  <a:lnTo>
                    <a:pt x="1673974" y="317868"/>
                  </a:lnTo>
                  <a:lnTo>
                    <a:pt x="1609674" y="317868"/>
                  </a:lnTo>
                  <a:lnTo>
                    <a:pt x="1609674" y="685965"/>
                  </a:lnTo>
                  <a:lnTo>
                    <a:pt x="1673974" y="685965"/>
                  </a:lnTo>
                  <a:lnTo>
                    <a:pt x="1673974" y="527850"/>
                  </a:lnTo>
                  <a:lnTo>
                    <a:pt x="1674482" y="521093"/>
                  </a:lnTo>
                  <a:lnTo>
                    <a:pt x="1708569" y="483031"/>
                  </a:lnTo>
                  <a:lnTo>
                    <a:pt x="1725815" y="480136"/>
                  </a:lnTo>
                  <a:lnTo>
                    <a:pt x="1748294" y="485013"/>
                  </a:lnTo>
                  <a:lnTo>
                    <a:pt x="1763395" y="498475"/>
                  </a:lnTo>
                  <a:lnTo>
                    <a:pt x="1771891" y="518858"/>
                  </a:lnTo>
                  <a:lnTo>
                    <a:pt x="1774545" y="544436"/>
                  </a:lnTo>
                  <a:lnTo>
                    <a:pt x="1774545" y="685965"/>
                  </a:lnTo>
                  <a:lnTo>
                    <a:pt x="1838312" y="685965"/>
                  </a:lnTo>
                  <a:lnTo>
                    <a:pt x="1838312" y="537159"/>
                  </a:lnTo>
                  <a:close/>
                </a:path>
                <a:path w="2151380" h="692150">
                  <a:moveTo>
                    <a:pt x="1987791" y="185407"/>
                  </a:moveTo>
                  <a:lnTo>
                    <a:pt x="1866099" y="63703"/>
                  </a:lnTo>
                  <a:lnTo>
                    <a:pt x="1860283" y="68338"/>
                  </a:lnTo>
                  <a:lnTo>
                    <a:pt x="1854708" y="73228"/>
                  </a:lnTo>
                  <a:lnTo>
                    <a:pt x="1849361" y="78371"/>
                  </a:lnTo>
                  <a:lnTo>
                    <a:pt x="1844243" y="83769"/>
                  </a:lnTo>
                  <a:lnTo>
                    <a:pt x="1945894" y="185407"/>
                  </a:lnTo>
                  <a:lnTo>
                    <a:pt x="1945894" y="193687"/>
                  </a:lnTo>
                  <a:lnTo>
                    <a:pt x="1844243" y="295338"/>
                  </a:lnTo>
                  <a:lnTo>
                    <a:pt x="1849361" y="300723"/>
                  </a:lnTo>
                  <a:lnTo>
                    <a:pt x="1854708" y="305866"/>
                  </a:lnTo>
                  <a:lnTo>
                    <a:pt x="1860283" y="310756"/>
                  </a:lnTo>
                  <a:lnTo>
                    <a:pt x="1866099" y="315391"/>
                  </a:lnTo>
                  <a:lnTo>
                    <a:pt x="1987791" y="193687"/>
                  </a:lnTo>
                  <a:lnTo>
                    <a:pt x="1987791" y="185407"/>
                  </a:lnTo>
                  <a:close/>
                </a:path>
                <a:path w="2151380" h="692150">
                  <a:moveTo>
                    <a:pt x="2119566" y="189547"/>
                  </a:moveTo>
                  <a:lnTo>
                    <a:pt x="2111514" y="139585"/>
                  </a:lnTo>
                  <a:lnTo>
                    <a:pt x="2089073" y="96189"/>
                  </a:lnTo>
                  <a:lnTo>
                    <a:pt x="2054847" y="61976"/>
                  </a:lnTo>
                  <a:lnTo>
                    <a:pt x="2011451" y="39535"/>
                  </a:lnTo>
                  <a:lnTo>
                    <a:pt x="1961489" y="31470"/>
                  </a:lnTo>
                  <a:lnTo>
                    <a:pt x="1942274" y="32651"/>
                  </a:lnTo>
                  <a:lnTo>
                    <a:pt x="1923757" y="36068"/>
                  </a:lnTo>
                  <a:lnTo>
                    <a:pt x="1906054" y="41579"/>
                  </a:lnTo>
                  <a:lnTo>
                    <a:pt x="1889302" y="49022"/>
                  </a:lnTo>
                  <a:lnTo>
                    <a:pt x="2025675" y="185407"/>
                  </a:lnTo>
                  <a:lnTo>
                    <a:pt x="2025675" y="193687"/>
                  </a:lnTo>
                  <a:lnTo>
                    <a:pt x="1889302" y="330073"/>
                  </a:lnTo>
                  <a:lnTo>
                    <a:pt x="1906054" y="337515"/>
                  </a:lnTo>
                  <a:lnTo>
                    <a:pt x="1923757" y="343027"/>
                  </a:lnTo>
                  <a:lnTo>
                    <a:pt x="1942274" y="346456"/>
                  </a:lnTo>
                  <a:lnTo>
                    <a:pt x="1961489" y="347624"/>
                  </a:lnTo>
                  <a:lnTo>
                    <a:pt x="2011451" y="339559"/>
                  </a:lnTo>
                  <a:lnTo>
                    <a:pt x="2054847" y="317119"/>
                  </a:lnTo>
                  <a:lnTo>
                    <a:pt x="2089073" y="282905"/>
                  </a:lnTo>
                  <a:lnTo>
                    <a:pt x="2111514" y="239509"/>
                  </a:lnTo>
                  <a:lnTo>
                    <a:pt x="2119566" y="189547"/>
                  </a:lnTo>
                  <a:close/>
                </a:path>
                <a:path w="2151380" h="692150">
                  <a:moveTo>
                    <a:pt x="2151037" y="189547"/>
                  </a:moveTo>
                  <a:lnTo>
                    <a:pt x="2144268" y="139153"/>
                  </a:lnTo>
                  <a:lnTo>
                    <a:pt x="2138464" y="125412"/>
                  </a:lnTo>
                  <a:lnTo>
                    <a:pt x="2138464" y="189547"/>
                  </a:lnTo>
                  <a:lnTo>
                    <a:pt x="2132152" y="236588"/>
                  </a:lnTo>
                  <a:lnTo>
                    <a:pt x="2114308" y="278866"/>
                  </a:lnTo>
                  <a:lnTo>
                    <a:pt x="2086635" y="314693"/>
                  </a:lnTo>
                  <a:lnTo>
                    <a:pt x="2050808" y="342366"/>
                  </a:lnTo>
                  <a:lnTo>
                    <a:pt x="2008530" y="360197"/>
                  </a:lnTo>
                  <a:lnTo>
                    <a:pt x="1961489" y="366522"/>
                  </a:lnTo>
                  <a:lnTo>
                    <a:pt x="1914436" y="360197"/>
                  </a:lnTo>
                  <a:lnTo>
                    <a:pt x="1872170" y="342366"/>
                  </a:lnTo>
                  <a:lnTo>
                    <a:pt x="1836343" y="314693"/>
                  </a:lnTo>
                  <a:lnTo>
                    <a:pt x="1808670" y="278866"/>
                  </a:lnTo>
                  <a:lnTo>
                    <a:pt x="1790839" y="236588"/>
                  </a:lnTo>
                  <a:lnTo>
                    <a:pt x="1784515" y="189547"/>
                  </a:lnTo>
                  <a:lnTo>
                    <a:pt x="1790839" y="142506"/>
                  </a:lnTo>
                  <a:lnTo>
                    <a:pt x="1808670" y="100228"/>
                  </a:lnTo>
                  <a:lnTo>
                    <a:pt x="1836343" y="64414"/>
                  </a:lnTo>
                  <a:lnTo>
                    <a:pt x="1872170" y="36741"/>
                  </a:lnTo>
                  <a:lnTo>
                    <a:pt x="1914436" y="18897"/>
                  </a:lnTo>
                  <a:lnTo>
                    <a:pt x="1961489" y="12573"/>
                  </a:lnTo>
                  <a:lnTo>
                    <a:pt x="2008530" y="18897"/>
                  </a:lnTo>
                  <a:lnTo>
                    <a:pt x="2050808" y="36741"/>
                  </a:lnTo>
                  <a:lnTo>
                    <a:pt x="2086635" y="64414"/>
                  </a:lnTo>
                  <a:lnTo>
                    <a:pt x="2114308" y="100228"/>
                  </a:lnTo>
                  <a:lnTo>
                    <a:pt x="2132152" y="142506"/>
                  </a:lnTo>
                  <a:lnTo>
                    <a:pt x="2138464" y="189547"/>
                  </a:lnTo>
                  <a:lnTo>
                    <a:pt x="2138464" y="125412"/>
                  </a:lnTo>
                  <a:lnTo>
                    <a:pt x="2095525" y="55511"/>
                  </a:lnTo>
                  <a:lnTo>
                    <a:pt x="2057158" y="25882"/>
                  </a:lnTo>
                  <a:lnTo>
                    <a:pt x="2011883" y="6769"/>
                  </a:lnTo>
                  <a:lnTo>
                    <a:pt x="1961489" y="0"/>
                  </a:lnTo>
                  <a:lnTo>
                    <a:pt x="1911096" y="6769"/>
                  </a:lnTo>
                  <a:lnTo>
                    <a:pt x="1865820" y="25882"/>
                  </a:lnTo>
                  <a:lnTo>
                    <a:pt x="1827453" y="55511"/>
                  </a:lnTo>
                  <a:lnTo>
                    <a:pt x="1797812" y="93878"/>
                  </a:lnTo>
                  <a:lnTo>
                    <a:pt x="1778711" y="139153"/>
                  </a:lnTo>
                  <a:lnTo>
                    <a:pt x="1771942" y="189547"/>
                  </a:lnTo>
                  <a:lnTo>
                    <a:pt x="1778711" y="239941"/>
                  </a:lnTo>
                  <a:lnTo>
                    <a:pt x="1797812" y="285216"/>
                  </a:lnTo>
                  <a:lnTo>
                    <a:pt x="1827453" y="323583"/>
                  </a:lnTo>
                  <a:lnTo>
                    <a:pt x="1865820" y="353225"/>
                  </a:lnTo>
                  <a:lnTo>
                    <a:pt x="1911096" y="372325"/>
                  </a:lnTo>
                  <a:lnTo>
                    <a:pt x="1961489" y="379095"/>
                  </a:lnTo>
                  <a:lnTo>
                    <a:pt x="2011883" y="372325"/>
                  </a:lnTo>
                  <a:lnTo>
                    <a:pt x="2025637" y="366522"/>
                  </a:lnTo>
                  <a:lnTo>
                    <a:pt x="2057158" y="353225"/>
                  </a:lnTo>
                  <a:lnTo>
                    <a:pt x="2095525" y="323583"/>
                  </a:lnTo>
                  <a:lnTo>
                    <a:pt x="2125154" y="285216"/>
                  </a:lnTo>
                  <a:lnTo>
                    <a:pt x="2144268" y="239941"/>
                  </a:lnTo>
                  <a:lnTo>
                    <a:pt x="2151037" y="189547"/>
                  </a:lnTo>
                  <a:close/>
                </a:path>
              </a:pathLst>
            </a:custGeom>
            <a:solidFill>
              <a:srgbClr val="FFFFFF"/>
            </a:solidFill>
          </p:spPr>
          <p:txBody>
            <a:bodyPr wrap="square" lIns="0" tIns="0" rIns="0" bIns="0" rtlCol="0"/>
            <a:lstStyle/>
            <a:p>
              <a:endParaRPr sz="1092" dirty="0"/>
            </a:p>
          </p:txBody>
        </p:sp>
      </p:grpSp>
      <p:sp>
        <p:nvSpPr>
          <p:cNvPr id="6" name="object 7">
            <a:extLst>
              <a:ext uri="{FF2B5EF4-FFF2-40B4-BE49-F238E27FC236}">
                <a16:creationId xmlns:a16="http://schemas.microsoft.com/office/drawing/2014/main" id="{75569DFD-A14C-8A23-B274-568914ED2980}"/>
              </a:ext>
            </a:extLst>
          </p:cNvPr>
          <p:cNvSpPr txBox="1"/>
          <p:nvPr userDrawn="1"/>
        </p:nvSpPr>
        <p:spPr>
          <a:xfrm>
            <a:off x="10316238" y="6372787"/>
            <a:ext cx="1144412" cy="162181"/>
          </a:xfrm>
          <a:prstGeom prst="rect">
            <a:avLst/>
          </a:prstGeom>
        </p:spPr>
        <p:txBody>
          <a:bodyPr vert="horz" wrap="square" lIns="0" tIns="8086" rIns="0" bIns="0" rtlCol="0">
            <a:spAutoFit/>
          </a:bodyPr>
          <a:lstStyle/>
          <a:p>
            <a:pPr marL="7701">
              <a:spcBef>
                <a:spcPts val="64"/>
              </a:spcBef>
            </a:pPr>
            <a:r>
              <a:rPr sz="1001" b="1" dirty="0">
                <a:solidFill>
                  <a:srgbClr val="FFFFFF"/>
                </a:solidFill>
                <a:latin typeface="MyriadPro-Semibold"/>
                <a:cs typeface="MyriadPro-Semibold"/>
              </a:rPr>
              <a:t>25</a:t>
            </a:r>
            <a:r>
              <a:rPr sz="1001" b="1" spc="85" dirty="0">
                <a:solidFill>
                  <a:srgbClr val="FFFFFF"/>
                </a:solidFill>
                <a:latin typeface="MyriadPro-Semibold"/>
                <a:cs typeface="MyriadPro-Semibold"/>
              </a:rPr>
              <a:t> </a:t>
            </a:r>
            <a:r>
              <a:rPr sz="1001" b="1" dirty="0">
                <a:solidFill>
                  <a:srgbClr val="FFFFFF"/>
                </a:solidFill>
                <a:latin typeface="MyriadPro-Semibold"/>
                <a:cs typeface="MyriadPro-Semibold"/>
              </a:rPr>
              <a:t>years</a:t>
            </a:r>
            <a:r>
              <a:rPr sz="1001" b="1" spc="97" dirty="0">
                <a:solidFill>
                  <a:srgbClr val="FFFFFF"/>
                </a:solidFill>
                <a:latin typeface="MyriadPro-Semibold"/>
                <a:cs typeface="MyriadPro-Semibold"/>
              </a:rPr>
              <a:t> </a:t>
            </a:r>
            <a:r>
              <a:rPr sz="1001" dirty="0">
                <a:solidFill>
                  <a:srgbClr val="FFFFFF"/>
                </a:solidFill>
                <a:latin typeface="Myriad Pro"/>
                <a:cs typeface="Myriad Pro"/>
              </a:rPr>
              <a:t>of</a:t>
            </a:r>
            <a:r>
              <a:rPr sz="1001" spc="94" dirty="0">
                <a:solidFill>
                  <a:srgbClr val="FFFFFF"/>
                </a:solidFill>
                <a:latin typeface="Myriad Pro"/>
                <a:cs typeface="Myriad Pro"/>
              </a:rPr>
              <a:t> </a:t>
            </a:r>
            <a:r>
              <a:rPr sz="1001" spc="-6" dirty="0">
                <a:solidFill>
                  <a:srgbClr val="FFFFFF"/>
                </a:solidFill>
                <a:latin typeface="Myriad Pro"/>
                <a:cs typeface="Myriad Pro"/>
              </a:rPr>
              <a:t>research</a:t>
            </a:r>
            <a:endParaRPr sz="1001" dirty="0">
              <a:latin typeface="Myriad Pro"/>
              <a:cs typeface="Myriad Pro"/>
            </a:endParaRPr>
          </a:p>
        </p:txBody>
      </p:sp>
      <p:sp>
        <p:nvSpPr>
          <p:cNvPr id="9" name="Picture Placeholder 22">
            <a:extLst>
              <a:ext uri="{FF2B5EF4-FFF2-40B4-BE49-F238E27FC236}">
                <a16:creationId xmlns:a16="http://schemas.microsoft.com/office/drawing/2014/main" id="{FFEF3D59-3927-F015-B216-1AEEAC1E17B2}"/>
              </a:ext>
            </a:extLst>
          </p:cNvPr>
          <p:cNvSpPr>
            <a:spLocks noGrp="1"/>
          </p:cNvSpPr>
          <p:nvPr>
            <p:ph type="pic" sz="quarter" idx="10" hasCustomPrompt="1"/>
          </p:nvPr>
        </p:nvSpPr>
        <p:spPr>
          <a:xfrm>
            <a:off x="8540531" y="2085547"/>
            <a:ext cx="2347913" cy="2328862"/>
          </a:xfrm>
          <a:prstGeom prst="rect">
            <a:avLst/>
          </a:prstGeom>
        </p:spPr>
        <p:txBody>
          <a:bodyPr/>
          <a:lstStyle>
            <a:lvl1pPr>
              <a:defRPr/>
            </a:lvl1pPr>
          </a:lstStyle>
          <a:p>
            <a:r>
              <a:rPr lang="en-GB" dirty="0"/>
              <a:t>icon</a:t>
            </a:r>
            <a:endParaRPr lang="en-IE" dirty="0"/>
          </a:p>
        </p:txBody>
      </p:sp>
      <p:sp>
        <p:nvSpPr>
          <p:cNvPr id="12" name="Text Placeholder 11">
            <a:extLst>
              <a:ext uri="{FF2B5EF4-FFF2-40B4-BE49-F238E27FC236}">
                <a16:creationId xmlns:a16="http://schemas.microsoft.com/office/drawing/2014/main" id="{230A694D-06C3-F4FD-AEC8-C697ED9D1FE7}"/>
              </a:ext>
            </a:extLst>
          </p:cNvPr>
          <p:cNvSpPr>
            <a:spLocks noGrp="1"/>
          </p:cNvSpPr>
          <p:nvPr>
            <p:ph type="body" sz="quarter" idx="11" hasCustomPrompt="1"/>
          </p:nvPr>
        </p:nvSpPr>
        <p:spPr>
          <a:xfrm>
            <a:off x="685800" y="2547938"/>
            <a:ext cx="7406640" cy="1762125"/>
          </a:xfrm>
          <a:prstGeom prst="rect">
            <a:avLst/>
          </a:prstGeom>
        </p:spPr>
        <p:txBody>
          <a:bodyPr anchor="ctr"/>
          <a:lstStyle>
            <a:lvl1pPr marL="0" indent="0">
              <a:buFontTx/>
              <a:buNone/>
              <a:defRPr sz="6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text</a:t>
            </a:r>
            <a:endParaRPr lang="en-IE" dirty="0"/>
          </a:p>
        </p:txBody>
      </p:sp>
    </p:spTree>
    <p:extLst>
      <p:ext uri="{BB962C8B-B14F-4D97-AF65-F5344CB8AC3E}">
        <p14:creationId xmlns:p14="http://schemas.microsoft.com/office/powerpoint/2010/main" val="4008878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nsights and Implications 1">
    <p:spTree>
      <p:nvGrpSpPr>
        <p:cNvPr id="1" name=""/>
        <p:cNvGrpSpPr/>
        <p:nvPr/>
      </p:nvGrpSpPr>
      <p:grpSpPr>
        <a:xfrm>
          <a:off x="0" y="0"/>
          <a:ext cx="0" cy="0"/>
          <a:chOff x="0" y="0"/>
          <a:chExt cx="0" cy="0"/>
        </a:xfrm>
      </p:grpSpPr>
      <p:sp>
        <p:nvSpPr>
          <p:cNvPr id="11" name="Slide Number Placeholder 4"/>
          <p:cNvSpPr txBox="1">
            <a:spLocks/>
          </p:cNvSpPr>
          <p:nvPr userDrawn="1"/>
        </p:nvSpPr>
        <p:spPr bwMode="auto">
          <a:xfrm>
            <a:off x="11850240" y="6611779"/>
            <a:ext cx="341760" cy="246221"/>
          </a:xfrm>
          <a:prstGeom prst="rect">
            <a:avLst/>
          </a:prstGeom>
          <a:noFill/>
          <a:ln w="9525">
            <a:noFill/>
            <a:miter lim="800000"/>
            <a:headEnd/>
            <a:tailEnd/>
          </a:ln>
        </p:spPr>
        <p:txBody>
          <a:bodyPr wrap="none" anchor="ctr">
            <a:spAutoFit/>
          </a:bodyPr>
          <a:lstStyle/>
          <a:p>
            <a:pPr algn="r">
              <a:defRPr/>
            </a:pPr>
            <a:fld id="{6A1AA2C5-B4DB-426C-B3E5-890CC5D98970}" type="slidenum">
              <a:rPr lang="en-US" sz="1000" b="1">
                <a:solidFill>
                  <a:schemeClr val="tx1"/>
                </a:solidFill>
                <a:cs typeface="Arial" charset="0"/>
              </a:rPr>
              <a:pPr algn="r">
                <a:defRPr/>
              </a:pPr>
              <a:t>‹#›</a:t>
            </a:fld>
            <a:endParaRPr lang="en-US" sz="1000" b="1" dirty="0">
              <a:solidFill>
                <a:schemeClr val="tx1"/>
              </a:solidFill>
              <a:cs typeface="Arial" charset="0"/>
            </a:endParaRPr>
          </a:p>
        </p:txBody>
      </p:sp>
      <p:pic>
        <p:nvPicPr>
          <p:cNvPr id="2" name="object 2">
            <a:extLst>
              <a:ext uri="{FF2B5EF4-FFF2-40B4-BE49-F238E27FC236}">
                <a16:creationId xmlns:a16="http://schemas.microsoft.com/office/drawing/2014/main" id="{C12EC0B2-042A-E78F-FE55-F2796A38422A}"/>
              </a:ext>
            </a:extLst>
          </p:cNvPr>
          <p:cNvPicPr/>
          <p:nvPr userDrawn="1"/>
        </p:nvPicPr>
        <p:blipFill>
          <a:blip r:embed="rId2" cstate="print"/>
          <a:stretch>
            <a:fillRect/>
          </a:stretch>
        </p:blipFill>
        <p:spPr>
          <a:xfrm>
            <a:off x="428" y="0"/>
            <a:ext cx="12191144" cy="6857519"/>
          </a:xfrm>
          <a:prstGeom prst="rect">
            <a:avLst/>
          </a:prstGeom>
        </p:spPr>
      </p:pic>
      <p:pic>
        <p:nvPicPr>
          <p:cNvPr id="3" name="object 4">
            <a:extLst>
              <a:ext uri="{FF2B5EF4-FFF2-40B4-BE49-F238E27FC236}">
                <a16:creationId xmlns:a16="http://schemas.microsoft.com/office/drawing/2014/main" id="{FAAEFC6F-9D73-40DF-F924-344B757BE094}"/>
              </a:ext>
            </a:extLst>
          </p:cNvPr>
          <p:cNvPicPr/>
          <p:nvPr userDrawn="1"/>
        </p:nvPicPr>
        <p:blipFill>
          <a:blip r:embed="rId3" cstate="print"/>
          <a:stretch>
            <a:fillRect/>
          </a:stretch>
        </p:blipFill>
        <p:spPr>
          <a:xfrm>
            <a:off x="10844820" y="109898"/>
            <a:ext cx="764474" cy="764474"/>
          </a:xfrm>
          <a:prstGeom prst="rect">
            <a:avLst/>
          </a:prstGeom>
        </p:spPr>
      </p:pic>
      <p:sp>
        <p:nvSpPr>
          <p:cNvPr id="4" name="Rectangle 4">
            <a:extLst>
              <a:ext uri="{FF2B5EF4-FFF2-40B4-BE49-F238E27FC236}">
                <a16:creationId xmlns:a16="http://schemas.microsoft.com/office/drawing/2014/main" id="{C7CFFF37-8AFF-9FDA-679B-78BFE27763E1}"/>
              </a:ext>
            </a:extLst>
          </p:cNvPr>
          <p:cNvSpPr>
            <a:spLocks noGrp="1" noChangeArrowheads="1"/>
          </p:cNvSpPr>
          <p:nvPr>
            <p:ph type="title"/>
          </p:nvPr>
        </p:nvSpPr>
        <p:spPr>
          <a:xfrm>
            <a:off x="89650" y="89650"/>
            <a:ext cx="10515600" cy="874373"/>
          </a:xfrm>
          <a:prstGeom prst="rect">
            <a:avLst/>
          </a:prstGeom>
          <a:noFill/>
        </p:spPr>
        <p:txBody>
          <a:bodyPr anchor="ctr">
            <a:normAutofit/>
          </a:bodyPr>
          <a:lstStyle>
            <a:lvl1pPr algn="l">
              <a:lnSpc>
                <a:spcPts val="2500"/>
              </a:lnSpc>
              <a:defRPr sz="2400" b="1" baseline="0">
                <a:solidFill>
                  <a:schemeClr val="tx2"/>
                </a:solidFill>
                <a:latin typeface="Calibri" panose="020F0502020204030204"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79338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4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63" r:id="rId4"/>
    <p:sldLayoutId id="2147483676" r:id="rId5"/>
    <p:sldLayoutId id="2147483674" r:id="rId6"/>
    <p:sldLayoutId id="2147483677" r:id="rId7"/>
    <p:sldLayoutId id="2147483675" r:id="rId8"/>
    <p:sldLayoutId id="2147483673" r:id="rId9"/>
    <p:sldLayoutId id="2147483672" r:id="rId10"/>
    <p:sldLayoutId id="2147483667"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7860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hdr="0" ftr="0" dt="0"/>
  <p:txStyles>
    <p:titleStyle>
      <a:lvl1pPr algn="ctr" rtl="0" eaLnBrk="1" fontAlgn="base" hangingPunct="1">
        <a:spcBef>
          <a:spcPct val="0"/>
        </a:spcBef>
        <a:spcAft>
          <a:spcPct val="0"/>
        </a:spcAft>
        <a:defRPr sz="4400" kern="1200">
          <a:solidFill>
            <a:schemeClr val="tx1"/>
          </a:solidFill>
          <a:latin typeface="Arial" pitchFamily="34" charset="0"/>
          <a:ea typeface="+mj-ea"/>
          <a:cs typeface="+mj-cs"/>
        </a:defRPr>
      </a:lvl1pPr>
      <a:lvl2pPr algn="ctr" rtl="0" eaLnBrk="1" fontAlgn="base" hangingPunct="1">
        <a:spcBef>
          <a:spcPct val="0"/>
        </a:spcBef>
        <a:spcAft>
          <a:spcPct val="0"/>
        </a:spcAft>
        <a:defRPr sz="4400">
          <a:solidFill>
            <a:schemeClr val="tx1"/>
          </a:solidFill>
          <a:latin typeface="Arial" pitchFamily="34" charset="0"/>
        </a:defRPr>
      </a:lvl2pPr>
      <a:lvl3pPr algn="ctr" rtl="0" eaLnBrk="1" fontAlgn="base" hangingPunct="1">
        <a:spcBef>
          <a:spcPct val="0"/>
        </a:spcBef>
        <a:spcAft>
          <a:spcPct val="0"/>
        </a:spcAft>
        <a:defRPr sz="4400">
          <a:solidFill>
            <a:schemeClr val="tx1"/>
          </a:solidFill>
          <a:latin typeface="Arial" pitchFamily="34" charset="0"/>
        </a:defRPr>
      </a:lvl3pPr>
      <a:lvl4pPr algn="ctr" rtl="0" eaLnBrk="1" fontAlgn="base" hangingPunct="1">
        <a:spcBef>
          <a:spcPct val="0"/>
        </a:spcBef>
        <a:spcAft>
          <a:spcPct val="0"/>
        </a:spcAft>
        <a:defRPr sz="4400">
          <a:solidFill>
            <a:schemeClr val="tx1"/>
          </a:solidFill>
          <a:latin typeface="Arial" pitchFamily="34" charset="0"/>
        </a:defRPr>
      </a:lvl4pPr>
      <a:lvl5pPr algn="ctr" rtl="0" eaLnBrk="1" fontAlgn="base" hangingPunct="1">
        <a:spcBef>
          <a:spcPct val="0"/>
        </a:spcBef>
        <a:spcAft>
          <a:spcPct val="0"/>
        </a:spcAft>
        <a:defRPr sz="4400">
          <a:solidFill>
            <a:schemeClr val="tx1"/>
          </a:solidFill>
          <a:latin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Arial" pitchFamily="34" charset="0"/>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Arial"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5.xml"/><Relationship Id="rId4" Type="http://schemas.openxmlformats.org/officeDocument/2006/relationships/chart" Target="../charts/chart23.xml"/></Relationships>
</file>

<file path=ppt/slides/_rels/slide1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5.xml"/><Relationship Id="rId4" Type="http://schemas.openxmlformats.org/officeDocument/2006/relationships/chart" Target="../charts/chart26.xml"/></Relationships>
</file>

<file path=ppt/slides/_rels/slide1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5.xml"/><Relationship Id="rId4" Type="http://schemas.openxmlformats.org/officeDocument/2006/relationships/chart" Target="../charts/chart29.xml"/></Relationships>
</file>

<file path=ppt/slides/_rels/slide18.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5.xml"/><Relationship Id="rId4" Type="http://schemas.openxmlformats.org/officeDocument/2006/relationships/chart" Target="../charts/chart37.xml"/></Relationships>
</file>

<file path=ppt/slides/_rels/slide24.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5.xml"/><Relationship Id="rId4" Type="http://schemas.openxmlformats.org/officeDocument/2006/relationships/chart" Target="../charts/chart40.xml"/></Relationships>
</file>

<file path=ppt/slides/_rels/slide2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5.xml"/><Relationship Id="rId4" Type="http://schemas.openxmlformats.org/officeDocument/2006/relationships/chart" Target="../charts/chart43.xml"/></Relationships>
</file>

<file path=ppt/slides/_rels/slide26.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chart" Target="../charts/chart45.xml"/><Relationship Id="rId1" Type="http://schemas.openxmlformats.org/officeDocument/2006/relationships/slideLayout" Target="../slideLayouts/slideLayout5.xml"/><Relationship Id="rId4" Type="http://schemas.openxmlformats.org/officeDocument/2006/relationships/chart" Target="../charts/chart4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chart" Target="../charts/chart48.xml"/><Relationship Id="rId1" Type="http://schemas.openxmlformats.org/officeDocument/2006/relationships/slideLayout" Target="../slideLayouts/slideLayout5.xml"/><Relationship Id="rId4" Type="http://schemas.openxmlformats.org/officeDocument/2006/relationships/chart" Target="../charts/char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chart" Target="../charts/chart5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5.xml"/><Relationship Id="rId4" Type="http://schemas.openxmlformats.org/officeDocument/2006/relationships/chart" Target="../charts/chart55.xml"/></Relationships>
</file>

<file path=ppt/slides/_rels/slide32.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chart" Target="../charts/chart56.xml"/><Relationship Id="rId1" Type="http://schemas.openxmlformats.org/officeDocument/2006/relationships/slideLayout" Target="../slideLayouts/slideLayout5.xml"/><Relationship Id="rId4" Type="http://schemas.openxmlformats.org/officeDocument/2006/relationships/chart" Target="../charts/chart58.xml"/></Relationships>
</file>

<file path=ppt/slides/_rels/slide33.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chart" Target="../charts/chart6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chart" Target="../charts/chart6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chart" Target="../charts/chart6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chart" Target="../charts/chart6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chart" Target="../charts/chart7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chart" Target="../charts/chart73.xml"/><Relationship Id="rId1" Type="http://schemas.openxmlformats.org/officeDocument/2006/relationships/slideLayout" Target="../slideLayouts/slideLayout5.xml"/><Relationship Id="rId5" Type="http://schemas.openxmlformats.org/officeDocument/2006/relationships/chart" Target="../charts/chart76.xml"/><Relationship Id="rId4" Type="http://schemas.openxmlformats.org/officeDocument/2006/relationships/chart" Target="../charts/chart75.xml"/></Relationships>
</file>

<file path=ppt/slides/_rels/slide49.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chart" Target="../charts/chart77.xml"/><Relationship Id="rId1" Type="http://schemas.openxmlformats.org/officeDocument/2006/relationships/slideLayout" Target="../slideLayouts/slideLayout5.xml"/><Relationship Id="rId4" Type="http://schemas.openxmlformats.org/officeDocument/2006/relationships/chart" Target="../charts/chart79.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chart" Target="../charts/chart2.xml"/><Relationship Id="rId21" Type="http://schemas.openxmlformats.org/officeDocument/2006/relationships/image" Target="../media/image29.svg"/><Relationship Id="rId7" Type="http://schemas.openxmlformats.org/officeDocument/2006/relationships/image" Target="../media/image16.svg"/><Relationship Id="rId12" Type="http://schemas.openxmlformats.org/officeDocument/2006/relationships/image" Target="../media/image20.svg"/><Relationship Id="rId17" Type="http://schemas.openxmlformats.org/officeDocument/2006/relationships/image" Target="../media/image25.svg"/><Relationship Id="rId2" Type="http://schemas.openxmlformats.org/officeDocument/2006/relationships/chart" Target="../charts/chart1.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svg"/><Relationship Id="rId15" Type="http://schemas.openxmlformats.org/officeDocument/2006/relationships/image" Target="../media/image23.png"/><Relationship Id="rId23" Type="http://schemas.openxmlformats.org/officeDocument/2006/relationships/chart" Target="../charts/chart4.xml"/><Relationship Id="rId10" Type="http://schemas.openxmlformats.org/officeDocument/2006/relationships/chart" Target="../charts/chart3.xml"/><Relationship Id="rId19" Type="http://schemas.openxmlformats.org/officeDocument/2006/relationships/image" Target="../media/image27.sv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2.svg"/><Relationship Id="rId22" Type="http://schemas.openxmlformats.org/officeDocument/2006/relationships/image" Target="../media/image30.emf"/></Relationships>
</file>

<file path=ppt/slides/_rels/slide50.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chart" Target="../charts/chart80.xml"/><Relationship Id="rId1" Type="http://schemas.openxmlformats.org/officeDocument/2006/relationships/slideLayout" Target="../slideLayouts/slideLayout5.xml"/><Relationship Id="rId4" Type="http://schemas.openxmlformats.org/officeDocument/2006/relationships/chart" Target="../charts/chart82.xml"/></Relationships>
</file>

<file path=ppt/slides/_rels/slide51.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chart" Target="../charts/chart83.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chart" Target="../charts/chart85.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chart" Target="../charts/chart89.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chart" Target="../charts/chart9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chart" Target="../charts/chart7.xml"/><Relationship Id="rId13" Type="http://schemas.openxmlformats.org/officeDocument/2006/relationships/chart" Target="../charts/chart8.xml"/><Relationship Id="rId3" Type="http://schemas.openxmlformats.org/officeDocument/2006/relationships/image" Target="../media/image31.png"/><Relationship Id="rId7" Type="http://schemas.openxmlformats.org/officeDocument/2006/relationships/chart" Target="../charts/chart6.xml"/><Relationship Id="rId12" Type="http://schemas.openxmlformats.org/officeDocument/2006/relationships/image" Target="../media/image38.svg"/><Relationship Id="rId2" Type="http://schemas.openxmlformats.org/officeDocument/2006/relationships/chart" Target="../charts/chart5.xml"/><Relationship Id="rId1" Type="http://schemas.openxmlformats.org/officeDocument/2006/relationships/slideLayout" Target="../slideLayouts/slideLayout1.xml"/><Relationship Id="rId6" Type="http://schemas.openxmlformats.org/officeDocument/2006/relationships/image" Target="../media/image34.sv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svg"/><Relationship Id="rId4" Type="http://schemas.openxmlformats.org/officeDocument/2006/relationships/image" Target="../media/image32.svg"/><Relationship Id="rId9"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chart" Target="../charts/chart93.xml"/><Relationship Id="rId1" Type="http://schemas.openxmlformats.org/officeDocument/2006/relationships/slideLayout" Target="../slideLayouts/slideLayout5.xml"/><Relationship Id="rId4" Type="http://schemas.openxmlformats.org/officeDocument/2006/relationships/chart" Target="../charts/chart9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chart" Target="../charts/chart96.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chart" Target="../charts/chart98.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chart" Target="../charts/chart100.xml"/><Relationship Id="rId1" Type="http://schemas.openxmlformats.org/officeDocument/2006/relationships/slideLayout" Target="../slideLayouts/slideLayout5.xml"/><Relationship Id="rId4" Type="http://schemas.openxmlformats.org/officeDocument/2006/relationships/chart" Target="../charts/chart102.xml"/></Relationships>
</file>

<file path=ppt/slides/_rels/slide67.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chart" Target="../charts/chart103.xml"/><Relationship Id="rId1" Type="http://schemas.openxmlformats.org/officeDocument/2006/relationships/slideLayout" Target="../slideLayouts/slideLayout5.xml"/><Relationship Id="rId4" Type="http://schemas.openxmlformats.org/officeDocument/2006/relationships/chart" Target="../charts/chart105.xml"/></Relationships>
</file>

<file path=ppt/slides/_rels/slide6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mailto:info@amarach.com" TargetMode="External"/><Relationship Id="rId7" Type="http://schemas.openxmlformats.org/officeDocument/2006/relationships/hyperlink" Target="https://amarach.com/" TargetMode="External"/><Relationship Id="rId12"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hyperlink" Target="https://twitter.com/amarachresearch?lang=en" TargetMode="External"/><Relationship Id="rId5" Type="http://schemas.openxmlformats.org/officeDocument/2006/relationships/hyperlink" Target="tel:+35314105200" TargetMode="External"/><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hyperlink" Target="https://ie.linkedin.com/company/amarach-research"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svg"/><Relationship Id="rId3" Type="http://schemas.openxmlformats.org/officeDocument/2006/relationships/chart" Target="../charts/chart10.xml"/><Relationship Id="rId21" Type="http://schemas.openxmlformats.org/officeDocument/2006/relationships/image" Target="../media/image30.emf"/><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chart" Target="../charts/chart9.xml"/><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png"/><Relationship Id="rId23" Type="http://schemas.openxmlformats.org/officeDocument/2006/relationships/chart" Target="../charts/chart12.xml"/><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chart" Target="../charts/chart11.xml"/></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chart" Target="../charts/chart16.xm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chart" Target="../charts/chart15.xml"/><Relationship Id="rId2" Type="http://schemas.openxmlformats.org/officeDocument/2006/relationships/chart" Target="../charts/chart13.xml"/><Relationship Id="rId1" Type="http://schemas.openxmlformats.org/officeDocument/2006/relationships/slideLayout" Target="../slideLayouts/slideLayout1.xml"/><Relationship Id="rId6" Type="http://schemas.openxmlformats.org/officeDocument/2006/relationships/image" Target="../media/image34.svg"/><Relationship Id="rId11" Type="http://schemas.openxmlformats.org/officeDocument/2006/relationships/chart" Target="../charts/chart14.xml"/><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F77D290-E4E5-0A49-8F2B-88301BB09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flipH="1">
            <a:off x="1890790" y="-7109"/>
            <a:ext cx="10301210" cy="686487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C152960-7B36-B35D-23DC-27BEA10D770A}"/>
              </a:ext>
            </a:extLst>
          </p:cNvPr>
          <p:cNvGrpSpPr/>
          <p:nvPr/>
        </p:nvGrpSpPr>
        <p:grpSpPr>
          <a:xfrm>
            <a:off x="-3285" y="-3438"/>
            <a:ext cx="9330428" cy="6864876"/>
            <a:chOff x="-3285" y="-3438"/>
            <a:chExt cx="9330428" cy="6864876"/>
          </a:xfrm>
        </p:grpSpPr>
        <p:grpSp>
          <p:nvGrpSpPr>
            <p:cNvPr id="13" name="Group 12">
              <a:extLst>
                <a:ext uri="{FF2B5EF4-FFF2-40B4-BE49-F238E27FC236}">
                  <a16:creationId xmlns:a16="http://schemas.microsoft.com/office/drawing/2014/main" id="{9D6C58AE-2C05-7EFC-7D1A-F0F4D1D8A0D7}"/>
                </a:ext>
              </a:extLst>
            </p:cNvPr>
            <p:cNvGrpSpPr/>
            <p:nvPr/>
          </p:nvGrpSpPr>
          <p:grpSpPr>
            <a:xfrm>
              <a:off x="-3285" y="-233"/>
              <a:ext cx="4827212" cy="6858000"/>
              <a:chOff x="1" y="0"/>
              <a:chExt cx="4827212" cy="6858000"/>
            </a:xfrm>
          </p:grpSpPr>
          <p:pic>
            <p:nvPicPr>
              <p:cNvPr id="18" name="Picture 17">
                <a:extLst>
                  <a:ext uri="{FF2B5EF4-FFF2-40B4-BE49-F238E27FC236}">
                    <a16:creationId xmlns:a16="http://schemas.microsoft.com/office/drawing/2014/main" id="{700FF83E-18C9-D15D-5B71-400F63C1564C}"/>
                  </a:ext>
                </a:extLst>
              </p:cNvPr>
              <p:cNvPicPr/>
              <p:nvPr/>
            </p:nvPicPr>
            <p:blipFill>
              <a:blip r:embed="rId3" cstate="print"/>
              <a:srcRect r="49125"/>
              <a:stretch>
                <a:fillRect/>
              </a:stretch>
            </p:blipFill>
            <p:spPr>
              <a:xfrm>
                <a:off x="1" y="0"/>
                <a:ext cx="4827212" cy="6858000"/>
              </a:xfrm>
              <a:custGeom>
                <a:avLst/>
                <a:gdLst>
                  <a:gd name="connsiteX0" fmla="*/ 0 w 6202680"/>
                  <a:gd name="connsiteY0" fmla="*/ 0 h 6858000"/>
                  <a:gd name="connsiteX1" fmla="*/ 6202680 w 6202680"/>
                  <a:gd name="connsiteY1" fmla="*/ 0 h 6858000"/>
                  <a:gd name="connsiteX2" fmla="*/ 6202680 w 6202680"/>
                  <a:gd name="connsiteY2" fmla="*/ 17421 h 6858000"/>
                  <a:gd name="connsiteX3" fmla="*/ 6122669 w 6202680"/>
                  <a:gd name="connsiteY3" fmla="*/ 33008 h 6858000"/>
                  <a:gd name="connsiteX4" fmla="*/ 3014515 w 6202680"/>
                  <a:gd name="connsiteY4" fmla="*/ 3420475 h 6858000"/>
                  <a:gd name="connsiteX5" fmla="*/ 5974817 w 6202680"/>
                  <a:gd name="connsiteY5" fmla="*/ 6773339 h 6858000"/>
                  <a:gd name="connsiteX6" fmla="*/ 6202680 w 6202680"/>
                  <a:gd name="connsiteY6" fmla="*/ 6821523 h 6858000"/>
                  <a:gd name="connsiteX7" fmla="*/ 6202680 w 6202680"/>
                  <a:gd name="connsiteY7" fmla="*/ 6858000 h 6858000"/>
                  <a:gd name="connsiteX8" fmla="*/ 0 w 620268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2680" h="6858000">
                    <a:moveTo>
                      <a:pt x="0" y="0"/>
                    </a:moveTo>
                    <a:lnTo>
                      <a:pt x="6202680" y="0"/>
                    </a:lnTo>
                    <a:lnTo>
                      <a:pt x="6202680" y="17421"/>
                    </a:lnTo>
                    <a:lnTo>
                      <a:pt x="6122669" y="33008"/>
                    </a:lnTo>
                    <a:cubicBezTo>
                      <a:pt x="4335269" y="421174"/>
                      <a:pt x="3014515" y="1790637"/>
                      <a:pt x="3014515" y="3420475"/>
                    </a:cubicBezTo>
                    <a:cubicBezTo>
                      <a:pt x="3014515" y="5005041"/>
                      <a:pt x="4262913" y="6343495"/>
                      <a:pt x="5974817" y="6773339"/>
                    </a:cubicBezTo>
                    <a:lnTo>
                      <a:pt x="6202680" y="6821523"/>
                    </a:lnTo>
                    <a:lnTo>
                      <a:pt x="6202680" y="6858000"/>
                    </a:lnTo>
                    <a:lnTo>
                      <a:pt x="0" y="6858000"/>
                    </a:lnTo>
                    <a:close/>
                  </a:path>
                </a:pathLst>
              </a:custGeom>
            </p:spPr>
          </p:pic>
          <p:sp>
            <p:nvSpPr>
              <p:cNvPr id="19" name="object 4">
                <a:extLst>
                  <a:ext uri="{FF2B5EF4-FFF2-40B4-BE49-F238E27FC236}">
                    <a16:creationId xmlns:a16="http://schemas.microsoft.com/office/drawing/2014/main" id="{0F4F8EBA-B3A6-9202-43E6-58E7091CCAED}"/>
                  </a:ext>
                </a:extLst>
              </p:cNvPr>
              <p:cNvSpPr txBox="1">
                <a:spLocks/>
              </p:cNvSpPr>
              <p:nvPr/>
            </p:nvSpPr>
            <p:spPr>
              <a:xfrm>
                <a:off x="90916" y="110610"/>
                <a:ext cx="3439341" cy="4142900"/>
              </a:xfrm>
              <a:prstGeom prst="rect">
                <a:avLst/>
              </a:prstGeom>
            </p:spPr>
            <p:txBody>
              <a:bodyPr vert="horz" wrap="square" lIns="0" tIns="9242"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nSpc>
                    <a:spcPts val="4020"/>
                  </a:lnSpc>
                  <a:spcBef>
                    <a:spcPts val="73"/>
                  </a:spcBef>
                </a:pPr>
                <a:r>
                  <a:rPr lang="en-GB" sz="2400" b="1" dirty="0">
                    <a:solidFill>
                      <a:schemeClr val="bg1"/>
                    </a:solidFill>
                    <a:latin typeface="Calibri"/>
                    <a:cs typeface="Calibri"/>
                  </a:rPr>
                  <a:t>The Department of Children, Disability and Equality</a:t>
                </a:r>
              </a:p>
              <a:p>
                <a:pPr marL="7701">
                  <a:lnSpc>
                    <a:spcPts val="4020"/>
                  </a:lnSpc>
                  <a:spcBef>
                    <a:spcPts val="73"/>
                  </a:spcBef>
                </a:pPr>
                <a:endParaRPr lang="en-GB" sz="2400" b="1" dirty="0">
                  <a:solidFill>
                    <a:schemeClr val="bg1"/>
                  </a:solidFill>
                  <a:latin typeface="Calibri"/>
                  <a:cs typeface="Calibri"/>
                </a:endParaRPr>
              </a:p>
              <a:p>
                <a:pPr marL="7701">
                  <a:lnSpc>
                    <a:spcPct val="100000"/>
                  </a:lnSpc>
                  <a:spcBef>
                    <a:spcPts val="73"/>
                  </a:spcBef>
                </a:pPr>
                <a:r>
                  <a:rPr lang="en-GB" sz="2400" b="1" dirty="0">
                    <a:solidFill>
                      <a:schemeClr val="bg1"/>
                    </a:solidFill>
                    <a:latin typeface="Calibri"/>
                    <a:cs typeface="Calibri"/>
                  </a:rPr>
                  <a:t>2026 Research </a:t>
                </a:r>
              </a:p>
              <a:p>
                <a:pPr marL="7701">
                  <a:lnSpc>
                    <a:spcPct val="100000"/>
                  </a:lnSpc>
                  <a:spcBef>
                    <a:spcPts val="73"/>
                  </a:spcBef>
                </a:pPr>
                <a:r>
                  <a:rPr lang="en-GB" sz="2400" b="1" dirty="0">
                    <a:solidFill>
                      <a:schemeClr val="bg1"/>
                    </a:solidFill>
                    <a:latin typeface="Calibri"/>
                    <a:cs typeface="Calibri"/>
                  </a:rPr>
                  <a:t>Findings </a:t>
                </a:r>
                <a:br>
                  <a:rPr lang="en-GB" sz="2400" b="1" dirty="0">
                    <a:solidFill>
                      <a:schemeClr val="bg1"/>
                    </a:solidFill>
                    <a:latin typeface="Calibri"/>
                    <a:cs typeface="Calibri"/>
                  </a:rPr>
                </a:br>
                <a:r>
                  <a:rPr lang="en-GB" sz="1800" b="1" i="1" dirty="0">
                    <a:solidFill>
                      <a:schemeClr val="bg1"/>
                    </a:solidFill>
                    <a:latin typeface="Calibri"/>
                    <a:cs typeface="Calibri"/>
                  </a:rPr>
                  <a:t>Households with</a:t>
                </a:r>
              </a:p>
              <a:p>
                <a:pPr marL="7701">
                  <a:lnSpc>
                    <a:spcPct val="100000"/>
                  </a:lnSpc>
                  <a:spcBef>
                    <a:spcPts val="73"/>
                  </a:spcBef>
                </a:pPr>
                <a:r>
                  <a:rPr lang="en-GB" sz="1800" b="1" i="1" dirty="0">
                    <a:solidFill>
                      <a:schemeClr val="bg1"/>
                    </a:solidFill>
                    <a:latin typeface="Calibri"/>
                    <a:cs typeface="Calibri"/>
                  </a:rPr>
                  <a:t>Children under 18</a:t>
                </a:r>
              </a:p>
              <a:p>
                <a:pPr marL="7701">
                  <a:lnSpc>
                    <a:spcPts val="1910"/>
                  </a:lnSpc>
                </a:pPr>
                <a:endParaRPr lang="en-GB" sz="2000" b="1" dirty="0">
                  <a:solidFill>
                    <a:schemeClr val="bg1"/>
                  </a:solidFill>
                  <a:latin typeface="Calibri"/>
                  <a:cs typeface="Calibri"/>
                </a:endParaRPr>
              </a:p>
              <a:p>
                <a:pPr marL="7701">
                  <a:lnSpc>
                    <a:spcPts val="1910"/>
                  </a:lnSpc>
                </a:pPr>
                <a:endParaRPr lang="en-GB" sz="2000" b="1" dirty="0">
                  <a:solidFill>
                    <a:schemeClr val="bg1"/>
                  </a:solidFill>
                  <a:latin typeface="Calibri"/>
                  <a:cs typeface="Calibri"/>
                </a:endParaRPr>
              </a:p>
              <a:p>
                <a:pPr marL="7701">
                  <a:lnSpc>
                    <a:spcPts val="1910"/>
                  </a:lnSpc>
                </a:pPr>
                <a:r>
                  <a:rPr lang="en-GB" sz="2000" b="1" spc="-12" dirty="0">
                    <a:solidFill>
                      <a:schemeClr val="bg1"/>
                    </a:solidFill>
                    <a:latin typeface="Calibri"/>
                    <a:cs typeface="Calibri"/>
                  </a:rPr>
                  <a:t>May 2026</a:t>
                </a:r>
                <a:endParaRPr lang="en-GB" sz="1400" b="1" spc="-12" dirty="0">
                  <a:solidFill>
                    <a:schemeClr val="bg1"/>
                  </a:solidFill>
                  <a:latin typeface="Calibri"/>
                  <a:cs typeface="Calibri"/>
                </a:endParaRPr>
              </a:p>
            </p:txBody>
          </p:sp>
          <p:pic>
            <p:nvPicPr>
              <p:cNvPr id="20" name="Picture 19" descr="Logo, company name&#10;&#10;Description automatically generated">
                <a:extLst>
                  <a:ext uri="{FF2B5EF4-FFF2-40B4-BE49-F238E27FC236}">
                    <a16:creationId xmlns:a16="http://schemas.microsoft.com/office/drawing/2014/main" id="{EBE4AA70-1470-0FF1-0B1E-AAD789DCD8F2}"/>
                  </a:ext>
                </a:extLst>
              </p:cNvPr>
              <p:cNvPicPr>
                <a:picLocks noChangeAspect="1"/>
              </p:cNvPicPr>
              <p:nvPr/>
            </p:nvPicPr>
            <p:blipFill rotWithShape="1">
              <a:blip r:embed="rId4">
                <a:extLst>
                  <a:ext uri="{28A0092B-C50C-407E-A947-70E740481C1C}">
                    <a14:useLocalDpi xmlns:a14="http://schemas.microsoft.com/office/drawing/2010/main" val="0"/>
                  </a:ext>
                </a:extLst>
              </a:blip>
              <a:srcRect l="13057" t="21063" r="12855" b="16462"/>
              <a:stretch/>
            </p:blipFill>
            <p:spPr>
              <a:xfrm>
                <a:off x="90916" y="5772382"/>
                <a:ext cx="1712245" cy="918211"/>
              </a:xfrm>
              <a:prstGeom prst="rect">
                <a:avLst/>
              </a:prstGeom>
            </p:spPr>
          </p:pic>
          <p:sp>
            <p:nvSpPr>
              <p:cNvPr id="5" name="object 4">
                <a:extLst>
                  <a:ext uri="{FF2B5EF4-FFF2-40B4-BE49-F238E27FC236}">
                    <a16:creationId xmlns:a16="http://schemas.microsoft.com/office/drawing/2014/main" id="{C384C2C8-E700-2745-BA3B-A752A21980CB}"/>
                  </a:ext>
                </a:extLst>
              </p:cNvPr>
              <p:cNvSpPr txBox="1">
                <a:spLocks/>
              </p:cNvSpPr>
              <p:nvPr/>
            </p:nvSpPr>
            <p:spPr>
              <a:xfrm>
                <a:off x="2552709" y="6295965"/>
                <a:ext cx="1123417" cy="229329"/>
              </a:xfrm>
              <a:prstGeom prst="rect">
                <a:avLst/>
              </a:prstGeom>
            </p:spPr>
            <p:txBody>
              <a:bodyPr vert="horz" wrap="square" lIns="0" tIns="9242"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a:lnSpc>
                    <a:spcPts val="1910"/>
                  </a:lnSpc>
                </a:pPr>
                <a:r>
                  <a:rPr lang="en-GB" sz="1100" i="1" spc="-12" dirty="0">
                    <a:solidFill>
                      <a:schemeClr val="bg1"/>
                    </a:solidFill>
                    <a:latin typeface="Calibri"/>
                    <a:cs typeface="Calibri"/>
                  </a:rPr>
                  <a:t>S26-035</a:t>
                </a:r>
                <a:endParaRPr lang="en-GB" sz="1100" i="1" dirty="0">
                  <a:solidFill>
                    <a:schemeClr val="bg1"/>
                  </a:solidFill>
                  <a:latin typeface="Calibri"/>
                  <a:cs typeface="Calibri"/>
                </a:endParaRPr>
              </a:p>
            </p:txBody>
          </p:sp>
        </p:grpSp>
        <p:grpSp>
          <p:nvGrpSpPr>
            <p:cNvPr id="14" name="Group 13">
              <a:extLst>
                <a:ext uri="{FF2B5EF4-FFF2-40B4-BE49-F238E27FC236}">
                  <a16:creationId xmlns:a16="http://schemas.microsoft.com/office/drawing/2014/main" id="{C3015D5A-A7EA-D741-A931-906649D7B89A}"/>
                </a:ext>
              </a:extLst>
            </p:cNvPr>
            <p:cNvGrpSpPr/>
            <p:nvPr/>
          </p:nvGrpSpPr>
          <p:grpSpPr>
            <a:xfrm>
              <a:off x="2462267" y="-3438"/>
              <a:ext cx="6864876" cy="6864876"/>
              <a:chOff x="1925136" y="-188016"/>
              <a:chExt cx="7233550" cy="7233550"/>
            </a:xfrm>
          </p:grpSpPr>
          <p:pic>
            <p:nvPicPr>
              <p:cNvPr id="15" name="Picture 14">
                <a:extLst>
                  <a:ext uri="{FF2B5EF4-FFF2-40B4-BE49-F238E27FC236}">
                    <a16:creationId xmlns:a16="http://schemas.microsoft.com/office/drawing/2014/main" id="{793E5082-3D37-295B-6826-0DD3B0237D46}"/>
                  </a:ext>
                </a:extLst>
              </p:cNvPr>
              <p:cNvPicPr/>
              <p:nvPr/>
            </p:nvPicPr>
            <p:blipFill>
              <a:blip r:embed="rId3" cstate="print"/>
              <a:srcRect l="25441" t="6369" r="25475" b="6370"/>
              <a:stretch>
                <a:fillRect/>
              </a:stretch>
            </p:blipFill>
            <p:spPr>
              <a:xfrm>
                <a:off x="1925136" y="-188016"/>
                <a:ext cx="7233550" cy="7233550"/>
              </a:xfrm>
              <a:custGeom>
                <a:avLst/>
                <a:gdLst>
                  <a:gd name="connsiteX0" fmla="*/ 3614243 w 7228486"/>
                  <a:gd name="connsiteY0" fmla="*/ 0 h 7228486"/>
                  <a:gd name="connsiteX1" fmla="*/ 7228486 w 7228486"/>
                  <a:gd name="connsiteY1" fmla="*/ 3614243 h 7228486"/>
                  <a:gd name="connsiteX2" fmla="*/ 3614243 w 7228486"/>
                  <a:gd name="connsiteY2" fmla="*/ 7228486 h 7228486"/>
                  <a:gd name="connsiteX3" fmla="*/ 0 w 7228486"/>
                  <a:gd name="connsiteY3" fmla="*/ 3614243 h 7228486"/>
                  <a:gd name="connsiteX4" fmla="*/ 3614243 w 7228486"/>
                  <a:gd name="connsiteY4" fmla="*/ 0 h 7228486"/>
                  <a:gd name="connsiteX5" fmla="*/ 3614243 w 7228486"/>
                  <a:gd name="connsiteY5" fmla="*/ 409711 h 7228486"/>
                  <a:gd name="connsiteX6" fmla="*/ 409711 w 7228486"/>
                  <a:gd name="connsiteY6" fmla="*/ 3614243 h 7228486"/>
                  <a:gd name="connsiteX7" fmla="*/ 3614243 w 7228486"/>
                  <a:gd name="connsiteY7" fmla="*/ 6818775 h 7228486"/>
                  <a:gd name="connsiteX8" fmla="*/ 6818775 w 7228486"/>
                  <a:gd name="connsiteY8" fmla="*/ 3614243 h 7228486"/>
                  <a:gd name="connsiteX9" fmla="*/ 3614243 w 7228486"/>
                  <a:gd name="connsiteY9" fmla="*/ 409711 h 722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8486" h="7228486">
                    <a:moveTo>
                      <a:pt x="3614243" y="0"/>
                    </a:moveTo>
                    <a:cubicBezTo>
                      <a:pt x="5610334" y="0"/>
                      <a:pt x="7228486" y="1618152"/>
                      <a:pt x="7228486" y="3614243"/>
                    </a:cubicBezTo>
                    <a:cubicBezTo>
                      <a:pt x="7228486" y="5610334"/>
                      <a:pt x="5610334" y="7228486"/>
                      <a:pt x="3614243" y="7228486"/>
                    </a:cubicBezTo>
                    <a:cubicBezTo>
                      <a:pt x="1618152" y="7228486"/>
                      <a:pt x="0" y="5610334"/>
                      <a:pt x="0" y="3614243"/>
                    </a:cubicBezTo>
                    <a:cubicBezTo>
                      <a:pt x="0" y="1618152"/>
                      <a:pt x="1618152" y="0"/>
                      <a:pt x="3614243" y="0"/>
                    </a:cubicBezTo>
                    <a:close/>
                    <a:moveTo>
                      <a:pt x="3614243" y="409711"/>
                    </a:moveTo>
                    <a:cubicBezTo>
                      <a:pt x="1844429" y="409711"/>
                      <a:pt x="409711" y="1844429"/>
                      <a:pt x="409711" y="3614243"/>
                    </a:cubicBezTo>
                    <a:cubicBezTo>
                      <a:pt x="409711" y="5384057"/>
                      <a:pt x="1844429" y="6818775"/>
                      <a:pt x="3614243" y="6818775"/>
                    </a:cubicBezTo>
                    <a:cubicBezTo>
                      <a:pt x="5384057" y="6818775"/>
                      <a:pt x="6818775" y="5384057"/>
                      <a:pt x="6818775" y="3614243"/>
                    </a:cubicBezTo>
                    <a:cubicBezTo>
                      <a:pt x="6818775" y="1844429"/>
                      <a:pt x="5384057" y="409711"/>
                      <a:pt x="3614243" y="409711"/>
                    </a:cubicBezTo>
                    <a:close/>
                  </a:path>
                </a:pathLst>
              </a:custGeom>
            </p:spPr>
          </p:pic>
          <p:pic>
            <p:nvPicPr>
              <p:cNvPr id="17" name="Picture 16">
                <a:extLst>
                  <a:ext uri="{FF2B5EF4-FFF2-40B4-BE49-F238E27FC236}">
                    <a16:creationId xmlns:a16="http://schemas.microsoft.com/office/drawing/2014/main" id="{9A851586-824C-B52B-E5AA-E3F5B14819D2}"/>
                  </a:ext>
                </a:extLst>
              </p:cNvPr>
              <p:cNvPicPr/>
              <p:nvPr/>
            </p:nvPicPr>
            <p:blipFill>
              <a:blip r:embed="rId3" cstate="print"/>
              <a:srcRect l="25960" t="10624" r="25960" b="3900"/>
              <a:stretch>
                <a:fillRect/>
              </a:stretch>
            </p:blipFill>
            <p:spPr>
              <a:xfrm>
                <a:off x="2491440" y="378289"/>
                <a:ext cx="6100942" cy="6100940"/>
              </a:xfrm>
              <a:custGeom>
                <a:avLst/>
                <a:gdLst>
                  <a:gd name="connsiteX0" fmla="*/ 2930747 w 5861493"/>
                  <a:gd name="connsiteY0" fmla="*/ 0 h 5861492"/>
                  <a:gd name="connsiteX1" fmla="*/ 5861493 w 5861493"/>
                  <a:gd name="connsiteY1" fmla="*/ 2930747 h 5861492"/>
                  <a:gd name="connsiteX2" fmla="*/ 2930747 w 5861493"/>
                  <a:gd name="connsiteY2" fmla="*/ 5861492 h 5861492"/>
                  <a:gd name="connsiteX3" fmla="*/ 1292140 w 5861493"/>
                  <a:gd name="connsiteY3" fmla="*/ 5360968 h 5861492"/>
                  <a:gd name="connsiteX4" fmla="*/ 1128134 w 5861493"/>
                  <a:gd name="connsiteY4" fmla="*/ 5238326 h 5861492"/>
                  <a:gd name="connsiteX5" fmla="*/ 1121846 w 5861493"/>
                  <a:gd name="connsiteY5" fmla="*/ 5236477 h 5861492"/>
                  <a:gd name="connsiteX6" fmla="*/ 1119067 w 5861493"/>
                  <a:gd name="connsiteY6" fmla="*/ 5231546 h 5861492"/>
                  <a:gd name="connsiteX7" fmla="*/ 1066520 w 5861493"/>
                  <a:gd name="connsiteY7" fmla="*/ 5192253 h 5861492"/>
                  <a:gd name="connsiteX8" fmla="*/ 0 w 5861493"/>
                  <a:gd name="connsiteY8" fmla="*/ 2930747 h 5861492"/>
                  <a:gd name="connsiteX9" fmla="*/ 2930747 w 5861493"/>
                  <a:gd name="connsiteY9" fmla="*/ 0 h 5861492"/>
                  <a:gd name="connsiteX10" fmla="*/ 2084953 w 5861493"/>
                  <a:gd name="connsiteY10" fmla="*/ 482856 h 5861492"/>
                  <a:gd name="connsiteX11" fmla="*/ 1930181 w 5861493"/>
                  <a:gd name="connsiteY11" fmla="*/ 541961 h 5861492"/>
                  <a:gd name="connsiteX12" fmla="*/ 1780020 w 5861493"/>
                  <a:gd name="connsiteY12" fmla="*/ 610673 h 5861492"/>
                  <a:gd name="connsiteX13" fmla="*/ 1650042 w 5861493"/>
                  <a:gd name="connsiteY13" fmla="*/ 682295 h 5861492"/>
                  <a:gd name="connsiteX14" fmla="*/ 1750315 w 5861493"/>
                  <a:gd name="connsiteY14" fmla="*/ 782566 h 5861492"/>
                  <a:gd name="connsiteX15" fmla="*/ 1753892 w 5861493"/>
                  <a:gd name="connsiteY15" fmla="*/ 782565 h 5861492"/>
                  <a:gd name="connsiteX16" fmla="*/ 1791427 w 5861493"/>
                  <a:gd name="connsiteY16" fmla="*/ 823679 h 5861492"/>
                  <a:gd name="connsiteX17" fmla="*/ 1794691 w 5861493"/>
                  <a:gd name="connsiteY17" fmla="*/ 826942 h 5861492"/>
                  <a:gd name="connsiteX18" fmla="*/ 1794492 w 5861493"/>
                  <a:gd name="connsiteY18" fmla="*/ 827035 h 5861492"/>
                  <a:gd name="connsiteX19" fmla="*/ 3728364 w 5861493"/>
                  <a:gd name="connsiteY19" fmla="*/ 2945281 h 5861492"/>
                  <a:gd name="connsiteX20" fmla="*/ 1753893 w 5861493"/>
                  <a:gd name="connsiteY20" fmla="*/ 5107997 h 5861492"/>
                  <a:gd name="connsiteX21" fmla="*/ 1741368 w 5861493"/>
                  <a:gd name="connsiteY21" fmla="*/ 5107997 h 5861492"/>
                  <a:gd name="connsiteX22" fmla="*/ 1669071 w 5861493"/>
                  <a:gd name="connsiteY22" fmla="*/ 5187524 h 5861492"/>
                  <a:gd name="connsiteX23" fmla="*/ 1804687 w 5861493"/>
                  <a:gd name="connsiteY23" fmla="*/ 5262914 h 5861492"/>
                  <a:gd name="connsiteX24" fmla="*/ 2008067 w 5861493"/>
                  <a:gd name="connsiteY24" fmla="*/ 5350711 h 5861492"/>
                  <a:gd name="connsiteX25" fmla="*/ 2077648 w 5861493"/>
                  <a:gd name="connsiteY25" fmla="*/ 5373845 h 5861492"/>
                  <a:gd name="connsiteX26" fmla="*/ 4310019 w 5861493"/>
                  <a:gd name="connsiteY26" fmla="*/ 2969695 h 5861492"/>
                  <a:gd name="connsiteX27" fmla="*/ 2084953 w 5861493"/>
                  <a:gd name="connsiteY27" fmla="*/ 482856 h 5861492"/>
                  <a:gd name="connsiteX28" fmla="*/ 1211427 w 5861493"/>
                  <a:gd name="connsiteY28" fmla="*/ 996374 h 5861492"/>
                  <a:gd name="connsiteX29" fmla="*/ 1078076 w 5861493"/>
                  <a:gd name="connsiteY29" fmla="*/ 1122001 h 5861492"/>
                  <a:gd name="connsiteX30" fmla="*/ 341549 w 5861493"/>
                  <a:gd name="connsiteY30" fmla="*/ 2930746 h 5861492"/>
                  <a:gd name="connsiteX31" fmla="*/ 1178367 w 5861493"/>
                  <a:gd name="connsiteY31" fmla="*/ 4836835 h 5861492"/>
                  <a:gd name="connsiteX32" fmla="*/ 1249578 w 5861493"/>
                  <a:gd name="connsiteY32" fmla="*/ 4896683 h 5861492"/>
                  <a:gd name="connsiteX33" fmla="*/ 1241870 w 5861493"/>
                  <a:gd name="connsiteY33" fmla="*/ 4905126 h 5861492"/>
                  <a:gd name="connsiteX34" fmla="*/ 1258477 w 5861493"/>
                  <a:gd name="connsiteY34" fmla="*/ 4904161 h 5861492"/>
                  <a:gd name="connsiteX35" fmla="*/ 1249578 w 5861493"/>
                  <a:gd name="connsiteY35" fmla="*/ 4896683 h 5861492"/>
                  <a:gd name="connsiteX36" fmla="*/ 3031129 w 5861493"/>
                  <a:gd name="connsiteY36" fmla="*/ 2945281 h 5861492"/>
                  <a:gd name="connsiteX37" fmla="*/ 1280534 w 5861493"/>
                  <a:gd name="connsiteY37" fmla="*/ 1027786 h 5861492"/>
                  <a:gd name="connsiteX38" fmla="*/ 1211427 w 5861493"/>
                  <a:gd name="connsiteY38" fmla="*/ 996374 h 586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861493" h="5861492">
                    <a:moveTo>
                      <a:pt x="2930747" y="0"/>
                    </a:moveTo>
                    <a:cubicBezTo>
                      <a:pt x="4549353" y="0"/>
                      <a:pt x="5861493" y="1312139"/>
                      <a:pt x="5861493" y="2930747"/>
                    </a:cubicBezTo>
                    <a:cubicBezTo>
                      <a:pt x="5861493" y="4549352"/>
                      <a:pt x="4549353" y="5861493"/>
                      <a:pt x="2930747" y="5861492"/>
                    </a:cubicBezTo>
                    <a:cubicBezTo>
                      <a:pt x="2323770" y="5861492"/>
                      <a:pt x="1759889" y="5676974"/>
                      <a:pt x="1292140" y="5360968"/>
                    </a:cubicBezTo>
                    <a:lnTo>
                      <a:pt x="1128134" y="5238326"/>
                    </a:lnTo>
                    <a:lnTo>
                      <a:pt x="1121846" y="5236477"/>
                    </a:lnTo>
                    <a:lnTo>
                      <a:pt x="1119067" y="5231546"/>
                    </a:lnTo>
                    <a:lnTo>
                      <a:pt x="1066520" y="5192253"/>
                    </a:lnTo>
                    <a:cubicBezTo>
                      <a:pt x="415171" y="4654710"/>
                      <a:pt x="0" y="3841212"/>
                      <a:pt x="0" y="2930747"/>
                    </a:cubicBezTo>
                    <a:cubicBezTo>
                      <a:pt x="0" y="1312140"/>
                      <a:pt x="1312140" y="0"/>
                      <a:pt x="2930747" y="0"/>
                    </a:cubicBezTo>
                    <a:close/>
                    <a:moveTo>
                      <a:pt x="2084953" y="482856"/>
                    </a:moveTo>
                    <a:lnTo>
                      <a:pt x="1930181" y="541961"/>
                    </a:lnTo>
                    <a:cubicBezTo>
                      <a:pt x="1879281" y="563306"/>
                      <a:pt x="1829206" y="586231"/>
                      <a:pt x="1780020" y="610673"/>
                    </a:cubicBezTo>
                    <a:lnTo>
                      <a:pt x="1650042" y="682295"/>
                    </a:lnTo>
                    <a:lnTo>
                      <a:pt x="1750315" y="782566"/>
                    </a:lnTo>
                    <a:lnTo>
                      <a:pt x="1753892" y="782565"/>
                    </a:lnTo>
                    <a:lnTo>
                      <a:pt x="1791427" y="823679"/>
                    </a:lnTo>
                    <a:lnTo>
                      <a:pt x="1794691" y="826942"/>
                    </a:lnTo>
                    <a:lnTo>
                      <a:pt x="1794492" y="827035"/>
                    </a:lnTo>
                    <a:lnTo>
                      <a:pt x="3728364" y="2945281"/>
                    </a:lnTo>
                    <a:lnTo>
                      <a:pt x="1753893" y="5107997"/>
                    </a:lnTo>
                    <a:lnTo>
                      <a:pt x="1741368" y="5107997"/>
                    </a:lnTo>
                    <a:lnTo>
                      <a:pt x="1669071" y="5187524"/>
                    </a:lnTo>
                    <a:lnTo>
                      <a:pt x="1804687" y="5262914"/>
                    </a:lnTo>
                    <a:cubicBezTo>
                      <a:pt x="1870956" y="5294971"/>
                      <a:pt x="1938798" y="5324285"/>
                      <a:pt x="2008067" y="5350711"/>
                    </a:cubicBezTo>
                    <a:lnTo>
                      <a:pt x="2077648" y="5373845"/>
                    </a:lnTo>
                    <a:lnTo>
                      <a:pt x="4310019" y="2969695"/>
                    </a:lnTo>
                    <a:lnTo>
                      <a:pt x="2084953" y="482856"/>
                    </a:lnTo>
                    <a:close/>
                    <a:moveTo>
                      <a:pt x="1211427" y="996374"/>
                    </a:moveTo>
                    <a:lnTo>
                      <a:pt x="1078076" y="1122001"/>
                    </a:lnTo>
                    <a:cubicBezTo>
                      <a:pt x="622369" y="1588704"/>
                      <a:pt x="341550" y="2226931"/>
                      <a:pt x="341549" y="2930746"/>
                    </a:cubicBezTo>
                    <a:cubicBezTo>
                      <a:pt x="341550" y="3684834"/>
                      <a:pt x="663918" y="4363629"/>
                      <a:pt x="1178367" y="4836835"/>
                    </a:cubicBezTo>
                    <a:lnTo>
                      <a:pt x="1249578" y="4896683"/>
                    </a:lnTo>
                    <a:lnTo>
                      <a:pt x="1241870" y="4905126"/>
                    </a:lnTo>
                    <a:lnTo>
                      <a:pt x="1258477" y="4904161"/>
                    </a:lnTo>
                    <a:lnTo>
                      <a:pt x="1249578" y="4896683"/>
                    </a:lnTo>
                    <a:lnTo>
                      <a:pt x="3031129" y="2945281"/>
                    </a:lnTo>
                    <a:lnTo>
                      <a:pt x="1280534" y="1027786"/>
                    </a:lnTo>
                    <a:lnTo>
                      <a:pt x="1211427" y="996374"/>
                    </a:lnTo>
                    <a:close/>
                  </a:path>
                </a:pathLst>
              </a:custGeom>
            </p:spPr>
          </p:pic>
        </p:grpSp>
      </p:grpSp>
      <p:sp>
        <p:nvSpPr>
          <p:cNvPr id="3" name="object 8">
            <a:extLst>
              <a:ext uri="{FF2B5EF4-FFF2-40B4-BE49-F238E27FC236}">
                <a16:creationId xmlns:a16="http://schemas.microsoft.com/office/drawing/2014/main" id="{1E573140-D2E9-9B53-B952-0B13F36CA62B}"/>
              </a:ext>
            </a:extLst>
          </p:cNvPr>
          <p:cNvSpPr/>
          <p:nvPr/>
        </p:nvSpPr>
        <p:spPr>
          <a:xfrm>
            <a:off x="9171215" y="5620512"/>
            <a:ext cx="2780988" cy="1237488"/>
          </a:xfrm>
          <a:custGeom>
            <a:avLst/>
            <a:gdLst/>
            <a:ahLst/>
            <a:cxnLst/>
            <a:rect l="l" t="t" r="r" b="b"/>
            <a:pathLst>
              <a:path w="3686175" h="2130425">
                <a:moveTo>
                  <a:pt x="3473119" y="0"/>
                </a:moveTo>
                <a:lnTo>
                  <a:pt x="212642" y="0"/>
                </a:lnTo>
                <a:lnTo>
                  <a:pt x="163885" y="5615"/>
                </a:lnTo>
                <a:lnTo>
                  <a:pt x="119126" y="21612"/>
                </a:lnTo>
                <a:lnTo>
                  <a:pt x="79644" y="46714"/>
                </a:lnTo>
                <a:lnTo>
                  <a:pt x="46714" y="79644"/>
                </a:lnTo>
                <a:lnTo>
                  <a:pt x="21612" y="119126"/>
                </a:lnTo>
                <a:lnTo>
                  <a:pt x="5615" y="163885"/>
                </a:lnTo>
                <a:lnTo>
                  <a:pt x="0" y="212642"/>
                </a:lnTo>
                <a:lnTo>
                  <a:pt x="0" y="2129977"/>
                </a:lnTo>
                <a:lnTo>
                  <a:pt x="3685751" y="2129977"/>
                </a:lnTo>
                <a:lnTo>
                  <a:pt x="3685751" y="212642"/>
                </a:lnTo>
                <a:lnTo>
                  <a:pt x="3680135" y="163885"/>
                </a:lnTo>
                <a:lnTo>
                  <a:pt x="3664139" y="119126"/>
                </a:lnTo>
                <a:lnTo>
                  <a:pt x="3639037" y="79644"/>
                </a:lnTo>
                <a:lnTo>
                  <a:pt x="3606108" y="46714"/>
                </a:lnTo>
                <a:lnTo>
                  <a:pt x="3566628" y="21612"/>
                </a:lnTo>
                <a:lnTo>
                  <a:pt x="3521873" y="5615"/>
                </a:lnTo>
                <a:lnTo>
                  <a:pt x="3473119" y="0"/>
                </a:lnTo>
                <a:close/>
              </a:path>
            </a:pathLst>
          </a:custGeom>
          <a:solidFill>
            <a:srgbClr val="FFFFFF">
              <a:alpha val="89804"/>
            </a:srgbClr>
          </a:solidFill>
        </p:spPr>
        <p:txBody>
          <a:bodyPr wrap="square" lIns="0" tIns="0" rIns="0" bIns="0" rtlCol="0"/>
          <a:lstStyle/>
          <a:p>
            <a:endParaRPr sz="1092" b="1" dirty="0"/>
          </a:p>
        </p:txBody>
      </p:sp>
      <p:pic>
        <p:nvPicPr>
          <p:cNvPr id="2" name="Picture 2">
            <a:extLst>
              <a:ext uri="{FF2B5EF4-FFF2-40B4-BE49-F238E27FC236}">
                <a16:creationId xmlns:a16="http://schemas.microsoft.com/office/drawing/2014/main" id="{56162967-FD03-8D53-597F-A4636FA17C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9202455" y="5722148"/>
            <a:ext cx="2718507" cy="10342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7D8D3-9E00-A002-36D3-F65FBE1C7907}"/>
              </a:ext>
            </a:extLst>
          </p:cNvPr>
          <p:cNvSpPr>
            <a:spLocks noGrp="1"/>
          </p:cNvSpPr>
          <p:nvPr>
            <p:ph type="title"/>
          </p:nvPr>
        </p:nvSpPr>
        <p:spPr/>
        <p:txBody>
          <a:bodyPr/>
          <a:lstStyle/>
          <a:p>
            <a:r>
              <a:rPr lang="en-IE" dirty="0"/>
              <a:t>School Stage / Age Ranges</a:t>
            </a:r>
          </a:p>
        </p:txBody>
      </p:sp>
      <p:sp>
        <p:nvSpPr>
          <p:cNvPr id="13" name="Text Box 3">
            <a:extLst>
              <a:ext uri="{FF2B5EF4-FFF2-40B4-BE49-F238E27FC236}">
                <a16:creationId xmlns:a16="http://schemas.microsoft.com/office/drawing/2014/main" id="{3F84D916-3584-37B7-3580-9117D1940B3F}"/>
              </a:ext>
            </a:extLst>
          </p:cNvPr>
          <p:cNvSpPr txBox="1">
            <a:spLocks noChangeArrowheads="1"/>
          </p:cNvSpPr>
          <p:nvPr/>
        </p:nvSpPr>
        <p:spPr bwMode="auto">
          <a:xfrm>
            <a:off x="4673901" y="1693634"/>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14" name="Text Box 17">
            <a:extLst>
              <a:ext uri="{FF2B5EF4-FFF2-40B4-BE49-F238E27FC236}">
                <a16:creationId xmlns:a16="http://schemas.microsoft.com/office/drawing/2014/main" id="{2E102026-884E-B386-B4E1-B6B0FB40A0F9}"/>
              </a:ext>
            </a:extLst>
          </p:cNvPr>
          <p:cNvSpPr txBox="1">
            <a:spLocks noChangeArrowheads="1"/>
          </p:cNvSpPr>
          <p:nvPr/>
        </p:nvSpPr>
        <p:spPr bwMode="auto">
          <a:xfrm>
            <a:off x="3414430" y="2466733"/>
            <a:ext cx="10406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Pre School</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8" name="Text Box 3">
            <a:extLst>
              <a:ext uri="{FF2B5EF4-FFF2-40B4-BE49-F238E27FC236}">
                <a16:creationId xmlns:a16="http://schemas.microsoft.com/office/drawing/2014/main" id="{DB8C1F62-AC34-89B1-3D4E-E86F0F311EE6}"/>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Q4 How many children do you have in each of the following school stages? - Any </a:t>
            </a:r>
          </a:p>
        </p:txBody>
      </p:sp>
      <p:sp>
        <p:nvSpPr>
          <p:cNvPr id="19" name="Text Box 3">
            <a:extLst>
              <a:ext uri="{FF2B5EF4-FFF2-40B4-BE49-F238E27FC236}">
                <a16:creationId xmlns:a16="http://schemas.microsoft.com/office/drawing/2014/main" id="{E72A44E6-E2BE-16C2-ED6F-8ECD9F345ACD}"/>
              </a:ext>
            </a:extLst>
          </p:cNvPr>
          <p:cNvSpPr txBox="1">
            <a:spLocks noChangeArrowheads="1"/>
          </p:cNvSpPr>
          <p:nvPr/>
        </p:nvSpPr>
        <p:spPr bwMode="auto">
          <a:xfrm>
            <a:off x="0" y="973699"/>
            <a:ext cx="48923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t>
            </a:r>
            <a:r>
              <a:rPr lang="en-GB" sz="1200" b="0" dirty="0">
                <a:solidFill>
                  <a:srgbClr val="000000"/>
                </a:solidFill>
                <a:latin typeface="Calibri" panose="020F0502020204030204" pitchFamily="34" charset="0"/>
              </a:rPr>
              <a:t>Mother/Father/Guardian/Kinship carer of the children in your home</a:t>
            </a:r>
            <a:r>
              <a:rPr lang="en-GB" altLang="en-US" sz="1200" b="0" dirty="0">
                <a:solidFill>
                  <a:srgbClr val="000000"/>
                </a:solidFill>
                <a:latin typeface="Calibri" panose="020F0502020204030204" pitchFamily="34" charset="0"/>
              </a:rPr>
              <a:t>)</a:t>
            </a:r>
          </a:p>
        </p:txBody>
      </p:sp>
      <p:sp>
        <p:nvSpPr>
          <p:cNvPr id="22" name="Text Box 17">
            <a:extLst>
              <a:ext uri="{FF2B5EF4-FFF2-40B4-BE49-F238E27FC236}">
                <a16:creationId xmlns:a16="http://schemas.microsoft.com/office/drawing/2014/main" id="{3A91D047-C656-711E-E84A-DE0F0F1FB411}"/>
              </a:ext>
            </a:extLst>
          </p:cNvPr>
          <p:cNvSpPr txBox="1">
            <a:spLocks noChangeArrowheads="1"/>
          </p:cNvSpPr>
          <p:nvPr/>
        </p:nvSpPr>
        <p:spPr bwMode="auto">
          <a:xfrm>
            <a:off x="3027060" y="3704261"/>
            <a:ext cx="14280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Primary School</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3" name="Text Box 17">
            <a:extLst>
              <a:ext uri="{FF2B5EF4-FFF2-40B4-BE49-F238E27FC236}">
                <a16:creationId xmlns:a16="http://schemas.microsoft.com/office/drawing/2014/main" id="{8C2094DA-E9C0-B7E6-172B-F461DAEE6B35}"/>
              </a:ext>
            </a:extLst>
          </p:cNvPr>
          <p:cNvSpPr txBox="1">
            <a:spLocks noChangeArrowheads="1"/>
          </p:cNvSpPr>
          <p:nvPr/>
        </p:nvSpPr>
        <p:spPr bwMode="auto">
          <a:xfrm>
            <a:off x="3027060" y="5074550"/>
            <a:ext cx="14280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Secondary School</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3" name="Text Box 3">
            <a:extLst>
              <a:ext uri="{FF2B5EF4-FFF2-40B4-BE49-F238E27FC236}">
                <a16:creationId xmlns:a16="http://schemas.microsoft.com/office/drawing/2014/main" id="{E05CA097-5ED7-1EF9-FBB9-9676448461BA}"/>
              </a:ext>
            </a:extLst>
          </p:cNvPr>
          <p:cNvSpPr txBox="1">
            <a:spLocks noChangeArrowheads="1"/>
          </p:cNvSpPr>
          <p:nvPr/>
        </p:nvSpPr>
        <p:spPr bwMode="auto">
          <a:xfrm>
            <a:off x="0" y="6357441"/>
            <a:ext cx="1356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New Question in 2024</a:t>
            </a:r>
          </a:p>
        </p:txBody>
      </p:sp>
      <p:graphicFrame>
        <p:nvGraphicFramePr>
          <p:cNvPr id="6" name="Object 7">
            <a:extLst>
              <a:ext uri="{FF2B5EF4-FFF2-40B4-BE49-F238E27FC236}">
                <a16:creationId xmlns:a16="http://schemas.microsoft.com/office/drawing/2014/main" id="{B1C7FB12-83E6-C2B9-CAAF-C53D2082A3F6}"/>
              </a:ext>
            </a:extLst>
          </p:cNvPr>
          <p:cNvGraphicFramePr>
            <a:graphicFrameLocks/>
          </p:cNvGraphicFramePr>
          <p:nvPr>
            <p:extLst>
              <p:ext uri="{D42A27DB-BD31-4B8C-83A1-F6EECF244321}">
                <p14:modId xmlns:p14="http://schemas.microsoft.com/office/powerpoint/2010/main" val="2980584718"/>
              </p:ext>
            </p:extLst>
          </p:nvPr>
        </p:nvGraphicFramePr>
        <p:xfrm>
          <a:off x="3667745" y="1992633"/>
          <a:ext cx="5177420" cy="390207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Box 3">
            <a:extLst>
              <a:ext uri="{FF2B5EF4-FFF2-40B4-BE49-F238E27FC236}">
                <a16:creationId xmlns:a16="http://schemas.microsoft.com/office/drawing/2014/main" id="{1FC7A5F9-D509-DBE4-3F12-336D2D2A14D2}"/>
              </a:ext>
            </a:extLst>
          </p:cNvPr>
          <p:cNvSpPr txBox="1">
            <a:spLocks noChangeArrowheads="1"/>
          </p:cNvSpPr>
          <p:nvPr/>
        </p:nvSpPr>
        <p:spPr bwMode="auto">
          <a:xfrm>
            <a:off x="7104302" y="1693634"/>
            <a:ext cx="716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9" name="Text Box 3">
            <a:extLst>
              <a:ext uri="{FF2B5EF4-FFF2-40B4-BE49-F238E27FC236}">
                <a16:creationId xmlns:a16="http://schemas.microsoft.com/office/drawing/2014/main" id="{BB571E39-69B8-50AF-1BCA-5D0D6B7C74C3}"/>
              </a:ext>
            </a:extLst>
          </p:cNvPr>
          <p:cNvSpPr txBox="1">
            <a:spLocks noChangeArrowheads="1"/>
          </p:cNvSpPr>
          <p:nvPr/>
        </p:nvSpPr>
        <p:spPr bwMode="auto">
          <a:xfrm>
            <a:off x="5614816" y="1461012"/>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Tree>
    <p:extLst>
      <p:ext uri="{BB962C8B-B14F-4D97-AF65-F5344CB8AC3E}">
        <p14:creationId xmlns:p14="http://schemas.microsoft.com/office/powerpoint/2010/main" val="3742017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7D8D3-9E00-A002-36D3-F65FBE1C7907}"/>
              </a:ext>
            </a:extLst>
          </p:cNvPr>
          <p:cNvSpPr>
            <a:spLocks noGrp="1"/>
          </p:cNvSpPr>
          <p:nvPr>
            <p:ph type="title"/>
          </p:nvPr>
        </p:nvSpPr>
        <p:spPr/>
        <p:txBody>
          <a:bodyPr/>
          <a:lstStyle/>
          <a:p>
            <a:r>
              <a:rPr lang="en-IE" dirty="0"/>
              <a:t>Age of Children</a:t>
            </a:r>
          </a:p>
        </p:txBody>
      </p:sp>
      <p:sp>
        <p:nvSpPr>
          <p:cNvPr id="10" name="Text Box 3">
            <a:extLst>
              <a:ext uri="{FF2B5EF4-FFF2-40B4-BE49-F238E27FC236}">
                <a16:creationId xmlns:a16="http://schemas.microsoft.com/office/drawing/2014/main" id="{6C04E1F9-272E-AD91-E590-22096703C5F5}"/>
              </a:ext>
            </a:extLst>
          </p:cNvPr>
          <p:cNvSpPr txBox="1">
            <a:spLocks noChangeArrowheads="1"/>
          </p:cNvSpPr>
          <p:nvPr/>
        </p:nvSpPr>
        <p:spPr bwMode="auto">
          <a:xfrm>
            <a:off x="6287009" y="1693634"/>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14" name="Text Box 3">
            <a:extLst>
              <a:ext uri="{FF2B5EF4-FFF2-40B4-BE49-F238E27FC236}">
                <a16:creationId xmlns:a16="http://schemas.microsoft.com/office/drawing/2014/main" id="{C37A3E5C-376D-11BA-3D24-5FE94AAE2A19}"/>
              </a:ext>
            </a:extLst>
          </p:cNvPr>
          <p:cNvSpPr txBox="1">
            <a:spLocks noChangeArrowheads="1"/>
          </p:cNvSpPr>
          <p:nvPr/>
        </p:nvSpPr>
        <p:spPr bwMode="auto">
          <a:xfrm>
            <a:off x="4517585" y="1686864"/>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16" name="Text Box 17">
            <a:extLst>
              <a:ext uri="{FF2B5EF4-FFF2-40B4-BE49-F238E27FC236}">
                <a16:creationId xmlns:a16="http://schemas.microsoft.com/office/drawing/2014/main" id="{62EC6A49-6A79-8C64-5EF4-F2AF66E6B61D}"/>
              </a:ext>
            </a:extLst>
          </p:cNvPr>
          <p:cNvSpPr txBox="1">
            <a:spLocks noChangeArrowheads="1"/>
          </p:cNvSpPr>
          <p:nvPr/>
        </p:nvSpPr>
        <p:spPr bwMode="auto">
          <a:xfrm>
            <a:off x="2974548" y="2148529"/>
            <a:ext cx="1232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Under 2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8" name="Text Box 17">
            <a:extLst>
              <a:ext uri="{FF2B5EF4-FFF2-40B4-BE49-F238E27FC236}">
                <a16:creationId xmlns:a16="http://schemas.microsoft.com/office/drawing/2014/main" id="{8D428D5D-A8F4-27D5-82D1-4EAEC8632A0F}"/>
              </a:ext>
            </a:extLst>
          </p:cNvPr>
          <p:cNvSpPr txBox="1">
            <a:spLocks noChangeArrowheads="1"/>
          </p:cNvSpPr>
          <p:nvPr/>
        </p:nvSpPr>
        <p:spPr bwMode="auto">
          <a:xfrm>
            <a:off x="2974548" y="2678374"/>
            <a:ext cx="1232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2 to 5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9" name="Text Box 17">
            <a:extLst>
              <a:ext uri="{FF2B5EF4-FFF2-40B4-BE49-F238E27FC236}">
                <a16:creationId xmlns:a16="http://schemas.microsoft.com/office/drawing/2014/main" id="{30D780B4-D4BA-E782-ED41-56CC17DEB066}"/>
              </a:ext>
            </a:extLst>
          </p:cNvPr>
          <p:cNvSpPr txBox="1">
            <a:spLocks noChangeArrowheads="1"/>
          </p:cNvSpPr>
          <p:nvPr/>
        </p:nvSpPr>
        <p:spPr bwMode="auto">
          <a:xfrm>
            <a:off x="2974548" y="3835248"/>
            <a:ext cx="1232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6 to 12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0" name="Text Box 17">
            <a:extLst>
              <a:ext uri="{FF2B5EF4-FFF2-40B4-BE49-F238E27FC236}">
                <a16:creationId xmlns:a16="http://schemas.microsoft.com/office/drawing/2014/main" id="{DF5BC764-EB8D-33AA-80D5-EC37302B5796}"/>
              </a:ext>
            </a:extLst>
          </p:cNvPr>
          <p:cNvSpPr txBox="1">
            <a:spLocks noChangeArrowheads="1"/>
          </p:cNvSpPr>
          <p:nvPr/>
        </p:nvSpPr>
        <p:spPr bwMode="auto">
          <a:xfrm>
            <a:off x="2974548" y="5111489"/>
            <a:ext cx="1232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13 to 17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30" name="Text Box 3">
            <a:extLst>
              <a:ext uri="{FF2B5EF4-FFF2-40B4-BE49-F238E27FC236}">
                <a16:creationId xmlns:a16="http://schemas.microsoft.com/office/drawing/2014/main" id="{A1B38CD6-5FD5-AF79-9AF3-3C40F90DEC74}"/>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Q5 Have children in these age ranges:</a:t>
            </a:r>
          </a:p>
        </p:txBody>
      </p:sp>
      <p:sp>
        <p:nvSpPr>
          <p:cNvPr id="31" name="Text Box 3">
            <a:extLst>
              <a:ext uri="{FF2B5EF4-FFF2-40B4-BE49-F238E27FC236}">
                <a16:creationId xmlns:a16="http://schemas.microsoft.com/office/drawing/2014/main" id="{2AAE2517-114B-FD1C-8FEA-129738311A2E}"/>
              </a:ext>
            </a:extLst>
          </p:cNvPr>
          <p:cNvSpPr txBox="1">
            <a:spLocks noChangeArrowheads="1"/>
          </p:cNvSpPr>
          <p:nvPr/>
        </p:nvSpPr>
        <p:spPr bwMode="auto">
          <a:xfrm>
            <a:off x="0" y="973699"/>
            <a:ext cx="48923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t>
            </a:r>
            <a:r>
              <a:rPr lang="en-GB" sz="1200" b="0" dirty="0">
                <a:solidFill>
                  <a:srgbClr val="000000"/>
                </a:solidFill>
                <a:latin typeface="Calibri" panose="020F0502020204030204" pitchFamily="34" charset="0"/>
              </a:rPr>
              <a:t>Mother/Father/Guardian/Kinship carer of the children in your home</a:t>
            </a:r>
            <a:r>
              <a:rPr lang="en-GB" altLang="en-US" sz="1200" b="0" dirty="0">
                <a:solidFill>
                  <a:srgbClr val="000000"/>
                </a:solidFill>
                <a:latin typeface="Calibri" panose="020F0502020204030204" pitchFamily="34" charset="0"/>
              </a:rPr>
              <a:t>)</a:t>
            </a:r>
          </a:p>
        </p:txBody>
      </p:sp>
      <p:graphicFrame>
        <p:nvGraphicFramePr>
          <p:cNvPr id="35" name="Object 7">
            <a:extLst>
              <a:ext uri="{FF2B5EF4-FFF2-40B4-BE49-F238E27FC236}">
                <a16:creationId xmlns:a16="http://schemas.microsoft.com/office/drawing/2014/main" id="{2D5368A3-185E-91B8-ABF2-AD8AE3982D6F}"/>
              </a:ext>
            </a:extLst>
          </p:cNvPr>
          <p:cNvGraphicFramePr>
            <a:graphicFrameLocks/>
          </p:cNvGraphicFramePr>
          <p:nvPr>
            <p:extLst>
              <p:ext uri="{D42A27DB-BD31-4B8C-83A1-F6EECF244321}">
                <p14:modId xmlns:p14="http://schemas.microsoft.com/office/powerpoint/2010/main" val="25743748"/>
              </p:ext>
            </p:extLst>
          </p:nvPr>
        </p:nvGraphicFramePr>
        <p:xfrm>
          <a:off x="3742294" y="1992633"/>
          <a:ext cx="5793814" cy="3902075"/>
        </p:xfrm>
        <a:graphic>
          <a:graphicData uri="http://schemas.openxmlformats.org/drawingml/2006/chart">
            <c:chart xmlns:c="http://schemas.openxmlformats.org/drawingml/2006/chart" xmlns:r="http://schemas.openxmlformats.org/officeDocument/2006/relationships" r:id="rId2"/>
          </a:graphicData>
        </a:graphic>
      </p:graphicFrame>
      <p:sp>
        <p:nvSpPr>
          <p:cNvPr id="36" name="Text Box 3">
            <a:extLst>
              <a:ext uri="{FF2B5EF4-FFF2-40B4-BE49-F238E27FC236}">
                <a16:creationId xmlns:a16="http://schemas.microsoft.com/office/drawing/2014/main" id="{239E7FCA-CE85-FE57-D0DF-A09A1306EBE6}"/>
              </a:ext>
            </a:extLst>
          </p:cNvPr>
          <p:cNvSpPr txBox="1">
            <a:spLocks noChangeArrowheads="1"/>
          </p:cNvSpPr>
          <p:nvPr/>
        </p:nvSpPr>
        <p:spPr bwMode="auto">
          <a:xfrm>
            <a:off x="8114991" y="1693634"/>
            <a:ext cx="716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5" name="Text Box 3">
            <a:extLst>
              <a:ext uri="{FF2B5EF4-FFF2-40B4-BE49-F238E27FC236}">
                <a16:creationId xmlns:a16="http://schemas.microsoft.com/office/drawing/2014/main" id="{E27BD6E4-655E-E579-DD8E-6A6BB141F27D}"/>
              </a:ext>
            </a:extLst>
          </p:cNvPr>
          <p:cNvSpPr txBox="1">
            <a:spLocks noChangeArrowheads="1"/>
          </p:cNvSpPr>
          <p:nvPr/>
        </p:nvSpPr>
        <p:spPr bwMode="auto">
          <a:xfrm>
            <a:off x="6046132" y="1383378"/>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Tree>
    <p:extLst>
      <p:ext uri="{BB962C8B-B14F-4D97-AF65-F5344CB8AC3E}">
        <p14:creationId xmlns:p14="http://schemas.microsoft.com/office/powerpoint/2010/main" val="501915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9A9D3-9273-16B7-C5F0-C5265004A0E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6362CDD-9472-5EE1-7C5C-2C663209A9BA}"/>
              </a:ext>
            </a:extLst>
          </p:cNvPr>
          <p:cNvSpPr txBox="1"/>
          <p:nvPr/>
        </p:nvSpPr>
        <p:spPr>
          <a:xfrm>
            <a:off x="6746628" y="1783959"/>
            <a:ext cx="4579855" cy="288911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Advice and Supports</a:t>
            </a:r>
          </a:p>
        </p:txBody>
      </p:sp>
      <p:pic>
        <p:nvPicPr>
          <p:cNvPr id="4102" name="Picture 6">
            <a:extLst>
              <a:ext uri="{FF2B5EF4-FFF2-40B4-BE49-F238E27FC236}">
                <a16:creationId xmlns:a16="http://schemas.microsoft.com/office/drawing/2014/main" id="{F3875A60-0A84-EDBB-2B64-F70AF9276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20" r="20720"/>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6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7">
            <a:extLst>
              <a:ext uri="{FF2B5EF4-FFF2-40B4-BE49-F238E27FC236}">
                <a16:creationId xmlns:a16="http://schemas.microsoft.com/office/drawing/2014/main" id="{037D34BD-E039-91D5-8239-24C9947EC0E4}"/>
              </a:ext>
            </a:extLst>
          </p:cNvPr>
          <p:cNvGraphicFramePr>
            <a:graphicFrameLocks/>
          </p:cNvGraphicFramePr>
          <p:nvPr>
            <p:extLst>
              <p:ext uri="{D42A27DB-BD31-4B8C-83A1-F6EECF244321}">
                <p14:modId xmlns:p14="http://schemas.microsoft.com/office/powerpoint/2010/main" val="3592187816"/>
              </p:ext>
            </p:extLst>
          </p:nvPr>
        </p:nvGraphicFramePr>
        <p:xfrm>
          <a:off x="739439" y="1992633"/>
          <a:ext cx="4786717" cy="3902075"/>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C88081A0-B9F9-82E1-36BA-9BE6835C4D6F}"/>
              </a:ext>
            </a:extLst>
          </p:cNvPr>
          <p:cNvSpPr txBox="1"/>
          <p:nvPr/>
        </p:nvSpPr>
        <p:spPr>
          <a:xfrm>
            <a:off x="2131525" y="2252301"/>
            <a:ext cx="547645" cy="307777"/>
          </a:xfrm>
          <a:prstGeom prst="rect">
            <a:avLst/>
          </a:prstGeom>
          <a:noFill/>
        </p:spPr>
        <p:txBody>
          <a:bodyPr wrap="square" rtlCol="0">
            <a:spAutoFit/>
          </a:bodyPr>
          <a:lstStyle/>
          <a:p>
            <a:pPr algn="ctr"/>
            <a:r>
              <a:rPr lang="en-IE" sz="1400" b="1" dirty="0">
                <a:solidFill>
                  <a:schemeClr val="accent2"/>
                </a:solidFill>
              </a:rPr>
              <a:t>40%</a:t>
            </a:r>
          </a:p>
        </p:txBody>
      </p:sp>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IE" sz="2000" dirty="0"/>
              <a:t>Two-fifths (41%) report feelings of </a:t>
            </a:r>
            <a:r>
              <a:rPr lang="en-IE" sz="2000" i="1" dirty="0"/>
              <a:t>worry or stress in relation to parenting, </a:t>
            </a:r>
            <a:r>
              <a:rPr lang="en-IE" sz="2000" dirty="0"/>
              <a:t>either often or most of the time. This has remained relatively consistent across each wave of research. </a:t>
            </a:r>
            <a:endParaRPr lang="en-IE" sz="2000" dirty="0">
              <a:highlight>
                <a:srgbClr val="FFFF00"/>
              </a:highlight>
            </a:endParaRPr>
          </a:p>
        </p:txBody>
      </p:sp>
      <p:sp>
        <p:nvSpPr>
          <p:cNvPr id="10" name="Text Box 3">
            <a:extLst>
              <a:ext uri="{FF2B5EF4-FFF2-40B4-BE49-F238E27FC236}">
                <a16:creationId xmlns:a16="http://schemas.microsoft.com/office/drawing/2014/main" id="{D096F059-8CDE-2DB3-F760-CCAB25602921}"/>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Q11 In general, how often do you feel worry or stress in relation to parenting?</a:t>
            </a:r>
          </a:p>
        </p:txBody>
      </p:sp>
      <p:sp>
        <p:nvSpPr>
          <p:cNvPr id="14" name="Text Box 3">
            <a:extLst>
              <a:ext uri="{FF2B5EF4-FFF2-40B4-BE49-F238E27FC236}">
                <a16:creationId xmlns:a16="http://schemas.microsoft.com/office/drawing/2014/main" id="{60B2BA30-73FF-4BF1-851C-E0B7EDB5FF12}"/>
              </a:ext>
            </a:extLst>
          </p:cNvPr>
          <p:cNvSpPr txBox="1">
            <a:spLocks noChangeArrowheads="1"/>
          </p:cNvSpPr>
          <p:nvPr/>
        </p:nvSpPr>
        <p:spPr bwMode="auto">
          <a:xfrm>
            <a:off x="1336766" y="1659992"/>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15" name="Text Box 3">
            <a:extLst>
              <a:ext uri="{FF2B5EF4-FFF2-40B4-BE49-F238E27FC236}">
                <a16:creationId xmlns:a16="http://schemas.microsoft.com/office/drawing/2014/main" id="{40092D50-3EA6-9CEC-BC66-C85970E0FE16}"/>
              </a:ext>
            </a:extLst>
          </p:cNvPr>
          <p:cNvSpPr txBox="1">
            <a:spLocks noChangeArrowheads="1"/>
          </p:cNvSpPr>
          <p:nvPr/>
        </p:nvSpPr>
        <p:spPr bwMode="auto">
          <a:xfrm>
            <a:off x="2776862" y="1659992"/>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18" name="Text Box 17">
            <a:extLst>
              <a:ext uri="{FF2B5EF4-FFF2-40B4-BE49-F238E27FC236}">
                <a16:creationId xmlns:a16="http://schemas.microsoft.com/office/drawing/2014/main" id="{80EAC350-C0CF-7B13-05A7-CB3A9ADD3DD2}"/>
              </a:ext>
            </a:extLst>
          </p:cNvPr>
          <p:cNvSpPr txBox="1">
            <a:spLocks noChangeArrowheads="1"/>
          </p:cNvSpPr>
          <p:nvPr/>
        </p:nvSpPr>
        <p:spPr bwMode="auto">
          <a:xfrm>
            <a:off x="0" y="2840014"/>
            <a:ext cx="1253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Often</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9" name="Text Box 17">
            <a:extLst>
              <a:ext uri="{FF2B5EF4-FFF2-40B4-BE49-F238E27FC236}">
                <a16:creationId xmlns:a16="http://schemas.microsoft.com/office/drawing/2014/main" id="{2E5F88AF-1C21-96FA-54C2-B6F9495255E2}"/>
              </a:ext>
            </a:extLst>
          </p:cNvPr>
          <p:cNvSpPr txBox="1">
            <a:spLocks noChangeArrowheads="1"/>
          </p:cNvSpPr>
          <p:nvPr/>
        </p:nvSpPr>
        <p:spPr bwMode="auto">
          <a:xfrm>
            <a:off x="0" y="4281163"/>
            <a:ext cx="1253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Sometimes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4" name="Text Box 17">
            <a:extLst>
              <a:ext uri="{FF2B5EF4-FFF2-40B4-BE49-F238E27FC236}">
                <a16:creationId xmlns:a16="http://schemas.microsoft.com/office/drawing/2014/main" id="{5ABF8687-CF5A-EA2E-1649-ADBA5FE3C58C}"/>
              </a:ext>
            </a:extLst>
          </p:cNvPr>
          <p:cNvSpPr txBox="1">
            <a:spLocks noChangeArrowheads="1"/>
          </p:cNvSpPr>
          <p:nvPr/>
        </p:nvSpPr>
        <p:spPr bwMode="auto">
          <a:xfrm>
            <a:off x="0" y="2136118"/>
            <a:ext cx="1253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Most of the time</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0" name="Text Box 17">
            <a:extLst>
              <a:ext uri="{FF2B5EF4-FFF2-40B4-BE49-F238E27FC236}">
                <a16:creationId xmlns:a16="http://schemas.microsoft.com/office/drawing/2014/main" id="{B079E7B7-021E-10DF-02CB-5B3141D80F69}"/>
              </a:ext>
            </a:extLst>
          </p:cNvPr>
          <p:cNvSpPr txBox="1">
            <a:spLocks noChangeArrowheads="1"/>
          </p:cNvSpPr>
          <p:nvPr/>
        </p:nvSpPr>
        <p:spPr bwMode="auto">
          <a:xfrm>
            <a:off x="0" y="5363489"/>
            <a:ext cx="1253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pitchFamily="34" charset="0"/>
              </a:rPr>
              <a:t>Ra</a:t>
            </a:r>
            <a:r>
              <a:rPr lang="en-GB" sz="1200" b="0" dirty="0">
                <a:latin typeface="Calibri" panose="020F0502020204030204" pitchFamily="34" charset="0"/>
              </a:rPr>
              <a:t>rely</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1" name="Text Box 17">
            <a:extLst>
              <a:ext uri="{FF2B5EF4-FFF2-40B4-BE49-F238E27FC236}">
                <a16:creationId xmlns:a16="http://schemas.microsoft.com/office/drawing/2014/main" id="{5AFC25E3-69FC-9D19-1D15-29CE489CA8E1}"/>
              </a:ext>
            </a:extLst>
          </p:cNvPr>
          <p:cNvSpPr txBox="1">
            <a:spLocks noChangeArrowheads="1"/>
          </p:cNvSpPr>
          <p:nvPr/>
        </p:nvSpPr>
        <p:spPr bwMode="auto">
          <a:xfrm>
            <a:off x="0" y="5613274"/>
            <a:ext cx="1253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pitchFamily="34" charset="0"/>
              </a:rPr>
              <a:t>Never</a:t>
            </a:r>
          </a:p>
        </p:txBody>
      </p:sp>
      <p:graphicFrame>
        <p:nvGraphicFramePr>
          <p:cNvPr id="8" name="Table 7">
            <a:extLst>
              <a:ext uri="{FF2B5EF4-FFF2-40B4-BE49-F238E27FC236}">
                <a16:creationId xmlns:a16="http://schemas.microsoft.com/office/drawing/2014/main" id="{C4038D95-87AC-6409-504F-8302C15A9A70}"/>
              </a:ext>
            </a:extLst>
          </p:cNvPr>
          <p:cNvGraphicFramePr>
            <a:graphicFrameLocks noGrp="1"/>
          </p:cNvGraphicFramePr>
          <p:nvPr>
            <p:extLst>
              <p:ext uri="{D42A27DB-BD31-4B8C-83A1-F6EECF244321}">
                <p14:modId xmlns:p14="http://schemas.microsoft.com/office/powerpoint/2010/main" val="508578616"/>
              </p:ext>
            </p:extLst>
          </p:nvPr>
        </p:nvGraphicFramePr>
        <p:xfrm>
          <a:off x="5747579" y="2719642"/>
          <a:ext cx="6056982" cy="2840677"/>
        </p:xfrm>
        <a:graphic>
          <a:graphicData uri="http://schemas.openxmlformats.org/drawingml/2006/table">
            <a:tbl>
              <a:tblPr firstRow="1" bandRow="1">
                <a:tableStyleId>{9D7B26C5-4107-4FEC-AEDC-1716B250A1EF}</a:tableStyleId>
              </a:tblPr>
              <a:tblGrid>
                <a:gridCol w="998323">
                  <a:extLst>
                    <a:ext uri="{9D8B030D-6E8A-4147-A177-3AD203B41FA5}">
                      <a16:colId xmlns:a16="http://schemas.microsoft.com/office/drawing/2014/main" val="4089323703"/>
                    </a:ext>
                  </a:extLst>
                </a:gridCol>
                <a:gridCol w="335499">
                  <a:extLst>
                    <a:ext uri="{9D8B030D-6E8A-4147-A177-3AD203B41FA5}">
                      <a16:colId xmlns:a16="http://schemas.microsoft.com/office/drawing/2014/main" val="1057394503"/>
                    </a:ext>
                  </a:extLst>
                </a:gridCol>
                <a:gridCol w="335499">
                  <a:extLst>
                    <a:ext uri="{9D8B030D-6E8A-4147-A177-3AD203B41FA5}">
                      <a16:colId xmlns:a16="http://schemas.microsoft.com/office/drawing/2014/main" val="4176872577"/>
                    </a:ext>
                  </a:extLst>
                </a:gridCol>
                <a:gridCol w="335499">
                  <a:extLst>
                    <a:ext uri="{9D8B030D-6E8A-4147-A177-3AD203B41FA5}">
                      <a16:colId xmlns:a16="http://schemas.microsoft.com/office/drawing/2014/main" val="2055820629"/>
                    </a:ext>
                  </a:extLst>
                </a:gridCol>
                <a:gridCol w="335499">
                  <a:extLst>
                    <a:ext uri="{9D8B030D-6E8A-4147-A177-3AD203B41FA5}">
                      <a16:colId xmlns:a16="http://schemas.microsoft.com/office/drawing/2014/main" val="1440344629"/>
                    </a:ext>
                  </a:extLst>
                </a:gridCol>
                <a:gridCol w="335499">
                  <a:extLst>
                    <a:ext uri="{9D8B030D-6E8A-4147-A177-3AD203B41FA5}">
                      <a16:colId xmlns:a16="http://schemas.microsoft.com/office/drawing/2014/main" val="1094750844"/>
                    </a:ext>
                  </a:extLst>
                </a:gridCol>
                <a:gridCol w="335499">
                  <a:extLst>
                    <a:ext uri="{9D8B030D-6E8A-4147-A177-3AD203B41FA5}">
                      <a16:colId xmlns:a16="http://schemas.microsoft.com/office/drawing/2014/main" val="3740255347"/>
                    </a:ext>
                  </a:extLst>
                </a:gridCol>
                <a:gridCol w="335499">
                  <a:extLst>
                    <a:ext uri="{9D8B030D-6E8A-4147-A177-3AD203B41FA5}">
                      <a16:colId xmlns:a16="http://schemas.microsoft.com/office/drawing/2014/main" val="4014689243"/>
                    </a:ext>
                  </a:extLst>
                </a:gridCol>
                <a:gridCol w="335499">
                  <a:extLst>
                    <a:ext uri="{9D8B030D-6E8A-4147-A177-3AD203B41FA5}">
                      <a16:colId xmlns:a16="http://schemas.microsoft.com/office/drawing/2014/main" val="467181807"/>
                    </a:ext>
                  </a:extLst>
                </a:gridCol>
                <a:gridCol w="335499">
                  <a:extLst>
                    <a:ext uri="{9D8B030D-6E8A-4147-A177-3AD203B41FA5}">
                      <a16:colId xmlns:a16="http://schemas.microsoft.com/office/drawing/2014/main" val="2868335770"/>
                    </a:ext>
                  </a:extLst>
                </a:gridCol>
                <a:gridCol w="335499">
                  <a:extLst>
                    <a:ext uri="{9D8B030D-6E8A-4147-A177-3AD203B41FA5}">
                      <a16:colId xmlns:a16="http://schemas.microsoft.com/office/drawing/2014/main" val="388256369"/>
                    </a:ext>
                  </a:extLst>
                </a:gridCol>
                <a:gridCol w="335499">
                  <a:extLst>
                    <a:ext uri="{9D8B030D-6E8A-4147-A177-3AD203B41FA5}">
                      <a16:colId xmlns:a16="http://schemas.microsoft.com/office/drawing/2014/main" val="3273114468"/>
                    </a:ext>
                  </a:extLst>
                </a:gridCol>
                <a:gridCol w="335499">
                  <a:extLst>
                    <a:ext uri="{9D8B030D-6E8A-4147-A177-3AD203B41FA5}">
                      <a16:colId xmlns:a16="http://schemas.microsoft.com/office/drawing/2014/main" val="214893157"/>
                    </a:ext>
                  </a:extLst>
                </a:gridCol>
                <a:gridCol w="335499">
                  <a:extLst>
                    <a:ext uri="{9D8B030D-6E8A-4147-A177-3AD203B41FA5}">
                      <a16:colId xmlns:a16="http://schemas.microsoft.com/office/drawing/2014/main" val="3300824227"/>
                    </a:ext>
                  </a:extLst>
                </a:gridCol>
                <a:gridCol w="361673">
                  <a:extLst>
                    <a:ext uri="{9D8B030D-6E8A-4147-A177-3AD203B41FA5}">
                      <a16:colId xmlns:a16="http://schemas.microsoft.com/office/drawing/2014/main" val="3709150490"/>
                    </a:ext>
                  </a:extLst>
                </a:gridCol>
                <a:gridCol w="335499">
                  <a:extLst>
                    <a:ext uri="{9D8B030D-6E8A-4147-A177-3AD203B41FA5}">
                      <a16:colId xmlns:a16="http://schemas.microsoft.com/office/drawing/2014/main" val="4169344004"/>
                    </a:ext>
                  </a:extLst>
                </a:gridCol>
              </a:tblGrid>
              <a:tr h="292569">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1149037">
                <a:tc>
                  <a:txBody>
                    <a:bodyPr/>
                    <a:lstStyle/>
                    <a:p>
                      <a:pPr algn="l" fontAlgn="b"/>
                      <a:endParaRPr lang="en-IE" sz="100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211860">
                <a:tc>
                  <a:txBody>
                    <a:bodyPr/>
                    <a:lstStyle/>
                    <a:p>
                      <a:pPr algn="l" fontAlgn="b"/>
                      <a:r>
                        <a:rPr lang="en-GB" sz="1000" b="1" u="sng" strike="noStrike" kern="1200" dirty="0">
                          <a:solidFill>
                            <a:schemeClr val="accent2"/>
                          </a:solidFill>
                          <a:effectLst/>
                          <a:latin typeface="+mn-lt"/>
                        </a:rPr>
                        <a:t>2026</a:t>
                      </a:r>
                      <a:endParaRPr lang="en-IE" sz="10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211860">
                <a:tc>
                  <a:txBody>
                    <a:bodyPr/>
                    <a:lstStyle/>
                    <a:p>
                      <a:pPr algn="ctr" fontAlgn="ctr"/>
                      <a:r>
                        <a:rPr lang="en-IE" sz="1000" b="0" i="1" u="none" strike="noStrike" dirty="0">
                          <a:solidFill>
                            <a:schemeClr val="accent2"/>
                          </a:solidFill>
                          <a:effectLst/>
                          <a:latin typeface="+mn-lt"/>
                        </a:rPr>
                        <a:t>N=</a:t>
                      </a:r>
                      <a:endParaRPr lang="en-IE" sz="10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1000</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331</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669</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251</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421</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286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42</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644</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356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260</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290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270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180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760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240</a:t>
                      </a:r>
                    </a:p>
                  </a:txBody>
                  <a:tcPr marL="7620" marR="7620" marT="762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325117">
                <a:tc>
                  <a:txBody>
                    <a:bodyPr/>
                    <a:lstStyle/>
                    <a:p>
                      <a:pPr algn="l" fontAlgn="b"/>
                      <a:r>
                        <a:rPr lang="en-IE" sz="1000" b="0" i="0" u="none" strike="noStrike" dirty="0">
                          <a:solidFill>
                            <a:srgbClr val="000000"/>
                          </a:solidFill>
                          <a:effectLst/>
                          <a:latin typeface="+mn-lt"/>
                        </a:rPr>
                        <a:t>Most – Often</a:t>
                      </a:r>
                    </a:p>
                  </a:txBody>
                  <a:tcPr marL="7620" marR="7620" marT="7620" marB="0" anchor="ctr">
                    <a:solidFill>
                      <a:schemeClr val="accent2">
                        <a:lumMod val="20000"/>
                        <a:lumOff val="80000"/>
                      </a:schemeClr>
                    </a:solidFill>
                  </a:tcPr>
                </a:tc>
                <a:tc>
                  <a:txBody>
                    <a:bodyPr/>
                    <a:lstStyle/>
                    <a:p>
                      <a:pPr algn="ctr" fontAlgn="b">
                        <a:buNone/>
                      </a:pPr>
                      <a:r>
                        <a:rPr lang="en-IE" sz="1000" b="0" i="0" u="none" strike="noStrike" kern="1200" dirty="0">
                          <a:solidFill>
                            <a:srgbClr val="000000"/>
                          </a:solidFill>
                          <a:effectLst/>
                          <a:latin typeface="+mn-lt"/>
                          <a:ea typeface="+mn-ea"/>
                          <a:cs typeface="+mn-cs"/>
                        </a:rPr>
                        <a:t>41%</a:t>
                      </a:r>
                    </a:p>
                  </a:txBody>
                  <a:tcPr marL="7620" marR="7620" marT="7620" marB="0" anchor="c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32%</a:t>
                      </a:r>
                    </a:p>
                  </a:txBody>
                  <a:tcPr marL="7620" marR="7620" marT="7620" marB="0" anchor="ctr">
                    <a:lnR w="12700" cap="flat" cmpd="sng" algn="ctr">
                      <a:noFill/>
                      <a:prstDash val="solid"/>
                      <a:round/>
                      <a:headEnd type="none" w="med" len="med"/>
                      <a:tailEnd type="none" w="med" len="med"/>
                    </a:lnR>
                    <a:solidFill>
                      <a:schemeClr val="accent2">
                        <a:lumMod val="20000"/>
                        <a:lumOff val="80000"/>
                      </a:schemeClr>
                    </a:solidFill>
                  </a:tcPr>
                </a:tc>
                <a:tc>
                  <a:txBody>
                    <a:bodyPr/>
                    <a:lstStyle/>
                    <a:p>
                      <a:pPr algn="ctr" fontAlgn="b">
                        <a:buNone/>
                      </a:pPr>
                      <a:r>
                        <a:rPr lang="en-IE" sz="1000" b="0" i="0" u="none" strike="noStrike" kern="1200" dirty="0">
                          <a:solidFill>
                            <a:srgbClr val="000000"/>
                          </a:solidFill>
                          <a:effectLst/>
                          <a:latin typeface="+mn-lt"/>
                          <a:ea typeface="+mn-ea"/>
                          <a:cs typeface="+mn-cs"/>
                        </a:rPr>
                        <a:t>44%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dirty="0">
                          <a:solidFill>
                            <a:srgbClr val="00B050"/>
                          </a:solidFill>
                          <a:effectLst/>
                          <a:latin typeface="+mn-lt"/>
                          <a:ea typeface="+mn-ea"/>
                          <a:cs typeface="+mn-cs"/>
                        </a:rPr>
                        <a:t>52%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43%</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dirty="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dirty="0">
                          <a:solidFill>
                            <a:srgbClr val="000000"/>
                          </a:solidFill>
                          <a:effectLst/>
                          <a:latin typeface="+mn-lt"/>
                          <a:ea typeface="+mn-ea"/>
                          <a:cs typeface="+mn-cs"/>
                        </a:rPr>
                        <a:t>42%</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38%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44%</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41%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36%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38%</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dirty="0">
                          <a:solidFill>
                            <a:srgbClr val="00B050"/>
                          </a:solidFill>
                          <a:effectLst/>
                          <a:latin typeface="+mn-lt"/>
                          <a:ea typeface="+mn-ea"/>
                          <a:cs typeface="+mn-cs"/>
                        </a:rPr>
                        <a:t>47%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32511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mn-lt"/>
                        </a:rPr>
                        <a:t>Sometimes</a:t>
                      </a:r>
                      <a:endParaRPr lang="en-IE" sz="1000" b="0" i="0" u="none" strike="noStrike" dirty="0">
                        <a:solidFill>
                          <a:srgbClr val="000000"/>
                        </a:solidFill>
                        <a:effectLst/>
                        <a:latin typeface="+mn-lt"/>
                      </a:endParaRPr>
                    </a:p>
                  </a:txBody>
                  <a:tcPr marL="7620" marR="7620" marT="7620" marB="0" anchor="c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42%</a:t>
                      </a:r>
                    </a:p>
                  </a:txBody>
                  <a:tcPr marL="7620" marR="7620" marT="7620" marB="0" anchor="c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45%</a:t>
                      </a:r>
                    </a:p>
                  </a:txBody>
                  <a:tcPr marL="7620" marR="7620" marT="7620" marB="0" anchor="ctr">
                    <a:lnR>
                      <a:noFill/>
                    </a:ln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41%</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37%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dirty="0">
                          <a:solidFill>
                            <a:srgbClr val="00B050"/>
                          </a:solidFill>
                          <a:effectLst/>
                          <a:latin typeface="+mn-lt"/>
                          <a:ea typeface="+mn-ea"/>
                          <a:cs typeface="+mn-cs"/>
                        </a:rPr>
                        <a:t>50%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44%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44%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47%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39%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39%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dirty="0">
                          <a:solidFill>
                            <a:srgbClr val="000000"/>
                          </a:solidFill>
                          <a:effectLst/>
                          <a:latin typeface="+mn-lt"/>
                          <a:ea typeface="+mn-ea"/>
                          <a:cs typeface="+mn-cs"/>
                        </a:rPr>
                        <a:t>47%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44%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37%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325117">
                <a:tc>
                  <a:txBody>
                    <a:bodyPr/>
                    <a:lstStyle/>
                    <a:p>
                      <a:pPr algn="l" fontAlgn="b"/>
                      <a:r>
                        <a:rPr lang="en-IE" sz="1000" b="0" i="0" u="none" strike="noStrike" dirty="0">
                          <a:solidFill>
                            <a:srgbClr val="000000"/>
                          </a:solidFill>
                          <a:effectLst/>
                          <a:latin typeface="+mn-lt"/>
                        </a:rPr>
                        <a:t>Rarely – Never</a:t>
                      </a:r>
                    </a:p>
                  </a:txBody>
                  <a:tcPr marL="7620" marR="7620" marT="7620" marB="0" anchor="ctr">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17%</a:t>
                      </a:r>
                    </a:p>
                  </a:txBody>
                  <a:tcPr marL="7620" marR="7620" marT="7620" marB="0" anchor="ctr">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fontAlgn="b">
                        <a:buNone/>
                      </a:pPr>
                      <a:r>
                        <a:rPr lang="en-IE" sz="1000" b="0" i="0" u="none" strike="noStrike" kern="1200" dirty="0">
                          <a:solidFill>
                            <a:srgbClr val="00B050"/>
                          </a:solidFill>
                          <a:effectLst/>
                          <a:latin typeface="+mn-lt"/>
                          <a:ea typeface="+mn-ea"/>
                          <a:cs typeface="+mn-cs"/>
                        </a:rPr>
                        <a:t>23%</a:t>
                      </a:r>
                    </a:p>
                  </a:txBody>
                  <a:tcPr marL="7620" marR="7620" marT="7620" marB="0" anchor="ctr">
                    <a:lnR>
                      <a:noFill/>
                    </a:lnR>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15%</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11%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dirty="0">
                          <a:solidFill>
                            <a:srgbClr val="00B050"/>
                          </a:solidFill>
                          <a:effectLst/>
                          <a:latin typeface="+mn-lt"/>
                          <a:ea typeface="+mn-ea"/>
                          <a:cs typeface="+mn-cs"/>
                        </a:rPr>
                        <a:t>24%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20%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19%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15%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20%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a:solidFill>
                            <a:srgbClr val="000000"/>
                          </a:solidFill>
                          <a:effectLst/>
                          <a:latin typeface="+mn-lt"/>
                          <a:ea typeface="+mn-ea"/>
                          <a:cs typeface="+mn-cs"/>
                        </a:rPr>
                        <a:t>18%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000" b="0" i="0" u="none" strike="noStrike" kern="1200" dirty="0">
                          <a:solidFill>
                            <a:srgbClr val="000000"/>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bl>
          </a:graphicData>
        </a:graphic>
      </p:graphicFrame>
      <p:sp>
        <p:nvSpPr>
          <p:cNvPr id="6" name="Right Brace 5">
            <a:extLst>
              <a:ext uri="{FF2B5EF4-FFF2-40B4-BE49-F238E27FC236}">
                <a16:creationId xmlns:a16="http://schemas.microsoft.com/office/drawing/2014/main" id="{FF40DED5-ED4E-211B-084A-EB5A93B5FB96}"/>
              </a:ext>
            </a:extLst>
          </p:cNvPr>
          <p:cNvSpPr/>
          <p:nvPr/>
        </p:nvSpPr>
        <p:spPr>
          <a:xfrm>
            <a:off x="2071891" y="2281577"/>
            <a:ext cx="71574" cy="249224"/>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7" name="Right Brace 6">
            <a:extLst>
              <a:ext uri="{FF2B5EF4-FFF2-40B4-BE49-F238E27FC236}">
                <a16:creationId xmlns:a16="http://schemas.microsoft.com/office/drawing/2014/main" id="{28E4585E-7428-7C33-6D9D-F6640304573D}"/>
              </a:ext>
            </a:extLst>
          </p:cNvPr>
          <p:cNvSpPr/>
          <p:nvPr/>
        </p:nvSpPr>
        <p:spPr>
          <a:xfrm>
            <a:off x="3555418" y="2470418"/>
            <a:ext cx="71574" cy="249224"/>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13" name="Right Brace 12">
            <a:extLst>
              <a:ext uri="{FF2B5EF4-FFF2-40B4-BE49-F238E27FC236}">
                <a16:creationId xmlns:a16="http://schemas.microsoft.com/office/drawing/2014/main" id="{7DFBC6EF-E369-2D70-18E8-6DB73AA4A411}"/>
              </a:ext>
            </a:extLst>
          </p:cNvPr>
          <p:cNvSpPr/>
          <p:nvPr/>
        </p:nvSpPr>
        <p:spPr>
          <a:xfrm>
            <a:off x="5062617" y="2380967"/>
            <a:ext cx="71574" cy="249224"/>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22" name="TextBox 21">
            <a:extLst>
              <a:ext uri="{FF2B5EF4-FFF2-40B4-BE49-F238E27FC236}">
                <a16:creationId xmlns:a16="http://schemas.microsoft.com/office/drawing/2014/main" id="{6A81F0C1-9D10-9335-2CD9-0A3BE43038D3}"/>
              </a:ext>
            </a:extLst>
          </p:cNvPr>
          <p:cNvSpPr txBox="1"/>
          <p:nvPr/>
        </p:nvSpPr>
        <p:spPr>
          <a:xfrm>
            <a:off x="3606896" y="2441142"/>
            <a:ext cx="547645" cy="307777"/>
          </a:xfrm>
          <a:prstGeom prst="rect">
            <a:avLst/>
          </a:prstGeom>
          <a:noFill/>
        </p:spPr>
        <p:txBody>
          <a:bodyPr wrap="square" rtlCol="0">
            <a:spAutoFit/>
          </a:bodyPr>
          <a:lstStyle/>
          <a:p>
            <a:pPr algn="ctr"/>
            <a:r>
              <a:rPr lang="en-IE" sz="1400" b="1" dirty="0">
                <a:solidFill>
                  <a:schemeClr val="accent2"/>
                </a:solidFill>
              </a:rPr>
              <a:t>43%</a:t>
            </a:r>
          </a:p>
        </p:txBody>
      </p:sp>
      <p:sp>
        <p:nvSpPr>
          <p:cNvPr id="23" name="TextBox 22">
            <a:extLst>
              <a:ext uri="{FF2B5EF4-FFF2-40B4-BE49-F238E27FC236}">
                <a16:creationId xmlns:a16="http://schemas.microsoft.com/office/drawing/2014/main" id="{22B97AFD-BA70-0A72-D2D4-FDDCC8230568}"/>
              </a:ext>
            </a:extLst>
          </p:cNvPr>
          <p:cNvSpPr txBox="1"/>
          <p:nvPr/>
        </p:nvSpPr>
        <p:spPr>
          <a:xfrm>
            <a:off x="5114280" y="2351691"/>
            <a:ext cx="547645" cy="307777"/>
          </a:xfrm>
          <a:prstGeom prst="rect">
            <a:avLst/>
          </a:prstGeom>
          <a:noFill/>
        </p:spPr>
        <p:txBody>
          <a:bodyPr wrap="square" rtlCol="0">
            <a:spAutoFit/>
          </a:bodyPr>
          <a:lstStyle/>
          <a:p>
            <a:pPr algn="ctr"/>
            <a:r>
              <a:rPr lang="en-IE" sz="1400" b="1" dirty="0">
                <a:solidFill>
                  <a:schemeClr val="accent2"/>
                </a:solidFill>
              </a:rPr>
              <a:t>41%</a:t>
            </a:r>
          </a:p>
        </p:txBody>
      </p:sp>
      <p:sp>
        <p:nvSpPr>
          <p:cNvPr id="24" name="Text Box 3">
            <a:extLst>
              <a:ext uri="{FF2B5EF4-FFF2-40B4-BE49-F238E27FC236}">
                <a16:creationId xmlns:a16="http://schemas.microsoft.com/office/drawing/2014/main" id="{1556FDBD-C206-9498-4FB4-BC69C1F2A125}"/>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25" name="Text Box 3">
            <a:extLst>
              <a:ext uri="{FF2B5EF4-FFF2-40B4-BE49-F238E27FC236}">
                <a16:creationId xmlns:a16="http://schemas.microsoft.com/office/drawing/2014/main" id="{E66C6AD2-3076-6903-8B1F-C4848455C3AA}"/>
              </a:ext>
            </a:extLst>
          </p:cNvPr>
          <p:cNvSpPr txBox="1">
            <a:spLocks noChangeArrowheads="1"/>
          </p:cNvSpPr>
          <p:nvPr/>
        </p:nvSpPr>
        <p:spPr bwMode="auto">
          <a:xfrm>
            <a:off x="0" y="6357441"/>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sp>
        <p:nvSpPr>
          <p:cNvPr id="27" name="Text Box 3">
            <a:extLst>
              <a:ext uri="{FF2B5EF4-FFF2-40B4-BE49-F238E27FC236}">
                <a16:creationId xmlns:a16="http://schemas.microsoft.com/office/drawing/2014/main" id="{C36E8063-F763-F6C8-1125-8DC0F1CF4944}"/>
              </a:ext>
            </a:extLst>
          </p:cNvPr>
          <p:cNvSpPr txBox="1">
            <a:spLocks noChangeArrowheads="1"/>
          </p:cNvSpPr>
          <p:nvPr/>
        </p:nvSpPr>
        <p:spPr bwMode="auto">
          <a:xfrm>
            <a:off x="2566388" y="1370929"/>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28" name="Text Box 3">
            <a:extLst>
              <a:ext uri="{FF2B5EF4-FFF2-40B4-BE49-F238E27FC236}">
                <a16:creationId xmlns:a16="http://schemas.microsoft.com/office/drawing/2014/main" id="{587B3348-2642-DE18-E132-77868F4A6789}"/>
              </a:ext>
            </a:extLst>
          </p:cNvPr>
          <p:cNvSpPr txBox="1">
            <a:spLocks noChangeArrowheads="1"/>
          </p:cNvSpPr>
          <p:nvPr/>
        </p:nvSpPr>
        <p:spPr bwMode="auto">
          <a:xfrm>
            <a:off x="4275946" y="1659992"/>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Tree>
    <p:extLst>
      <p:ext uri="{BB962C8B-B14F-4D97-AF65-F5344CB8AC3E}">
        <p14:creationId xmlns:p14="http://schemas.microsoft.com/office/powerpoint/2010/main" val="580386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a:xfrm>
            <a:off x="89650" y="89650"/>
            <a:ext cx="10714474" cy="874373"/>
          </a:xfrm>
        </p:spPr>
        <p:txBody>
          <a:bodyPr>
            <a:normAutofit/>
          </a:bodyPr>
          <a:lstStyle/>
          <a:p>
            <a:r>
              <a:rPr lang="en-IE" sz="2000" dirty="0"/>
              <a:t>Three in ten (28%) feel they need</a:t>
            </a:r>
            <a:r>
              <a:rPr lang="en-GB" sz="2000" i="1" dirty="0"/>
              <a:t> advice or support in relation to parenting, </a:t>
            </a:r>
            <a:r>
              <a:rPr lang="en-GB" sz="2000" dirty="0"/>
              <a:t>often or most of the time - also consistent with the previous wave results.</a:t>
            </a:r>
            <a:endParaRPr lang="en-IE" sz="2000" i="1" dirty="0">
              <a:highlight>
                <a:srgbClr val="FFFF00"/>
              </a:highlight>
            </a:endParaRPr>
          </a:p>
        </p:txBody>
      </p:sp>
      <p:sp>
        <p:nvSpPr>
          <p:cNvPr id="17" name="Text Box 3">
            <a:extLst>
              <a:ext uri="{FF2B5EF4-FFF2-40B4-BE49-F238E27FC236}">
                <a16:creationId xmlns:a16="http://schemas.microsoft.com/office/drawing/2014/main" id="{F57DC549-E9B4-0E5E-864C-62FF440AFF7B}"/>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Q10 How often have you felt that you needed advice or support in relation to parenting?</a:t>
            </a:r>
          </a:p>
        </p:txBody>
      </p:sp>
      <p:sp>
        <p:nvSpPr>
          <p:cNvPr id="16" name="Text Box 3">
            <a:extLst>
              <a:ext uri="{FF2B5EF4-FFF2-40B4-BE49-F238E27FC236}">
                <a16:creationId xmlns:a16="http://schemas.microsoft.com/office/drawing/2014/main" id="{01AFABE9-E257-CB0C-F84D-78CA8D1F1B77}"/>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23" name="Text Box 3">
            <a:extLst>
              <a:ext uri="{FF2B5EF4-FFF2-40B4-BE49-F238E27FC236}">
                <a16:creationId xmlns:a16="http://schemas.microsoft.com/office/drawing/2014/main" id="{8F14A5E9-B91B-AAF9-A47E-931B97AC7DA4}"/>
              </a:ext>
            </a:extLst>
          </p:cNvPr>
          <p:cNvSpPr txBox="1">
            <a:spLocks noChangeArrowheads="1"/>
          </p:cNvSpPr>
          <p:nvPr/>
        </p:nvSpPr>
        <p:spPr bwMode="auto">
          <a:xfrm>
            <a:off x="0" y="6357441"/>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sp>
        <p:nvSpPr>
          <p:cNvPr id="3" name="Text Box 3">
            <a:extLst>
              <a:ext uri="{FF2B5EF4-FFF2-40B4-BE49-F238E27FC236}">
                <a16:creationId xmlns:a16="http://schemas.microsoft.com/office/drawing/2014/main" id="{FB0BAEFD-3670-5E19-8364-9810557AAE75}"/>
              </a:ext>
            </a:extLst>
          </p:cNvPr>
          <p:cNvSpPr txBox="1">
            <a:spLocks noChangeArrowheads="1"/>
          </p:cNvSpPr>
          <p:nvPr/>
        </p:nvSpPr>
        <p:spPr bwMode="auto">
          <a:xfrm>
            <a:off x="-7052" y="6114744"/>
            <a:ext cx="1356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New Question in 2024</a:t>
            </a:r>
          </a:p>
        </p:txBody>
      </p:sp>
      <p:graphicFrame>
        <p:nvGraphicFramePr>
          <p:cNvPr id="9" name="Object 7">
            <a:extLst>
              <a:ext uri="{FF2B5EF4-FFF2-40B4-BE49-F238E27FC236}">
                <a16:creationId xmlns:a16="http://schemas.microsoft.com/office/drawing/2014/main" id="{AAA112A6-2579-06D8-735B-9DA9143E7D8B}"/>
              </a:ext>
            </a:extLst>
          </p:cNvPr>
          <p:cNvGraphicFramePr>
            <a:graphicFrameLocks/>
          </p:cNvGraphicFramePr>
          <p:nvPr>
            <p:extLst>
              <p:ext uri="{D42A27DB-BD31-4B8C-83A1-F6EECF244321}">
                <p14:modId xmlns:p14="http://schemas.microsoft.com/office/powerpoint/2010/main" val="69348252"/>
              </p:ext>
            </p:extLst>
          </p:nvPr>
        </p:nvGraphicFramePr>
        <p:xfrm>
          <a:off x="739439" y="1992633"/>
          <a:ext cx="4786717" cy="3902075"/>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Box 25">
            <a:extLst>
              <a:ext uri="{FF2B5EF4-FFF2-40B4-BE49-F238E27FC236}">
                <a16:creationId xmlns:a16="http://schemas.microsoft.com/office/drawing/2014/main" id="{CE6C2C88-5032-0426-7235-E78E13DB7B91}"/>
              </a:ext>
            </a:extLst>
          </p:cNvPr>
          <p:cNvSpPr txBox="1"/>
          <p:nvPr/>
        </p:nvSpPr>
        <p:spPr>
          <a:xfrm>
            <a:off x="2708282" y="2252301"/>
            <a:ext cx="547645" cy="307777"/>
          </a:xfrm>
          <a:prstGeom prst="rect">
            <a:avLst/>
          </a:prstGeom>
          <a:noFill/>
        </p:spPr>
        <p:txBody>
          <a:bodyPr wrap="square" rtlCol="0">
            <a:spAutoFit/>
          </a:bodyPr>
          <a:lstStyle/>
          <a:p>
            <a:pPr algn="ctr"/>
            <a:r>
              <a:rPr lang="en-IE" sz="1400" b="1" dirty="0">
                <a:solidFill>
                  <a:schemeClr val="accent2"/>
                </a:solidFill>
              </a:rPr>
              <a:t>29%</a:t>
            </a:r>
          </a:p>
        </p:txBody>
      </p:sp>
      <p:sp>
        <p:nvSpPr>
          <p:cNvPr id="29" name="Right Brace 28">
            <a:extLst>
              <a:ext uri="{FF2B5EF4-FFF2-40B4-BE49-F238E27FC236}">
                <a16:creationId xmlns:a16="http://schemas.microsoft.com/office/drawing/2014/main" id="{9B2790A9-8DE0-DAFC-3FC5-A3EA9720203E}"/>
              </a:ext>
            </a:extLst>
          </p:cNvPr>
          <p:cNvSpPr/>
          <p:nvPr/>
        </p:nvSpPr>
        <p:spPr>
          <a:xfrm>
            <a:off x="2648648" y="2281577"/>
            <a:ext cx="71574" cy="249224"/>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30" name="Text Box 3">
            <a:extLst>
              <a:ext uri="{FF2B5EF4-FFF2-40B4-BE49-F238E27FC236}">
                <a16:creationId xmlns:a16="http://schemas.microsoft.com/office/drawing/2014/main" id="{BDFFCEC0-AE37-4A86-E176-4E3E2B912225}"/>
              </a:ext>
            </a:extLst>
          </p:cNvPr>
          <p:cNvSpPr txBox="1">
            <a:spLocks noChangeArrowheads="1"/>
          </p:cNvSpPr>
          <p:nvPr/>
        </p:nvSpPr>
        <p:spPr bwMode="auto">
          <a:xfrm>
            <a:off x="2566388" y="1370929"/>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31" name="Text Box 17">
            <a:extLst>
              <a:ext uri="{FF2B5EF4-FFF2-40B4-BE49-F238E27FC236}">
                <a16:creationId xmlns:a16="http://schemas.microsoft.com/office/drawing/2014/main" id="{171D880E-CE4F-2914-9FE7-143F0AB1A2BB}"/>
              </a:ext>
            </a:extLst>
          </p:cNvPr>
          <p:cNvSpPr txBox="1">
            <a:spLocks noChangeArrowheads="1"/>
          </p:cNvSpPr>
          <p:nvPr/>
        </p:nvSpPr>
        <p:spPr bwMode="auto">
          <a:xfrm>
            <a:off x="132080" y="2616494"/>
            <a:ext cx="1253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Often</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32" name="Text Box 17">
            <a:extLst>
              <a:ext uri="{FF2B5EF4-FFF2-40B4-BE49-F238E27FC236}">
                <a16:creationId xmlns:a16="http://schemas.microsoft.com/office/drawing/2014/main" id="{F7B1AA23-AA81-33D3-5209-46229606114F}"/>
              </a:ext>
            </a:extLst>
          </p:cNvPr>
          <p:cNvSpPr txBox="1">
            <a:spLocks noChangeArrowheads="1"/>
          </p:cNvSpPr>
          <p:nvPr/>
        </p:nvSpPr>
        <p:spPr bwMode="auto">
          <a:xfrm>
            <a:off x="132080" y="3874763"/>
            <a:ext cx="1253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Sometimes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33" name="Text Box 17">
            <a:extLst>
              <a:ext uri="{FF2B5EF4-FFF2-40B4-BE49-F238E27FC236}">
                <a16:creationId xmlns:a16="http://schemas.microsoft.com/office/drawing/2014/main" id="{CD8708F9-F671-6DF1-5E92-6BDA82032610}"/>
              </a:ext>
            </a:extLst>
          </p:cNvPr>
          <p:cNvSpPr txBox="1">
            <a:spLocks noChangeArrowheads="1"/>
          </p:cNvSpPr>
          <p:nvPr/>
        </p:nvSpPr>
        <p:spPr bwMode="auto">
          <a:xfrm>
            <a:off x="132080" y="2095478"/>
            <a:ext cx="1253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Most of the time</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34" name="Text Box 17">
            <a:extLst>
              <a:ext uri="{FF2B5EF4-FFF2-40B4-BE49-F238E27FC236}">
                <a16:creationId xmlns:a16="http://schemas.microsoft.com/office/drawing/2014/main" id="{37C04138-FA8F-E518-5664-15316C410D39}"/>
              </a:ext>
            </a:extLst>
          </p:cNvPr>
          <p:cNvSpPr txBox="1">
            <a:spLocks noChangeArrowheads="1"/>
          </p:cNvSpPr>
          <p:nvPr/>
        </p:nvSpPr>
        <p:spPr bwMode="auto">
          <a:xfrm>
            <a:off x="132080" y="5089169"/>
            <a:ext cx="1253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pitchFamily="34" charset="0"/>
              </a:rPr>
              <a:t>Ra</a:t>
            </a:r>
            <a:r>
              <a:rPr lang="en-GB" sz="1200" b="0" dirty="0">
                <a:latin typeface="Calibri" panose="020F0502020204030204" pitchFamily="34" charset="0"/>
              </a:rPr>
              <a:t>rely</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35" name="Text Box 17">
            <a:extLst>
              <a:ext uri="{FF2B5EF4-FFF2-40B4-BE49-F238E27FC236}">
                <a16:creationId xmlns:a16="http://schemas.microsoft.com/office/drawing/2014/main" id="{4BFD45E3-B6E2-D89D-896F-B6381D44C946}"/>
              </a:ext>
            </a:extLst>
          </p:cNvPr>
          <p:cNvSpPr txBox="1">
            <a:spLocks noChangeArrowheads="1"/>
          </p:cNvSpPr>
          <p:nvPr/>
        </p:nvSpPr>
        <p:spPr bwMode="auto">
          <a:xfrm>
            <a:off x="132080" y="5552314"/>
            <a:ext cx="12533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effectLst/>
                <a:uLnTx/>
                <a:uFillTx/>
                <a:latin typeface="Calibri" panose="020F0502020204030204" pitchFamily="34" charset="0"/>
              </a:rPr>
              <a:t>Never</a:t>
            </a:r>
          </a:p>
        </p:txBody>
      </p:sp>
      <p:sp>
        <p:nvSpPr>
          <p:cNvPr id="36" name="TextBox 35">
            <a:extLst>
              <a:ext uri="{FF2B5EF4-FFF2-40B4-BE49-F238E27FC236}">
                <a16:creationId xmlns:a16="http://schemas.microsoft.com/office/drawing/2014/main" id="{8F30FFA9-D263-9545-02B5-273CBAD3C262}"/>
              </a:ext>
            </a:extLst>
          </p:cNvPr>
          <p:cNvSpPr txBox="1"/>
          <p:nvPr/>
        </p:nvSpPr>
        <p:spPr>
          <a:xfrm>
            <a:off x="4978511" y="2252301"/>
            <a:ext cx="547645" cy="307777"/>
          </a:xfrm>
          <a:prstGeom prst="rect">
            <a:avLst/>
          </a:prstGeom>
          <a:noFill/>
        </p:spPr>
        <p:txBody>
          <a:bodyPr wrap="square" rtlCol="0">
            <a:spAutoFit/>
          </a:bodyPr>
          <a:lstStyle/>
          <a:p>
            <a:pPr algn="ctr"/>
            <a:r>
              <a:rPr lang="en-IE" sz="1400" b="1" dirty="0">
                <a:solidFill>
                  <a:schemeClr val="accent2"/>
                </a:solidFill>
              </a:rPr>
              <a:t>28%</a:t>
            </a:r>
          </a:p>
        </p:txBody>
      </p:sp>
      <p:sp>
        <p:nvSpPr>
          <p:cNvPr id="37" name="Right Brace 36">
            <a:extLst>
              <a:ext uri="{FF2B5EF4-FFF2-40B4-BE49-F238E27FC236}">
                <a16:creationId xmlns:a16="http://schemas.microsoft.com/office/drawing/2014/main" id="{D56C3606-DC78-C0F6-67AA-3714A659E66B}"/>
              </a:ext>
            </a:extLst>
          </p:cNvPr>
          <p:cNvSpPr/>
          <p:nvPr/>
        </p:nvSpPr>
        <p:spPr>
          <a:xfrm>
            <a:off x="4918877" y="2281577"/>
            <a:ext cx="71574" cy="249224"/>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graphicFrame>
        <p:nvGraphicFramePr>
          <p:cNvPr id="38" name="Table 37">
            <a:extLst>
              <a:ext uri="{FF2B5EF4-FFF2-40B4-BE49-F238E27FC236}">
                <a16:creationId xmlns:a16="http://schemas.microsoft.com/office/drawing/2014/main" id="{9C48F303-D44E-CCEF-BF9C-FCA8ADD5A957}"/>
              </a:ext>
            </a:extLst>
          </p:cNvPr>
          <p:cNvGraphicFramePr>
            <a:graphicFrameLocks noGrp="1"/>
          </p:cNvGraphicFramePr>
          <p:nvPr>
            <p:extLst>
              <p:ext uri="{D42A27DB-BD31-4B8C-83A1-F6EECF244321}">
                <p14:modId xmlns:p14="http://schemas.microsoft.com/office/powerpoint/2010/main" val="4172537318"/>
              </p:ext>
            </p:extLst>
          </p:nvPr>
        </p:nvGraphicFramePr>
        <p:xfrm>
          <a:off x="5747579" y="2719642"/>
          <a:ext cx="6056982" cy="2840677"/>
        </p:xfrm>
        <a:graphic>
          <a:graphicData uri="http://schemas.openxmlformats.org/drawingml/2006/table">
            <a:tbl>
              <a:tblPr firstRow="1" bandRow="1">
                <a:tableStyleId>{9D7B26C5-4107-4FEC-AEDC-1716B250A1EF}</a:tableStyleId>
              </a:tblPr>
              <a:tblGrid>
                <a:gridCol w="998323">
                  <a:extLst>
                    <a:ext uri="{9D8B030D-6E8A-4147-A177-3AD203B41FA5}">
                      <a16:colId xmlns:a16="http://schemas.microsoft.com/office/drawing/2014/main" val="4089323703"/>
                    </a:ext>
                  </a:extLst>
                </a:gridCol>
                <a:gridCol w="335499">
                  <a:extLst>
                    <a:ext uri="{9D8B030D-6E8A-4147-A177-3AD203B41FA5}">
                      <a16:colId xmlns:a16="http://schemas.microsoft.com/office/drawing/2014/main" val="1057394503"/>
                    </a:ext>
                  </a:extLst>
                </a:gridCol>
                <a:gridCol w="335499">
                  <a:extLst>
                    <a:ext uri="{9D8B030D-6E8A-4147-A177-3AD203B41FA5}">
                      <a16:colId xmlns:a16="http://schemas.microsoft.com/office/drawing/2014/main" val="4176872577"/>
                    </a:ext>
                  </a:extLst>
                </a:gridCol>
                <a:gridCol w="335499">
                  <a:extLst>
                    <a:ext uri="{9D8B030D-6E8A-4147-A177-3AD203B41FA5}">
                      <a16:colId xmlns:a16="http://schemas.microsoft.com/office/drawing/2014/main" val="2055820629"/>
                    </a:ext>
                  </a:extLst>
                </a:gridCol>
                <a:gridCol w="335499">
                  <a:extLst>
                    <a:ext uri="{9D8B030D-6E8A-4147-A177-3AD203B41FA5}">
                      <a16:colId xmlns:a16="http://schemas.microsoft.com/office/drawing/2014/main" val="1440344629"/>
                    </a:ext>
                  </a:extLst>
                </a:gridCol>
                <a:gridCol w="335499">
                  <a:extLst>
                    <a:ext uri="{9D8B030D-6E8A-4147-A177-3AD203B41FA5}">
                      <a16:colId xmlns:a16="http://schemas.microsoft.com/office/drawing/2014/main" val="1094750844"/>
                    </a:ext>
                  </a:extLst>
                </a:gridCol>
                <a:gridCol w="335499">
                  <a:extLst>
                    <a:ext uri="{9D8B030D-6E8A-4147-A177-3AD203B41FA5}">
                      <a16:colId xmlns:a16="http://schemas.microsoft.com/office/drawing/2014/main" val="3740255347"/>
                    </a:ext>
                  </a:extLst>
                </a:gridCol>
                <a:gridCol w="335499">
                  <a:extLst>
                    <a:ext uri="{9D8B030D-6E8A-4147-A177-3AD203B41FA5}">
                      <a16:colId xmlns:a16="http://schemas.microsoft.com/office/drawing/2014/main" val="4014689243"/>
                    </a:ext>
                  </a:extLst>
                </a:gridCol>
                <a:gridCol w="335499">
                  <a:extLst>
                    <a:ext uri="{9D8B030D-6E8A-4147-A177-3AD203B41FA5}">
                      <a16:colId xmlns:a16="http://schemas.microsoft.com/office/drawing/2014/main" val="467181807"/>
                    </a:ext>
                  </a:extLst>
                </a:gridCol>
                <a:gridCol w="335499">
                  <a:extLst>
                    <a:ext uri="{9D8B030D-6E8A-4147-A177-3AD203B41FA5}">
                      <a16:colId xmlns:a16="http://schemas.microsoft.com/office/drawing/2014/main" val="2868335770"/>
                    </a:ext>
                  </a:extLst>
                </a:gridCol>
                <a:gridCol w="335499">
                  <a:extLst>
                    <a:ext uri="{9D8B030D-6E8A-4147-A177-3AD203B41FA5}">
                      <a16:colId xmlns:a16="http://schemas.microsoft.com/office/drawing/2014/main" val="388256369"/>
                    </a:ext>
                  </a:extLst>
                </a:gridCol>
                <a:gridCol w="335499">
                  <a:extLst>
                    <a:ext uri="{9D8B030D-6E8A-4147-A177-3AD203B41FA5}">
                      <a16:colId xmlns:a16="http://schemas.microsoft.com/office/drawing/2014/main" val="3273114468"/>
                    </a:ext>
                  </a:extLst>
                </a:gridCol>
                <a:gridCol w="335499">
                  <a:extLst>
                    <a:ext uri="{9D8B030D-6E8A-4147-A177-3AD203B41FA5}">
                      <a16:colId xmlns:a16="http://schemas.microsoft.com/office/drawing/2014/main" val="214893157"/>
                    </a:ext>
                  </a:extLst>
                </a:gridCol>
                <a:gridCol w="335499">
                  <a:extLst>
                    <a:ext uri="{9D8B030D-6E8A-4147-A177-3AD203B41FA5}">
                      <a16:colId xmlns:a16="http://schemas.microsoft.com/office/drawing/2014/main" val="3300824227"/>
                    </a:ext>
                  </a:extLst>
                </a:gridCol>
                <a:gridCol w="361673">
                  <a:extLst>
                    <a:ext uri="{9D8B030D-6E8A-4147-A177-3AD203B41FA5}">
                      <a16:colId xmlns:a16="http://schemas.microsoft.com/office/drawing/2014/main" val="3709150490"/>
                    </a:ext>
                  </a:extLst>
                </a:gridCol>
                <a:gridCol w="335499">
                  <a:extLst>
                    <a:ext uri="{9D8B030D-6E8A-4147-A177-3AD203B41FA5}">
                      <a16:colId xmlns:a16="http://schemas.microsoft.com/office/drawing/2014/main" val="4169344004"/>
                    </a:ext>
                  </a:extLst>
                </a:gridCol>
              </a:tblGrid>
              <a:tr h="292569">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1149037">
                <a:tc>
                  <a:txBody>
                    <a:bodyPr/>
                    <a:lstStyle/>
                    <a:p>
                      <a:pPr algn="l" fontAlgn="b"/>
                      <a:endParaRPr lang="en-IE" sz="100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211860">
                <a:tc>
                  <a:txBody>
                    <a:bodyPr/>
                    <a:lstStyle/>
                    <a:p>
                      <a:pPr algn="l" fontAlgn="b"/>
                      <a:r>
                        <a:rPr lang="en-GB" sz="1000" b="1" u="sng" strike="noStrike" kern="1200" dirty="0">
                          <a:solidFill>
                            <a:schemeClr val="accent2"/>
                          </a:solidFill>
                          <a:effectLst/>
                          <a:latin typeface="+mn-lt"/>
                        </a:rPr>
                        <a:t>2026</a:t>
                      </a:r>
                      <a:endParaRPr lang="en-IE" sz="10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211860">
                <a:tc>
                  <a:txBody>
                    <a:bodyPr/>
                    <a:lstStyle/>
                    <a:p>
                      <a:pPr algn="ctr" fontAlgn="ctr"/>
                      <a:r>
                        <a:rPr lang="en-IE" sz="1000" b="0" i="1" u="none" strike="noStrike" dirty="0">
                          <a:solidFill>
                            <a:schemeClr val="accent2"/>
                          </a:solidFill>
                          <a:effectLst/>
                          <a:latin typeface="+mn-lt"/>
                        </a:rPr>
                        <a:t>N=</a:t>
                      </a:r>
                      <a:endParaRPr lang="en-IE" sz="10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1000</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331</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669</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251</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421</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286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42</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644</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356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260</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290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270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180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760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240</a:t>
                      </a:r>
                    </a:p>
                  </a:txBody>
                  <a:tcPr marL="7620" marR="7620" marT="762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325117">
                <a:tc>
                  <a:txBody>
                    <a:bodyPr/>
                    <a:lstStyle/>
                    <a:p>
                      <a:pPr algn="l" fontAlgn="b"/>
                      <a:r>
                        <a:rPr lang="en-IE" sz="1000" b="0" i="0" u="none" strike="noStrike" dirty="0">
                          <a:solidFill>
                            <a:srgbClr val="000000"/>
                          </a:solidFill>
                          <a:effectLst/>
                          <a:latin typeface="+mn-lt"/>
                        </a:rPr>
                        <a:t>Most – Often</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0000"/>
                          </a:solidFill>
                          <a:effectLst/>
                          <a:latin typeface="+mn-lt"/>
                          <a:ea typeface="+mn-ea"/>
                          <a:cs typeface="+mn-cs"/>
                        </a:rPr>
                        <a:t>28%</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0000"/>
                          </a:solidFill>
                          <a:effectLst/>
                          <a:latin typeface="+mn-lt"/>
                          <a:ea typeface="+mn-ea"/>
                          <a:cs typeface="+mn-cs"/>
                        </a:rPr>
                        <a:t>26%</a:t>
                      </a:r>
                    </a:p>
                  </a:txBody>
                  <a:tcPr marL="7620" marR="7620" marT="7620" marB="0" anchor="ctr">
                    <a:lnR w="12700" cap="flat" cmpd="sng" algn="ctr">
                      <a:noFill/>
                      <a:prstDash val="solid"/>
                      <a:round/>
                      <a:headEnd type="none" w="med" len="med"/>
                      <a:tailEnd type="none" w="med" len="med"/>
                    </a:ln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B050"/>
                          </a:solidFill>
                          <a:effectLst/>
                          <a:latin typeface="+mn-lt"/>
                          <a:ea typeface="+mn-ea"/>
                          <a:cs typeface="+mn-cs"/>
                        </a:rPr>
                        <a:t>42%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0000"/>
                          </a:solidFill>
                          <a:effectLst/>
                          <a:latin typeface="+mn-lt"/>
                          <a:ea typeface="+mn-ea"/>
                          <a:cs typeface="+mn-cs"/>
                        </a:rPr>
                        <a:t>30%</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14%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19%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27%</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B050"/>
                          </a:solidFill>
                          <a:effectLst/>
                          <a:latin typeface="+mn-lt"/>
                          <a:ea typeface="+mn-ea"/>
                          <a:cs typeface="+mn-cs"/>
                        </a:rPr>
                        <a:t>34%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23%</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B05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26%</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B050"/>
                          </a:solidFill>
                          <a:effectLst/>
                          <a:latin typeface="+mn-lt"/>
                          <a:ea typeface="+mn-ea"/>
                          <a:cs typeface="+mn-cs"/>
                        </a:rPr>
                        <a:t>35%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32511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mn-lt"/>
                        </a:rPr>
                        <a:t>Sometimes</a:t>
                      </a:r>
                      <a:endParaRPr lang="en-IE" sz="1000" b="0" i="0" u="none" strike="noStrike" dirty="0">
                        <a:solidFill>
                          <a:srgbClr val="000000"/>
                        </a:solidFill>
                        <a:effectLst/>
                        <a:latin typeface="+mn-lt"/>
                      </a:endParaRP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46%</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44%</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46%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44%</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45%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49%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36%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47%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42%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45%</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49%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47%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47%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0000"/>
                          </a:solidFill>
                          <a:effectLst/>
                          <a:latin typeface="+mn-lt"/>
                          <a:ea typeface="+mn-ea"/>
                          <a:cs typeface="+mn-cs"/>
                        </a:rPr>
                        <a:t>43%</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325117">
                <a:tc>
                  <a:txBody>
                    <a:bodyPr/>
                    <a:lstStyle/>
                    <a:p>
                      <a:pPr algn="l" fontAlgn="b"/>
                      <a:r>
                        <a:rPr lang="en-IE" sz="1000" b="0" i="0" u="none" strike="noStrike" dirty="0">
                          <a:solidFill>
                            <a:srgbClr val="000000"/>
                          </a:solidFill>
                          <a:effectLst/>
                          <a:latin typeface="+mn-lt"/>
                        </a:rPr>
                        <a:t>Rarely – Never</a:t>
                      </a:r>
                    </a:p>
                  </a:txBody>
                  <a:tcPr marL="7620" marR="7620" marT="7620" marB="0" anchor="ctr">
                    <a:lnB w="12700" cap="flat" cmpd="sng" algn="ctr">
                      <a:no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26%</a:t>
                      </a:r>
                    </a:p>
                  </a:txBody>
                  <a:tcPr marL="7620" marR="7620" marT="7620" marB="0" anchor="ctr">
                    <a:lnB w="12700" cap="flat" cmpd="sng" algn="ctr">
                      <a:no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30%</a:t>
                      </a:r>
                    </a:p>
                  </a:txBody>
                  <a:tcPr marL="7620" marR="7620" marT="7620" marB="0" anchor="ctr">
                    <a:lnR>
                      <a:noFill/>
                    </a:lnR>
                    <a:lnB w="12700" cap="flat" cmpd="sng" algn="ctr">
                      <a:no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24%</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14%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36%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B050"/>
                          </a:solidFill>
                          <a:effectLst/>
                          <a:latin typeface="+mn-lt"/>
                          <a:ea typeface="+mn-ea"/>
                          <a:cs typeface="+mn-cs"/>
                        </a:rPr>
                        <a:t>45%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B050"/>
                          </a:solidFill>
                          <a:effectLst/>
                          <a:latin typeface="+mn-lt"/>
                          <a:ea typeface="+mn-ea"/>
                          <a:cs typeface="+mn-cs"/>
                        </a:rPr>
                        <a:t>31%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rgbClr val="00000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0000"/>
                          </a:solidFill>
                          <a:effectLst/>
                          <a:latin typeface="+mn-lt"/>
                          <a:ea typeface="+mn-ea"/>
                          <a:cs typeface="+mn-cs"/>
                        </a:rPr>
                        <a:t>23%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bl>
          </a:graphicData>
        </a:graphic>
      </p:graphicFrame>
      <p:sp>
        <p:nvSpPr>
          <p:cNvPr id="39" name="Text Box 3">
            <a:extLst>
              <a:ext uri="{FF2B5EF4-FFF2-40B4-BE49-F238E27FC236}">
                <a16:creationId xmlns:a16="http://schemas.microsoft.com/office/drawing/2014/main" id="{F3B28483-0B63-410F-F872-76FC451F5238}"/>
              </a:ext>
            </a:extLst>
          </p:cNvPr>
          <p:cNvSpPr txBox="1">
            <a:spLocks noChangeArrowheads="1"/>
          </p:cNvSpPr>
          <p:nvPr/>
        </p:nvSpPr>
        <p:spPr bwMode="auto">
          <a:xfrm>
            <a:off x="1623906" y="1659992"/>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40" name="Text Box 3">
            <a:extLst>
              <a:ext uri="{FF2B5EF4-FFF2-40B4-BE49-F238E27FC236}">
                <a16:creationId xmlns:a16="http://schemas.microsoft.com/office/drawing/2014/main" id="{1DA698C8-42AB-9D67-0226-C737B3D75890}"/>
              </a:ext>
            </a:extLst>
          </p:cNvPr>
          <p:cNvSpPr txBox="1">
            <a:spLocks noChangeArrowheads="1"/>
          </p:cNvSpPr>
          <p:nvPr/>
        </p:nvSpPr>
        <p:spPr bwMode="auto">
          <a:xfrm>
            <a:off x="3864670" y="1659992"/>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Tree>
    <p:extLst>
      <p:ext uri="{BB962C8B-B14F-4D97-AF65-F5344CB8AC3E}">
        <p14:creationId xmlns:p14="http://schemas.microsoft.com/office/powerpoint/2010/main" val="3710900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IE" sz="2000" i="1" dirty="0"/>
              <a:t>Family/Friends, GP*, and Online search </a:t>
            </a:r>
            <a:r>
              <a:rPr lang="en-IE" sz="2000" dirty="0"/>
              <a:t>remain the top three sources for parenting advice in 2026 for the total sample of respondents.</a:t>
            </a:r>
          </a:p>
        </p:txBody>
      </p:sp>
      <p:sp>
        <p:nvSpPr>
          <p:cNvPr id="5" name="Text Box 3">
            <a:extLst>
              <a:ext uri="{FF2B5EF4-FFF2-40B4-BE49-F238E27FC236}">
                <a16:creationId xmlns:a16="http://schemas.microsoft.com/office/drawing/2014/main" id="{106D469B-2430-7046-5770-2F9A97AB66CF}"/>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Q12 Who/where do you go to for advice or support about parenting?</a:t>
            </a:r>
          </a:p>
        </p:txBody>
      </p:sp>
      <p:sp>
        <p:nvSpPr>
          <p:cNvPr id="7" name="TextBox 6">
            <a:extLst>
              <a:ext uri="{FF2B5EF4-FFF2-40B4-BE49-F238E27FC236}">
                <a16:creationId xmlns:a16="http://schemas.microsoft.com/office/drawing/2014/main" id="{EEA8DA8E-85F7-77B8-3C46-2E39F7967844}"/>
              </a:ext>
            </a:extLst>
          </p:cNvPr>
          <p:cNvSpPr txBox="1"/>
          <p:nvPr/>
        </p:nvSpPr>
        <p:spPr>
          <a:xfrm>
            <a:off x="2217632" y="1664740"/>
            <a:ext cx="928983" cy="276999"/>
          </a:xfrm>
          <a:prstGeom prst="rect">
            <a:avLst/>
          </a:prstGeom>
          <a:noFill/>
        </p:spPr>
        <p:txBody>
          <a:bodyPr wrap="square" rtlCol="0">
            <a:spAutoFit/>
          </a:bodyPr>
          <a:lstStyle/>
          <a:p>
            <a:pPr algn="ctr"/>
            <a:r>
              <a:rPr lang="en-GB" sz="1200" b="1" dirty="0"/>
              <a:t>1</a:t>
            </a:r>
            <a:r>
              <a:rPr lang="en-GB" sz="1200" b="1" baseline="30000" dirty="0"/>
              <a:t>st</a:t>
            </a:r>
            <a:r>
              <a:rPr lang="en-GB" sz="1200" b="1" dirty="0"/>
              <a:t> mention</a:t>
            </a:r>
            <a:endParaRPr lang="en-IE" sz="1200" b="1" dirty="0"/>
          </a:p>
        </p:txBody>
      </p:sp>
      <p:sp>
        <p:nvSpPr>
          <p:cNvPr id="8" name="TextBox 7">
            <a:extLst>
              <a:ext uri="{FF2B5EF4-FFF2-40B4-BE49-F238E27FC236}">
                <a16:creationId xmlns:a16="http://schemas.microsoft.com/office/drawing/2014/main" id="{32A1A7B8-1C47-F269-0F06-EE67A65212C2}"/>
              </a:ext>
            </a:extLst>
          </p:cNvPr>
          <p:cNvSpPr txBox="1"/>
          <p:nvPr/>
        </p:nvSpPr>
        <p:spPr>
          <a:xfrm>
            <a:off x="3444420" y="1664740"/>
            <a:ext cx="528863" cy="276999"/>
          </a:xfrm>
          <a:prstGeom prst="rect">
            <a:avLst/>
          </a:prstGeom>
          <a:noFill/>
        </p:spPr>
        <p:txBody>
          <a:bodyPr wrap="none" rtlCol="0">
            <a:spAutoFit/>
          </a:bodyPr>
          <a:lstStyle/>
          <a:p>
            <a:pPr algn="ctr"/>
            <a:r>
              <a:rPr lang="en-GB" sz="1200" b="1" dirty="0">
                <a:solidFill>
                  <a:schemeClr val="accent3"/>
                </a:solidFill>
              </a:rPr>
              <a:t>Top 3</a:t>
            </a:r>
            <a:endParaRPr lang="en-IE" sz="1200" b="1" dirty="0">
              <a:solidFill>
                <a:schemeClr val="accent3"/>
              </a:solidFill>
            </a:endParaRPr>
          </a:p>
        </p:txBody>
      </p:sp>
      <p:sp>
        <p:nvSpPr>
          <p:cNvPr id="13" name="TextBox 12">
            <a:extLst>
              <a:ext uri="{FF2B5EF4-FFF2-40B4-BE49-F238E27FC236}">
                <a16:creationId xmlns:a16="http://schemas.microsoft.com/office/drawing/2014/main" id="{94B8304E-5AD0-40EB-5041-3A3D26CAA033}"/>
              </a:ext>
            </a:extLst>
          </p:cNvPr>
          <p:cNvSpPr txBox="1"/>
          <p:nvPr/>
        </p:nvSpPr>
        <p:spPr>
          <a:xfrm>
            <a:off x="6198971" y="1664740"/>
            <a:ext cx="928983" cy="276999"/>
          </a:xfrm>
          <a:prstGeom prst="rect">
            <a:avLst/>
          </a:prstGeom>
          <a:noFill/>
        </p:spPr>
        <p:txBody>
          <a:bodyPr wrap="square" rtlCol="0">
            <a:spAutoFit/>
          </a:bodyPr>
          <a:lstStyle/>
          <a:p>
            <a:pPr algn="ctr"/>
            <a:r>
              <a:rPr lang="en-GB" sz="1200" b="1" dirty="0"/>
              <a:t>1</a:t>
            </a:r>
            <a:r>
              <a:rPr lang="en-GB" sz="1200" b="1" baseline="30000" dirty="0"/>
              <a:t>st</a:t>
            </a:r>
            <a:r>
              <a:rPr lang="en-GB" sz="1200" b="1" dirty="0"/>
              <a:t> mention</a:t>
            </a:r>
            <a:endParaRPr lang="en-IE" sz="1200" b="1" dirty="0"/>
          </a:p>
        </p:txBody>
      </p:sp>
      <p:sp>
        <p:nvSpPr>
          <p:cNvPr id="14" name="TextBox 13">
            <a:extLst>
              <a:ext uri="{FF2B5EF4-FFF2-40B4-BE49-F238E27FC236}">
                <a16:creationId xmlns:a16="http://schemas.microsoft.com/office/drawing/2014/main" id="{90F4547E-540F-D747-E952-CBEB56E13664}"/>
              </a:ext>
            </a:extLst>
          </p:cNvPr>
          <p:cNvSpPr txBox="1"/>
          <p:nvPr/>
        </p:nvSpPr>
        <p:spPr>
          <a:xfrm>
            <a:off x="7499601" y="1664740"/>
            <a:ext cx="528863" cy="276999"/>
          </a:xfrm>
          <a:prstGeom prst="rect">
            <a:avLst/>
          </a:prstGeom>
          <a:noFill/>
        </p:spPr>
        <p:txBody>
          <a:bodyPr wrap="none" rtlCol="0">
            <a:spAutoFit/>
          </a:bodyPr>
          <a:lstStyle/>
          <a:p>
            <a:pPr algn="ctr"/>
            <a:r>
              <a:rPr lang="en-GB" sz="1200" b="1" dirty="0">
                <a:solidFill>
                  <a:schemeClr val="accent3"/>
                </a:solidFill>
              </a:rPr>
              <a:t>Top 3</a:t>
            </a:r>
            <a:endParaRPr lang="en-IE" sz="1200" b="1" dirty="0">
              <a:solidFill>
                <a:schemeClr val="accent3"/>
              </a:solidFill>
            </a:endParaRPr>
          </a:p>
        </p:txBody>
      </p:sp>
      <p:sp>
        <p:nvSpPr>
          <p:cNvPr id="15" name="TextBox 14">
            <a:extLst>
              <a:ext uri="{FF2B5EF4-FFF2-40B4-BE49-F238E27FC236}">
                <a16:creationId xmlns:a16="http://schemas.microsoft.com/office/drawing/2014/main" id="{FABA546E-FD1B-8638-BDA8-05492AC42F2B}"/>
              </a:ext>
            </a:extLst>
          </p:cNvPr>
          <p:cNvSpPr txBox="1"/>
          <p:nvPr/>
        </p:nvSpPr>
        <p:spPr>
          <a:xfrm>
            <a:off x="10244788" y="1664740"/>
            <a:ext cx="928983" cy="276999"/>
          </a:xfrm>
          <a:prstGeom prst="rect">
            <a:avLst/>
          </a:prstGeom>
          <a:noFill/>
        </p:spPr>
        <p:txBody>
          <a:bodyPr wrap="square" rtlCol="0">
            <a:spAutoFit/>
          </a:bodyPr>
          <a:lstStyle/>
          <a:p>
            <a:pPr algn="ctr"/>
            <a:r>
              <a:rPr lang="en-GB" sz="1200" b="1" dirty="0"/>
              <a:t>1</a:t>
            </a:r>
            <a:r>
              <a:rPr lang="en-GB" sz="1200" b="1" baseline="30000" dirty="0"/>
              <a:t>st</a:t>
            </a:r>
            <a:r>
              <a:rPr lang="en-GB" sz="1200" b="1" dirty="0"/>
              <a:t> mention</a:t>
            </a:r>
            <a:endParaRPr lang="en-IE" sz="1200" b="1" dirty="0"/>
          </a:p>
        </p:txBody>
      </p:sp>
      <p:sp>
        <p:nvSpPr>
          <p:cNvPr id="16" name="TextBox 15">
            <a:extLst>
              <a:ext uri="{FF2B5EF4-FFF2-40B4-BE49-F238E27FC236}">
                <a16:creationId xmlns:a16="http://schemas.microsoft.com/office/drawing/2014/main" id="{5FD08471-3011-31CD-548E-B1FD8710C21A}"/>
              </a:ext>
            </a:extLst>
          </p:cNvPr>
          <p:cNvSpPr txBox="1"/>
          <p:nvPr/>
        </p:nvSpPr>
        <p:spPr>
          <a:xfrm>
            <a:off x="11482209" y="1664740"/>
            <a:ext cx="528863" cy="276999"/>
          </a:xfrm>
          <a:prstGeom prst="rect">
            <a:avLst/>
          </a:prstGeom>
          <a:noFill/>
        </p:spPr>
        <p:txBody>
          <a:bodyPr wrap="none" rtlCol="0">
            <a:spAutoFit/>
          </a:bodyPr>
          <a:lstStyle/>
          <a:p>
            <a:pPr algn="ctr"/>
            <a:r>
              <a:rPr lang="en-GB" sz="1200" b="1" dirty="0">
                <a:solidFill>
                  <a:schemeClr val="accent3"/>
                </a:solidFill>
              </a:rPr>
              <a:t>Top 3</a:t>
            </a:r>
            <a:endParaRPr lang="en-IE" sz="1200" b="1" dirty="0">
              <a:solidFill>
                <a:schemeClr val="accent3"/>
              </a:solidFill>
            </a:endParaRPr>
          </a:p>
        </p:txBody>
      </p:sp>
      <p:cxnSp>
        <p:nvCxnSpPr>
          <p:cNvPr id="22" name="Straight Connector 21">
            <a:extLst>
              <a:ext uri="{FF2B5EF4-FFF2-40B4-BE49-F238E27FC236}">
                <a16:creationId xmlns:a16="http://schemas.microsoft.com/office/drawing/2014/main" id="{A355B972-0144-672E-F5CD-A38B47D1EF8B}"/>
              </a:ext>
            </a:extLst>
          </p:cNvPr>
          <p:cNvCxnSpPr>
            <a:cxnSpLocks/>
          </p:cNvCxnSpPr>
          <p:nvPr/>
        </p:nvCxnSpPr>
        <p:spPr>
          <a:xfrm>
            <a:off x="4092385"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751C4E-1E4B-784A-4CAA-FA5081224B75}"/>
              </a:ext>
            </a:extLst>
          </p:cNvPr>
          <p:cNvCxnSpPr>
            <a:cxnSpLocks/>
          </p:cNvCxnSpPr>
          <p:nvPr/>
        </p:nvCxnSpPr>
        <p:spPr>
          <a:xfrm>
            <a:off x="8038252"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Text Box 3">
            <a:extLst>
              <a:ext uri="{FF2B5EF4-FFF2-40B4-BE49-F238E27FC236}">
                <a16:creationId xmlns:a16="http://schemas.microsoft.com/office/drawing/2014/main" id="{A2C0EBBA-1C58-2B22-B4F9-FB341D4DD0E2}"/>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3" name="Rectangle 2">
            <a:extLst>
              <a:ext uri="{FF2B5EF4-FFF2-40B4-BE49-F238E27FC236}">
                <a16:creationId xmlns:a16="http://schemas.microsoft.com/office/drawing/2014/main" id="{8C6F227F-B872-7660-8376-E7F1F7F52FA2}"/>
              </a:ext>
            </a:extLst>
          </p:cNvPr>
          <p:cNvSpPr/>
          <p:nvPr/>
        </p:nvSpPr>
        <p:spPr>
          <a:xfrm>
            <a:off x="426720" y="1910557"/>
            <a:ext cx="3589049" cy="851960"/>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21" name="Text Box 3">
            <a:extLst>
              <a:ext uri="{FF2B5EF4-FFF2-40B4-BE49-F238E27FC236}">
                <a16:creationId xmlns:a16="http://schemas.microsoft.com/office/drawing/2014/main" id="{EA8E5AE8-14EE-60DD-B114-4BBF2BB915DF}"/>
              </a:ext>
            </a:extLst>
          </p:cNvPr>
          <p:cNvSpPr txBox="1">
            <a:spLocks noChangeArrowheads="1"/>
          </p:cNvSpPr>
          <p:nvPr/>
        </p:nvSpPr>
        <p:spPr bwMode="auto">
          <a:xfrm>
            <a:off x="10605250" y="1264388"/>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N=981</a:t>
            </a:r>
          </a:p>
        </p:txBody>
      </p:sp>
      <p:sp>
        <p:nvSpPr>
          <p:cNvPr id="24" name="Text Box 3">
            <a:extLst>
              <a:ext uri="{FF2B5EF4-FFF2-40B4-BE49-F238E27FC236}">
                <a16:creationId xmlns:a16="http://schemas.microsoft.com/office/drawing/2014/main" id="{64CEDC49-5CA6-4AC0-CB62-C38FE9A3FBBD}"/>
              </a:ext>
            </a:extLst>
          </p:cNvPr>
          <p:cNvSpPr txBox="1">
            <a:spLocks noChangeArrowheads="1"/>
          </p:cNvSpPr>
          <p:nvPr/>
        </p:nvSpPr>
        <p:spPr bwMode="auto">
          <a:xfrm>
            <a:off x="2477453" y="1264388"/>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N=907</a:t>
            </a:r>
          </a:p>
        </p:txBody>
      </p:sp>
      <p:sp>
        <p:nvSpPr>
          <p:cNvPr id="25" name="Text Box 3">
            <a:extLst>
              <a:ext uri="{FF2B5EF4-FFF2-40B4-BE49-F238E27FC236}">
                <a16:creationId xmlns:a16="http://schemas.microsoft.com/office/drawing/2014/main" id="{17A17F25-52B8-D9B0-6B32-396ACB7F536F}"/>
              </a:ext>
            </a:extLst>
          </p:cNvPr>
          <p:cNvSpPr txBox="1">
            <a:spLocks noChangeArrowheads="1"/>
          </p:cNvSpPr>
          <p:nvPr/>
        </p:nvSpPr>
        <p:spPr bwMode="auto">
          <a:xfrm>
            <a:off x="6409380" y="1264388"/>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graphicFrame>
        <p:nvGraphicFramePr>
          <p:cNvPr id="27" name="Chart 6">
            <a:extLst>
              <a:ext uri="{FF2B5EF4-FFF2-40B4-BE49-F238E27FC236}">
                <a16:creationId xmlns:a16="http://schemas.microsoft.com/office/drawing/2014/main" id="{6C4AF92B-4041-FC7F-BD1B-4ED90DB91304}"/>
              </a:ext>
            </a:extLst>
          </p:cNvPr>
          <p:cNvGraphicFramePr/>
          <p:nvPr>
            <p:extLst>
              <p:ext uri="{D42A27DB-BD31-4B8C-83A1-F6EECF244321}">
                <p14:modId xmlns:p14="http://schemas.microsoft.com/office/powerpoint/2010/main" val="2413074953"/>
              </p:ext>
            </p:extLst>
          </p:nvPr>
        </p:nvGraphicFramePr>
        <p:xfrm>
          <a:off x="4043225"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Chart 6">
            <a:extLst>
              <a:ext uri="{FF2B5EF4-FFF2-40B4-BE49-F238E27FC236}">
                <a16:creationId xmlns:a16="http://schemas.microsoft.com/office/drawing/2014/main" id="{25099AB5-DA2C-AB45-0255-7BA1C8AC0690}"/>
              </a:ext>
            </a:extLst>
          </p:cNvPr>
          <p:cNvGraphicFramePr/>
          <p:nvPr>
            <p:extLst>
              <p:ext uri="{D42A27DB-BD31-4B8C-83A1-F6EECF244321}">
                <p14:modId xmlns:p14="http://schemas.microsoft.com/office/powerpoint/2010/main" val="3750540645"/>
              </p:ext>
            </p:extLst>
          </p:nvPr>
        </p:nvGraphicFramePr>
        <p:xfrm>
          <a:off x="1622"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6">
            <a:extLst>
              <a:ext uri="{FF2B5EF4-FFF2-40B4-BE49-F238E27FC236}">
                <a16:creationId xmlns:a16="http://schemas.microsoft.com/office/drawing/2014/main" id="{4788025F-21D6-4E0C-ABC0-B6928DD23234}"/>
              </a:ext>
            </a:extLst>
          </p:cNvPr>
          <p:cNvGraphicFramePr/>
          <p:nvPr>
            <p:extLst>
              <p:ext uri="{D42A27DB-BD31-4B8C-83A1-F6EECF244321}">
                <p14:modId xmlns:p14="http://schemas.microsoft.com/office/powerpoint/2010/main" val="3553421620"/>
              </p:ext>
            </p:extLst>
          </p:nvPr>
        </p:nvGraphicFramePr>
        <p:xfrm>
          <a:off x="8025834" y="1784801"/>
          <a:ext cx="4022484" cy="4656638"/>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 Box 3">
            <a:extLst>
              <a:ext uri="{FF2B5EF4-FFF2-40B4-BE49-F238E27FC236}">
                <a16:creationId xmlns:a16="http://schemas.microsoft.com/office/drawing/2014/main" id="{DCC5B2B2-1F0B-D1CF-F59F-B067433BE269}"/>
              </a:ext>
            </a:extLst>
          </p:cNvPr>
          <p:cNvSpPr txBox="1">
            <a:spLocks noChangeArrowheads="1"/>
          </p:cNvSpPr>
          <p:nvPr/>
        </p:nvSpPr>
        <p:spPr bwMode="auto">
          <a:xfrm>
            <a:off x="28951" y="1222033"/>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4" name="Rectangle 3">
            <a:extLst>
              <a:ext uri="{FF2B5EF4-FFF2-40B4-BE49-F238E27FC236}">
                <a16:creationId xmlns:a16="http://schemas.microsoft.com/office/drawing/2014/main" id="{89061013-7126-A6CE-1CF3-CF546476F432}"/>
              </a:ext>
            </a:extLst>
          </p:cNvPr>
          <p:cNvSpPr/>
          <p:nvPr/>
        </p:nvSpPr>
        <p:spPr>
          <a:xfrm>
            <a:off x="4388408" y="1910557"/>
            <a:ext cx="3589049" cy="851960"/>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11" name="Rectangle 10">
            <a:extLst>
              <a:ext uri="{FF2B5EF4-FFF2-40B4-BE49-F238E27FC236}">
                <a16:creationId xmlns:a16="http://schemas.microsoft.com/office/drawing/2014/main" id="{9223106A-62A9-C780-C596-709B5274D4DA}"/>
              </a:ext>
            </a:extLst>
          </p:cNvPr>
          <p:cNvSpPr/>
          <p:nvPr/>
        </p:nvSpPr>
        <p:spPr>
          <a:xfrm>
            <a:off x="8459269" y="1910557"/>
            <a:ext cx="3589049" cy="851960"/>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9" name="Text Box 3">
            <a:extLst>
              <a:ext uri="{FF2B5EF4-FFF2-40B4-BE49-F238E27FC236}">
                <a16:creationId xmlns:a16="http://schemas.microsoft.com/office/drawing/2014/main" id="{136E0265-6055-C1F6-7173-2821C362EF52}"/>
              </a:ext>
            </a:extLst>
          </p:cNvPr>
          <p:cNvSpPr txBox="1">
            <a:spLocks noChangeArrowheads="1"/>
          </p:cNvSpPr>
          <p:nvPr/>
        </p:nvSpPr>
        <p:spPr bwMode="auto">
          <a:xfrm>
            <a:off x="42503" y="6289879"/>
            <a:ext cx="20585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*2020 codes differ from 2024, 2026</a:t>
            </a:r>
          </a:p>
        </p:txBody>
      </p:sp>
    </p:spTree>
    <p:extLst>
      <p:ext uri="{BB962C8B-B14F-4D97-AF65-F5344CB8AC3E}">
        <p14:creationId xmlns:p14="http://schemas.microsoft.com/office/powerpoint/2010/main" val="646949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IE" sz="2000" i="1" dirty="0"/>
              <a:t>Parent and toddler groups</a:t>
            </a:r>
            <a:r>
              <a:rPr lang="en-IE" sz="2000" dirty="0"/>
              <a:t>, </a:t>
            </a:r>
            <a:r>
              <a:rPr lang="en-IE" sz="2000" i="1" dirty="0"/>
              <a:t>Breastfeeding support groups </a:t>
            </a:r>
            <a:r>
              <a:rPr lang="en-IE" sz="2000" dirty="0"/>
              <a:t>and </a:t>
            </a:r>
            <a:r>
              <a:rPr lang="en-IE" sz="2000" i="1" dirty="0"/>
              <a:t>Antenatal classes </a:t>
            </a:r>
            <a:r>
              <a:rPr lang="en-IE" sz="2000" dirty="0"/>
              <a:t>rank highest for awareness regarding parenting supports in the local community, with similar results seen in 2024.</a:t>
            </a:r>
          </a:p>
        </p:txBody>
      </p:sp>
      <p:sp>
        <p:nvSpPr>
          <p:cNvPr id="18" name="Text Box 3">
            <a:extLst>
              <a:ext uri="{FF2B5EF4-FFF2-40B4-BE49-F238E27FC236}">
                <a16:creationId xmlns:a16="http://schemas.microsoft.com/office/drawing/2014/main" id="{896D718E-D841-1AC0-3EAA-12F7A00EA517}"/>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Q13 What parenting supports are you aware of in your local community or area? </a:t>
            </a:r>
          </a:p>
        </p:txBody>
      </p:sp>
      <p:sp>
        <p:nvSpPr>
          <p:cNvPr id="19" name="Text Box 3">
            <a:extLst>
              <a:ext uri="{FF2B5EF4-FFF2-40B4-BE49-F238E27FC236}">
                <a16:creationId xmlns:a16="http://schemas.microsoft.com/office/drawing/2014/main" id="{87C61C4F-FE77-AD7A-0B5C-79FFAF56305B}"/>
              </a:ext>
            </a:extLst>
          </p:cNvPr>
          <p:cNvSpPr txBox="1">
            <a:spLocks noChangeArrowheads="1"/>
          </p:cNvSpPr>
          <p:nvPr/>
        </p:nvSpPr>
        <p:spPr bwMode="auto">
          <a:xfrm>
            <a:off x="9963893" y="1407653"/>
            <a:ext cx="716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20" name="Text Box 3">
            <a:extLst>
              <a:ext uri="{FF2B5EF4-FFF2-40B4-BE49-F238E27FC236}">
                <a16:creationId xmlns:a16="http://schemas.microsoft.com/office/drawing/2014/main" id="{796204C0-3523-F39B-5772-CB2452709FE1}"/>
              </a:ext>
            </a:extLst>
          </p:cNvPr>
          <p:cNvSpPr txBox="1">
            <a:spLocks noChangeArrowheads="1"/>
          </p:cNvSpPr>
          <p:nvPr/>
        </p:nvSpPr>
        <p:spPr bwMode="auto">
          <a:xfrm>
            <a:off x="2096374" y="1407653"/>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21" name="Text Box 3">
            <a:extLst>
              <a:ext uri="{FF2B5EF4-FFF2-40B4-BE49-F238E27FC236}">
                <a16:creationId xmlns:a16="http://schemas.microsoft.com/office/drawing/2014/main" id="{B4E520D6-9997-2146-8F8B-E88B2F219FC5}"/>
              </a:ext>
            </a:extLst>
          </p:cNvPr>
          <p:cNvSpPr txBox="1">
            <a:spLocks noChangeArrowheads="1"/>
          </p:cNvSpPr>
          <p:nvPr/>
        </p:nvSpPr>
        <p:spPr bwMode="auto">
          <a:xfrm>
            <a:off x="5994673" y="1407653"/>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cxnSp>
        <p:nvCxnSpPr>
          <p:cNvPr id="6" name="Straight Connector 5">
            <a:extLst>
              <a:ext uri="{FF2B5EF4-FFF2-40B4-BE49-F238E27FC236}">
                <a16:creationId xmlns:a16="http://schemas.microsoft.com/office/drawing/2014/main" id="{97CCCFBA-DF63-A9A4-95B4-71E04071A9A3}"/>
              </a:ext>
            </a:extLst>
          </p:cNvPr>
          <p:cNvCxnSpPr>
            <a:cxnSpLocks/>
          </p:cNvCxnSpPr>
          <p:nvPr/>
        </p:nvCxnSpPr>
        <p:spPr>
          <a:xfrm>
            <a:off x="3904373"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20568E1-0631-0848-8889-AD92AF1E28A3}"/>
              </a:ext>
            </a:extLst>
          </p:cNvPr>
          <p:cNvCxnSpPr>
            <a:cxnSpLocks/>
          </p:cNvCxnSpPr>
          <p:nvPr/>
        </p:nvCxnSpPr>
        <p:spPr>
          <a:xfrm>
            <a:off x="7899400"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8" name="Chart 6">
            <a:extLst>
              <a:ext uri="{FF2B5EF4-FFF2-40B4-BE49-F238E27FC236}">
                <a16:creationId xmlns:a16="http://schemas.microsoft.com/office/drawing/2014/main" id="{105C3C4C-58C8-5776-73E7-2C684B220CF9}"/>
              </a:ext>
            </a:extLst>
          </p:cNvPr>
          <p:cNvGraphicFramePr/>
          <p:nvPr>
            <p:extLst>
              <p:ext uri="{D42A27DB-BD31-4B8C-83A1-F6EECF244321}">
                <p14:modId xmlns:p14="http://schemas.microsoft.com/office/powerpoint/2010/main" val="3945502662"/>
              </p:ext>
            </p:extLst>
          </p:nvPr>
        </p:nvGraphicFramePr>
        <p:xfrm>
          <a:off x="23788"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6">
            <a:extLst>
              <a:ext uri="{FF2B5EF4-FFF2-40B4-BE49-F238E27FC236}">
                <a16:creationId xmlns:a16="http://schemas.microsoft.com/office/drawing/2014/main" id="{3FD2E259-C5B2-55EB-C261-4034E249B069}"/>
              </a:ext>
            </a:extLst>
          </p:cNvPr>
          <p:cNvGraphicFramePr/>
          <p:nvPr>
            <p:extLst>
              <p:ext uri="{D42A27DB-BD31-4B8C-83A1-F6EECF244321}">
                <p14:modId xmlns:p14="http://schemas.microsoft.com/office/powerpoint/2010/main" val="1218712972"/>
              </p:ext>
            </p:extLst>
          </p:nvPr>
        </p:nvGraphicFramePr>
        <p:xfrm>
          <a:off x="3904373"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6">
            <a:extLst>
              <a:ext uri="{FF2B5EF4-FFF2-40B4-BE49-F238E27FC236}">
                <a16:creationId xmlns:a16="http://schemas.microsoft.com/office/drawing/2014/main" id="{0A3AC9B2-D963-70A8-86C9-50E1084E00B1}"/>
              </a:ext>
            </a:extLst>
          </p:cNvPr>
          <p:cNvGraphicFramePr/>
          <p:nvPr>
            <p:extLst>
              <p:ext uri="{D42A27DB-BD31-4B8C-83A1-F6EECF244321}">
                <p14:modId xmlns:p14="http://schemas.microsoft.com/office/powerpoint/2010/main" val="566456145"/>
              </p:ext>
            </p:extLst>
          </p:nvPr>
        </p:nvGraphicFramePr>
        <p:xfrm>
          <a:off x="7947292" y="1784801"/>
          <a:ext cx="4022484" cy="465663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 Box 3">
            <a:extLst>
              <a:ext uri="{FF2B5EF4-FFF2-40B4-BE49-F238E27FC236}">
                <a16:creationId xmlns:a16="http://schemas.microsoft.com/office/drawing/2014/main" id="{C13BEE6E-7D84-4343-0BD4-F0D4FF113B8D}"/>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5" name="Rectangle 4">
            <a:extLst>
              <a:ext uri="{FF2B5EF4-FFF2-40B4-BE49-F238E27FC236}">
                <a16:creationId xmlns:a16="http://schemas.microsoft.com/office/drawing/2014/main" id="{EF510752-9CB6-AE24-9273-257D0CB56259}"/>
              </a:ext>
            </a:extLst>
          </p:cNvPr>
          <p:cNvSpPr/>
          <p:nvPr/>
        </p:nvSpPr>
        <p:spPr>
          <a:xfrm>
            <a:off x="89651" y="1910557"/>
            <a:ext cx="3567950" cy="1200112"/>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11" name="Text Box 3">
            <a:extLst>
              <a:ext uri="{FF2B5EF4-FFF2-40B4-BE49-F238E27FC236}">
                <a16:creationId xmlns:a16="http://schemas.microsoft.com/office/drawing/2014/main" id="{CA87FE3D-9D3F-1397-D03E-A96E1AB258D7}"/>
              </a:ext>
            </a:extLst>
          </p:cNvPr>
          <p:cNvSpPr txBox="1">
            <a:spLocks noChangeArrowheads="1"/>
          </p:cNvSpPr>
          <p:nvPr/>
        </p:nvSpPr>
        <p:spPr bwMode="auto">
          <a:xfrm>
            <a:off x="28951" y="1222033"/>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12" name="Rectangle 11">
            <a:extLst>
              <a:ext uri="{FF2B5EF4-FFF2-40B4-BE49-F238E27FC236}">
                <a16:creationId xmlns:a16="http://schemas.microsoft.com/office/drawing/2014/main" id="{0A291209-CFB1-68AB-D688-472A03761F15}"/>
              </a:ext>
            </a:extLst>
          </p:cNvPr>
          <p:cNvSpPr/>
          <p:nvPr/>
        </p:nvSpPr>
        <p:spPr>
          <a:xfrm>
            <a:off x="4066707" y="1910557"/>
            <a:ext cx="3567950" cy="1200112"/>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13" name="Rectangle 12">
            <a:extLst>
              <a:ext uri="{FF2B5EF4-FFF2-40B4-BE49-F238E27FC236}">
                <a16:creationId xmlns:a16="http://schemas.microsoft.com/office/drawing/2014/main" id="{4F74092A-EB5A-DEDB-96AC-B7F161AABD24}"/>
              </a:ext>
            </a:extLst>
          </p:cNvPr>
          <p:cNvSpPr/>
          <p:nvPr/>
        </p:nvSpPr>
        <p:spPr>
          <a:xfrm>
            <a:off x="8078269" y="1910557"/>
            <a:ext cx="3567950" cy="1200112"/>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Tree>
    <p:extLst>
      <p:ext uri="{BB962C8B-B14F-4D97-AF65-F5344CB8AC3E}">
        <p14:creationId xmlns:p14="http://schemas.microsoft.com/office/powerpoint/2010/main" val="1125558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F2058-6BB1-179C-1077-B23C8A09AE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73649-FC04-33C7-15C6-4240C62E700C}"/>
              </a:ext>
            </a:extLst>
          </p:cNvPr>
          <p:cNvSpPr>
            <a:spLocks noGrp="1"/>
          </p:cNvSpPr>
          <p:nvPr>
            <p:ph type="title"/>
          </p:nvPr>
        </p:nvSpPr>
        <p:spPr/>
        <p:txBody>
          <a:bodyPr>
            <a:normAutofit/>
          </a:bodyPr>
          <a:lstStyle/>
          <a:p>
            <a:r>
              <a:rPr lang="en-IE" sz="2000" i="1" dirty="0"/>
              <a:t>Family/friends, Online search, and GP </a:t>
            </a:r>
            <a:r>
              <a:rPr lang="en-IE" sz="2000" dirty="0"/>
              <a:t>are the top resources used to </a:t>
            </a:r>
            <a:r>
              <a:rPr lang="en-GB" sz="2000" dirty="0"/>
              <a:t>find out about parenting support services in the local area, on par with the previous wave. </a:t>
            </a:r>
            <a:endParaRPr lang="en-IE" sz="2000" dirty="0"/>
          </a:p>
        </p:txBody>
      </p:sp>
      <p:sp>
        <p:nvSpPr>
          <p:cNvPr id="11" name="Text Box 3">
            <a:extLst>
              <a:ext uri="{FF2B5EF4-FFF2-40B4-BE49-F238E27FC236}">
                <a16:creationId xmlns:a16="http://schemas.microsoft.com/office/drawing/2014/main" id="{EFCA2134-A6A7-30ED-5F58-156F00BE9D61}"/>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Q14 How do you find out about parenting support services in your area? </a:t>
            </a:r>
          </a:p>
        </p:txBody>
      </p:sp>
      <p:sp>
        <p:nvSpPr>
          <p:cNvPr id="4" name="Text Box 3">
            <a:extLst>
              <a:ext uri="{FF2B5EF4-FFF2-40B4-BE49-F238E27FC236}">
                <a16:creationId xmlns:a16="http://schemas.microsoft.com/office/drawing/2014/main" id="{2F755EB1-6AB4-95B3-8950-D3D911FC9979}"/>
              </a:ext>
            </a:extLst>
          </p:cNvPr>
          <p:cNvSpPr txBox="1">
            <a:spLocks noChangeArrowheads="1"/>
          </p:cNvSpPr>
          <p:nvPr/>
        </p:nvSpPr>
        <p:spPr bwMode="auto">
          <a:xfrm>
            <a:off x="10258699" y="1453008"/>
            <a:ext cx="716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5" name="Text Box 3">
            <a:extLst>
              <a:ext uri="{FF2B5EF4-FFF2-40B4-BE49-F238E27FC236}">
                <a16:creationId xmlns:a16="http://schemas.microsoft.com/office/drawing/2014/main" id="{46A3CB2E-2BF6-3A34-8652-EA6579F691D5}"/>
              </a:ext>
            </a:extLst>
          </p:cNvPr>
          <p:cNvSpPr txBox="1">
            <a:spLocks noChangeArrowheads="1"/>
          </p:cNvSpPr>
          <p:nvPr/>
        </p:nvSpPr>
        <p:spPr bwMode="auto">
          <a:xfrm>
            <a:off x="2141015" y="1453008"/>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N=404</a:t>
            </a:r>
          </a:p>
        </p:txBody>
      </p:sp>
      <p:sp>
        <p:nvSpPr>
          <p:cNvPr id="6" name="Text Box 3">
            <a:extLst>
              <a:ext uri="{FF2B5EF4-FFF2-40B4-BE49-F238E27FC236}">
                <a16:creationId xmlns:a16="http://schemas.microsoft.com/office/drawing/2014/main" id="{787AD5C7-E0F1-1177-5302-45EEC0E929D8}"/>
              </a:ext>
            </a:extLst>
          </p:cNvPr>
          <p:cNvSpPr txBox="1">
            <a:spLocks noChangeArrowheads="1"/>
          </p:cNvSpPr>
          <p:nvPr/>
        </p:nvSpPr>
        <p:spPr bwMode="auto">
          <a:xfrm>
            <a:off x="6145127" y="1453008"/>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cxnSp>
        <p:nvCxnSpPr>
          <p:cNvPr id="7" name="Straight Connector 6">
            <a:extLst>
              <a:ext uri="{FF2B5EF4-FFF2-40B4-BE49-F238E27FC236}">
                <a16:creationId xmlns:a16="http://schemas.microsoft.com/office/drawing/2014/main" id="{4A95FD0B-E8F4-852F-6F2F-8F13410DCB92}"/>
              </a:ext>
            </a:extLst>
          </p:cNvPr>
          <p:cNvCxnSpPr>
            <a:cxnSpLocks/>
          </p:cNvCxnSpPr>
          <p:nvPr/>
        </p:nvCxnSpPr>
        <p:spPr>
          <a:xfrm>
            <a:off x="3904373"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D26C3A-328A-1259-8167-38514D9C4DAD}"/>
              </a:ext>
            </a:extLst>
          </p:cNvPr>
          <p:cNvCxnSpPr>
            <a:cxnSpLocks/>
          </p:cNvCxnSpPr>
          <p:nvPr/>
        </p:nvCxnSpPr>
        <p:spPr>
          <a:xfrm>
            <a:off x="8027589"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0" name="Chart 6">
            <a:extLst>
              <a:ext uri="{FF2B5EF4-FFF2-40B4-BE49-F238E27FC236}">
                <a16:creationId xmlns:a16="http://schemas.microsoft.com/office/drawing/2014/main" id="{1ECEBFB7-0F8A-74F8-B348-26556923CD85}"/>
              </a:ext>
            </a:extLst>
          </p:cNvPr>
          <p:cNvGraphicFramePr/>
          <p:nvPr>
            <p:extLst>
              <p:ext uri="{D42A27DB-BD31-4B8C-83A1-F6EECF244321}">
                <p14:modId xmlns:p14="http://schemas.microsoft.com/office/powerpoint/2010/main" val="2953303365"/>
              </p:ext>
            </p:extLst>
          </p:nvPr>
        </p:nvGraphicFramePr>
        <p:xfrm>
          <a:off x="100702"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6">
            <a:extLst>
              <a:ext uri="{FF2B5EF4-FFF2-40B4-BE49-F238E27FC236}">
                <a16:creationId xmlns:a16="http://schemas.microsoft.com/office/drawing/2014/main" id="{B154675B-8C79-3D0C-6DC1-69DFCD486D26}"/>
              </a:ext>
            </a:extLst>
          </p:cNvPr>
          <p:cNvGraphicFramePr/>
          <p:nvPr>
            <p:extLst>
              <p:ext uri="{D42A27DB-BD31-4B8C-83A1-F6EECF244321}">
                <p14:modId xmlns:p14="http://schemas.microsoft.com/office/powerpoint/2010/main" val="3485780713"/>
              </p:ext>
            </p:extLst>
          </p:nvPr>
        </p:nvGraphicFramePr>
        <p:xfrm>
          <a:off x="4024017"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Box 3">
            <a:extLst>
              <a:ext uri="{FF2B5EF4-FFF2-40B4-BE49-F238E27FC236}">
                <a16:creationId xmlns:a16="http://schemas.microsoft.com/office/drawing/2014/main" id="{502C6F60-7E35-1364-D18D-3F9D19D9295E}"/>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graphicFrame>
        <p:nvGraphicFramePr>
          <p:cNvPr id="16" name="Chart 6">
            <a:extLst>
              <a:ext uri="{FF2B5EF4-FFF2-40B4-BE49-F238E27FC236}">
                <a16:creationId xmlns:a16="http://schemas.microsoft.com/office/drawing/2014/main" id="{9D665ECB-1C81-3935-3B11-35D302504B89}"/>
              </a:ext>
            </a:extLst>
          </p:cNvPr>
          <p:cNvGraphicFramePr/>
          <p:nvPr>
            <p:extLst>
              <p:ext uri="{D42A27DB-BD31-4B8C-83A1-F6EECF244321}">
                <p14:modId xmlns:p14="http://schemas.microsoft.com/office/powerpoint/2010/main" val="743667583"/>
              </p:ext>
            </p:extLst>
          </p:nvPr>
        </p:nvGraphicFramePr>
        <p:xfrm>
          <a:off x="8079866" y="1784801"/>
          <a:ext cx="4022484" cy="4656638"/>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 Box 3">
            <a:extLst>
              <a:ext uri="{FF2B5EF4-FFF2-40B4-BE49-F238E27FC236}">
                <a16:creationId xmlns:a16="http://schemas.microsoft.com/office/drawing/2014/main" id="{EE3FD8E9-81B5-A9DF-6442-EDA33E465415}"/>
              </a:ext>
            </a:extLst>
          </p:cNvPr>
          <p:cNvSpPr txBox="1">
            <a:spLocks noChangeArrowheads="1"/>
          </p:cNvSpPr>
          <p:nvPr/>
        </p:nvSpPr>
        <p:spPr bwMode="auto">
          <a:xfrm>
            <a:off x="28951" y="1222033"/>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13" name="Rectangle 12">
            <a:extLst>
              <a:ext uri="{FF2B5EF4-FFF2-40B4-BE49-F238E27FC236}">
                <a16:creationId xmlns:a16="http://schemas.microsoft.com/office/drawing/2014/main" id="{BA7EFA7F-6784-7CB7-C972-7CA73E263987}"/>
              </a:ext>
            </a:extLst>
          </p:cNvPr>
          <p:cNvSpPr/>
          <p:nvPr/>
        </p:nvSpPr>
        <p:spPr>
          <a:xfrm>
            <a:off x="89651" y="1940053"/>
            <a:ext cx="3695080" cy="969376"/>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18" name="Rectangle 17">
            <a:extLst>
              <a:ext uri="{FF2B5EF4-FFF2-40B4-BE49-F238E27FC236}">
                <a16:creationId xmlns:a16="http://schemas.microsoft.com/office/drawing/2014/main" id="{3A5DAE48-29E2-B653-7B87-CC9A26A0E7E6}"/>
              </a:ext>
            </a:extLst>
          </p:cNvPr>
          <p:cNvSpPr/>
          <p:nvPr/>
        </p:nvSpPr>
        <p:spPr>
          <a:xfrm>
            <a:off x="4156551" y="1940053"/>
            <a:ext cx="3695080" cy="891637"/>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19" name="Rectangle 18">
            <a:extLst>
              <a:ext uri="{FF2B5EF4-FFF2-40B4-BE49-F238E27FC236}">
                <a16:creationId xmlns:a16="http://schemas.microsoft.com/office/drawing/2014/main" id="{68854E95-EE24-616E-E0E1-C5199C11DDB4}"/>
              </a:ext>
            </a:extLst>
          </p:cNvPr>
          <p:cNvSpPr/>
          <p:nvPr/>
        </p:nvSpPr>
        <p:spPr>
          <a:xfrm>
            <a:off x="8255824" y="1940054"/>
            <a:ext cx="3695080" cy="795398"/>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3" name="Text Box 3">
            <a:extLst>
              <a:ext uri="{FF2B5EF4-FFF2-40B4-BE49-F238E27FC236}">
                <a16:creationId xmlns:a16="http://schemas.microsoft.com/office/drawing/2014/main" id="{BD7EAF79-E54B-D95A-37BD-16F133F66B9B}"/>
              </a:ext>
            </a:extLst>
          </p:cNvPr>
          <p:cNvSpPr txBox="1">
            <a:spLocks noChangeArrowheads="1"/>
          </p:cNvSpPr>
          <p:nvPr/>
        </p:nvSpPr>
        <p:spPr bwMode="auto">
          <a:xfrm>
            <a:off x="42503" y="6289879"/>
            <a:ext cx="20585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*2020 codes differ from 2024, 2026</a:t>
            </a:r>
          </a:p>
        </p:txBody>
      </p:sp>
    </p:spTree>
    <p:extLst>
      <p:ext uri="{BB962C8B-B14F-4D97-AF65-F5344CB8AC3E}">
        <p14:creationId xmlns:p14="http://schemas.microsoft.com/office/powerpoint/2010/main" val="1253400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3975215A-BE06-94EA-F370-8E4830E55ED7}"/>
              </a:ext>
            </a:extLst>
          </p:cNvPr>
          <p:cNvGraphicFramePr>
            <a:graphicFrameLocks/>
          </p:cNvGraphicFramePr>
          <p:nvPr>
            <p:extLst>
              <p:ext uri="{D42A27DB-BD31-4B8C-83A1-F6EECF244321}">
                <p14:modId xmlns:p14="http://schemas.microsoft.com/office/powerpoint/2010/main" val="1889671088"/>
              </p:ext>
            </p:extLst>
          </p:nvPr>
        </p:nvGraphicFramePr>
        <p:xfrm>
          <a:off x="800878" y="1992633"/>
          <a:ext cx="4786717" cy="3902075"/>
        </p:xfrm>
        <a:graphic>
          <a:graphicData uri="http://schemas.openxmlformats.org/drawingml/2006/chart">
            <c:chart xmlns:c="http://schemas.openxmlformats.org/drawingml/2006/chart" xmlns:r="http://schemas.openxmlformats.org/officeDocument/2006/relationships" r:id="rId2"/>
          </a:graphicData>
        </a:graphic>
      </p:graphicFrame>
      <p:sp>
        <p:nvSpPr>
          <p:cNvPr id="27" name="Text Box 3">
            <a:extLst>
              <a:ext uri="{FF2B5EF4-FFF2-40B4-BE49-F238E27FC236}">
                <a16:creationId xmlns:a16="http://schemas.microsoft.com/office/drawing/2014/main" id="{7D92F15F-2153-3A6B-D973-758D78732C93}"/>
              </a:ext>
            </a:extLst>
          </p:cNvPr>
          <p:cNvSpPr txBox="1">
            <a:spLocks noChangeArrowheads="1"/>
          </p:cNvSpPr>
          <p:nvPr/>
        </p:nvSpPr>
        <p:spPr bwMode="auto">
          <a:xfrm>
            <a:off x="21569" y="1252362"/>
            <a:ext cx="11109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MAIN SAMPLE</a:t>
            </a:r>
          </a:p>
        </p:txBody>
      </p:sp>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Autofit/>
          </a:bodyPr>
          <a:lstStyle/>
          <a:p>
            <a:r>
              <a:rPr lang="en-IE" sz="1800" dirty="0"/>
              <a:t>Overall, over two in five (44%) feel parents get </a:t>
            </a:r>
            <a:r>
              <a:rPr lang="en-IE" sz="1800" i="1" dirty="0"/>
              <a:t>some/not a lot of </a:t>
            </a:r>
            <a:r>
              <a:rPr lang="en-GB" sz="1800" i="1" dirty="0"/>
              <a:t>information &amp; support </a:t>
            </a:r>
            <a:r>
              <a:rPr lang="en-GB" sz="1800" dirty="0"/>
              <a:t>for their parenting role in Ireland</a:t>
            </a:r>
            <a:r>
              <a:rPr lang="en-GB" sz="1800" i="1" dirty="0"/>
              <a:t>,</a:t>
            </a:r>
            <a:r>
              <a:rPr lang="en-GB" sz="1800" dirty="0"/>
              <a:t> and while a 10 pt drop compared to last wave, it stands at 50% for females.</a:t>
            </a:r>
            <a:endParaRPr lang="en-IE" sz="1800" i="1" dirty="0"/>
          </a:p>
        </p:txBody>
      </p:sp>
      <p:sp>
        <p:nvSpPr>
          <p:cNvPr id="4" name="Text Box 17">
            <a:extLst>
              <a:ext uri="{FF2B5EF4-FFF2-40B4-BE49-F238E27FC236}">
                <a16:creationId xmlns:a16="http://schemas.microsoft.com/office/drawing/2014/main" id="{F49BB013-F443-0B0E-B56A-665D6FF72C9E}"/>
              </a:ext>
            </a:extLst>
          </p:cNvPr>
          <p:cNvSpPr txBox="1">
            <a:spLocks noChangeArrowheads="1"/>
          </p:cNvSpPr>
          <p:nvPr/>
        </p:nvSpPr>
        <p:spPr bwMode="auto">
          <a:xfrm>
            <a:off x="-27138" y="2010245"/>
            <a:ext cx="13436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A great deal</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6" name="Text Box 3">
            <a:extLst>
              <a:ext uri="{FF2B5EF4-FFF2-40B4-BE49-F238E27FC236}">
                <a16:creationId xmlns:a16="http://schemas.microsoft.com/office/drawing/2014/main" id="{86715FD4-DCEB-BDD2-1257-D3A8A051D17E}"/>
              </a:ext>
            </a:extLst>
          </p:cNvPr>
          <p:cNvSpPr txBox="1">
            <a:spLocks noChangeArrowheads="1"/>
          </p:cNvSpPr>
          <p:nvPr/>
        </p:nvSpPr>
        <p:spPr bwMode="auto">
          <a:xfrm>
            <a:off x="4336289" y="1699836"/>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7" name="Text Box 3">
            <a:extLst>
              <a:ext uri="{FF2B5EF4-FFF2-40B4-BE49-F238E27FC236}">
                <a16:creationId xmlns:a16="http://schemas.microsoft.com/office/drawing/2014/main" id="{08266447-06B9-0C25-A95F-0FD797B41030}"/>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Q15 How much information &amp; support do you think parents get for their parenting role, in Ireland? </a:t>
            </a:r>
          </a:p>
        </p:txBody>
      </p:sp>
      <p:sp>
        <p:nvSpPr>
          <p:cNvPr id="11" name="Text Box 3">
            <a:extLst>
              <a:ext uri="{FF2B5EF4-FFF2-40B4-BE49-F238E27FC236}">
                <a16:creationId xmlns:a16="http://schemas.microsoft.com/office/drawing/2014/main" id="{DE32030C-B7DD-4F47-A057-CADC9D0E0620}"/>
              </a:ext>
            </a:extLst>
          </p:cNvPr>
          <p:cNvSpPr txBox="1">
            <a:spLocks noChangeArrowheads="1"/>
          </p:cNvSpPr>
          <p:nvPr/>
        </p:nvSpPr>
        <p:spPr bwMode="auto">
          <a:xfrm>
            <a:off x="1377632" y="1699836"/>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12" name="Text Box 3">
            <a:extLst>
              <a:ext uri="{FF2B5EF4-FFF2-40B4-BE49-F238E27FC236}">
                <a16:creationId xmlns:a16="http://schemas.microsoft.com/office/drawing/2014/main" id="{9933E6E6-1F2E-D5E3-134F-51C1EA588125}"/>
              </a:ext>
            </a:extLst>
          </p:cNvPr>
          <p:cNvSpPr txBox="1">
            <a:spLocks noChangeArrowheads="1"/>
          </p:cNvSpPr>
          <p:nvPr/>
        </p:nvSpPr>
        <p:spPr bwMode="auto">
          <a:xfrm>
            <a:off x="2830649" y="1699836"/>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14" name="Text Box 17">
            <a:extLst>
              <a:ext uri="{FF2B5EF4-FFF2-40B4-BE49-F238E27FC236}">
                <a16:creationId xmlns:a16="http://schemas.microsoft.com/office/drawing/2014/main" id="{4F45C84D-4156-DC37-ED34-4D54076008CC}"/>
              </a:ext>
            </a:extLst>
          </p:cNvPr>
          <p:cNvSpPr txBox="1">
            <a:spLocks noChangeArrowheads="1"/>
          </p:cNvSpPr>
          <p:nvPr/>
        </p:nvSpPr>
        <p:spPr bwMode="auto">
          <a:xfrm>
            <a:off x="1966641" y="1236974"/>
            <a:ext cx="23686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400" i="1" dirty="0">
                <a:solidFill>
                  <a:schemeClr val="accent2"/>
                </a:solidFill>
                <a:latin typeface="Calibri" panose="020F0502020204030204" pitchFamily="34" charset="0"/>
              </a:rPr>
              <a:t>Information and Support</a:t>
            </a:r>
            <a:endParaRPr kumimoji="0" lang="en-GB" sz="1400" i="1" strike="noStrike" kern="1200" cap="none" spc="0" normalizeH="0" baseline="0" noProof="0" dirty="0">
              <a:ln>
                <a:noFill/>
              </a:ln>
              <a:solidFill>
                <a:schemeClr val="accent2"/>
              </a:solidFill>
              <a:effectLst/>
              <a:uLnTx/>
              <a:uFillTx/>
              <a:latin typeface="Calibri" panose="020F0502020204030204" pitchFamily="34" charset="0"/>
            </a:endParaRPr>
          </a:p>
        </p:txBody>
      </p:sp>
      <p:sp>
        <p:nvSpPr>
          <p:cNvPr id="15" name="Text Box 17">
            <a:extLst>
              <a:ext uri="{FF2B5EF4-FFF2-40B4-BE49-F238E27FC236}">
                <a16:creationId xmlns:a16="http://schemas.microsoft.com/office/drawing/2014/main" id="{1241534E-E885-A468-5264-0BDFB8624CD6}"/>
              </a:ext>
            </a:extLst>
          </p:cNvPr>
          <p:cNvSpPr txBox="1">
            <a:spLocks noChangeArrowheads="1"/>
          </p:cNvSpPr>
          <p:nvPr/>
        </p:nvSpPr>
        <p:spPr bwMode="auto">
          <a:xfrm>
            <a:off x="-27138" y="2269632"/>
            <a:ext cx="13436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Above average</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6" name="Text Box 17">
            <a:extLst>
              <a:ext uri="{FF2B5EF4-FFF2-40B4-BE49-F238E27FC236}">
                <a16:creationId xmlns:a16="http://schemas.microsoft.com/office/drawing/2014/main" id="{7B1AB759-FC35-7093-8622-1435B991790F}"/>
              </a:ext>
            </a:extLst>
          </p:cNvPr>
          <p:cNvSpPr txBox="1">
            <a:spLocks noChangeArrowheads="1"/>
          </p:cNvSpPr>
          <p:nvPr/>
        </p:nvSpPr>
        <p:spPr bwMode="auto">
          <a:xfrm>
            <a:off x="-27138" y="3164656"/>
            <a:ext cx="13436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Average</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7" name="Text Box 17">
            <a:extLst>
              <a:ext uri="{FF2B5EF4-FFF2-40B4-BE49-F238E27FC236}">
                <a16:creationId xmlns:a16="http://schemas.microsoft.com/office/drawing/2014/main" id="{CC05D67C-2194-A4AB-6299-207BC826F9E3}"/>
              </a:ext>
            </a:extLst>
          </p:cNvPr>
          <p:cNvSpPr txBox="1">
            <a:spLocks noChangeArrowheads="1"/>
          </p:cNvSpPr>
          <p:nvPr/>
        </p:nvSpPr>
        <p:spPr bwMode="auto">
          <a:xfrm>
            <a:off x="-27138" y="4389113"/>
            <a:ext cx="13436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Some</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8" name="Text Box 17">
            <a:extLst>
              <a:ext uri="{FF2B5EF4-FFF2-40B4-BE49-F238E27FC236}">
                <a16:creationId xmlns:a16="http://schemas.microsoft.com/office/drawing/2014/main" id="{FF98C06E-BDF9-6DB6-720D-EF6A2E1DECFA}"/>
              </a:ext>
            </a:extLst>
          </p:cNvPr>
          <p:cNvSpPr txBox="1">
            <a:spLocks noChangeArrowheads="1"/>
          </p:cNvSpPr>
          <p:nvPr/>
        </p:nvSpPr>
        <p:spPr bwMode="auto">
          <a:xfrm>
            <a:off x="-27138" y="5335941"/>
            <a:ext cx="13436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Not a lot</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9" name="Right Brace 8">
            <a:extLst>
              <a:ext uri="{FF2B5EF4-FFF2-40B4-BE49-F238E27FC236}">
                <a16:creationId xmlns:a16="http://schemas.microsoft.com/office/drawing/2014/main" id="{59CF2745-3D00-EBDD-000E-26796C5632B2}"/>
              </a:ext>
            </a:extLst>
          </p:cNvPr>
          <p:cNvSpPr/>
          <p:nvPr/>
        </p:nvSpPr>
        <p:spPr>
          <a:xfrm>
            <a:off x="2115581" y="2134606"/>
            <a:ext cx="157926" cy="540014"/>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10" name="Right Brace 9">
            <a:extLst>
              <a:ext uri="{FF2B5EF4-FFF2-40B4-BE49-F238E27FC236}">
                <a16:creationId xmlns:a16="http://schemas.microsoft.com/office/drawing/2014/main" id="{5AFDC6A8-61F4-7223-E4B4-6635549FEC07}"/>
              </a:ext>
            </a:extLst>
          </p:cNvPr>
          <p:cNvSpPr/>
          <p:nvPr/>
        </p:nvSpPr>
        <p:spPr>
          <a:xfrm>
            <a:off x="2115581" y="4011206"/>
            <a:ext cx="157926" cy="1719034"/>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13" name="Right Brace 12">
            <a:extLst>
              <a:ext uri="{FF2B5EF4-FFF2-40B4-BE49-F238E27FC236}">
                <a16:creationId xmlns:a16="http://schemas.microsoft.com/office/drawing/2014/main" id="{67497BC4-D8E6-2BE8-05B2-D6B3F86A398F}"/>
              </a:ext>
            </a:extLst>
          </p:cNvPr>
          <p:cNvSpPr/>
          <p:nvPr/>
        </p:nvSpPr>
        <p:spPr>
          <a:xfrm>
            <a:off x="3596833" y="2157020"/>
            <a:ext cx="157926" cy="459205"/>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22" name="Right Brace 21">
            <a:extLst>
              <a:ext uri="{FF2B5EF4-FFF2-40B4-BE49-F238E27FC236}">
                <a16:creationId xmlns:a16="http://schemas.microsoft.com/office/drawing/2014/main" id="{9D668FA6-C61D-6C16-3C26-EC0F27C0FFA3}"/>
              </a:ext>
            </a:extLst>
          </p:cNvPr>
          <p:cNvSpPr/>
          <p:nvPr/>
        </p:nvSpPr>
        <p:spPr>
          <a:xfrm>
            <a:off x="3596833" y="3945555"/>
            <a:ext cx="157926" cy="1718114"/>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28" name="Text Box 3">
            <a:extLst>
              <a:ext uri="{FF2B5EF4-FFF2-40B4-BE49-F238E27FC236}">
                <a16:creationId xmlns:a16="http://schemas.microsoft.com/office/drawing/2014/main" id="{D4B59C38-C3EC-041F-B996-5E6CDD2243D0}"/>
              </a:ext>
            </a:extLst>
          </p:cNvPr>
          <p:cNvSpPr txBox="1">
            <a:spLocks noChangeArrowheads="1"/>
          </p:cNvSpPr>
          <p:nvPr/>
        </p:nvSpPr>
        <p:spPr bwMode="auto">
          <a:xfrm rot="16200000">
            <a:off x="1894215" y="4662973"/>
            <a:ext cx="102463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Some/not a lot</a:t>
            </a:r>
          </a:p>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51%</a:t>
            </a:r>
          </a:p>
        </p:txBody>
      </p:sp>
      <p:sp>
        <p:nvSpPr>
          <p:cNvPr id="31" name="Text Box 3">
            <a:extLst>
              <a:ext uri="{FF2B5EF4-FFF2-40B4-BE49-F238E27FC236}">
                <a16:creationId xmlns:a16="http://schemas.microsoft.com/office/drawing/2014/main" id="{E2B24EC1-C0E6-FF11-A947-D99C4BEC802C}"/>
              </a:ext>
            </a:extLst>
          </p:cNvPr>
          <p:cNvSpPr txBox="1">
            <a:spLocks noChangeArrowheads="1"/>
          </p:cNvSpPr>
          <p:nvPr/>
        </p:nvSpPr>
        <p:spPr bwMode="auto">
          <a:xfrm rot="16200000">
            <a:off x="1994402" y="2217971"/>
            <a:ext cx="8242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A great deal</a:t>
            </a:r>
          </a:p>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16%</a:t>
            </a:r>
          </a:p>
        </p:txBody>
      </p:sp>
      <p:sp>
        <p:nvSpPr>
          <p:cNvPr id="32" name="Text Box 3">
            <a:extLst>
              <a:ext uri="{FF2B5EF4-FFF2-40B4-BE49-F238E27FC236}">
                <a16:creationId xmlns:a16="http://schemas.microsoft.com/office/drawing/2014/main" id="{4CBF3735-0784-9076-0325-70F25055339C}"/>
              </a:ext>
            </a:extLst>
          </p:cNvPr>
          <p:cNvSpPr txBox="1">
            <a:spLocks noChangeArrowheads="1"/>
          </p:cNvSpPr>
          <p:nvPr/>
        </p:nvSpPr>
        <p:spPr bwMode="auto">
          <a:xfrm rot="16200000">
            <a:off x="3382473" y="4605824"/>
            <a:ext cx="102463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Some/not a lot</a:t>
            </a:r>
          </a:p>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54%</a:t>
            </a:r>
          </a:p>
        </p:txBody>
      </p:sp>
      <p:sp>
        <p:nvSpPr>
          <p:cNvPr id="33" name="Text Box 3">
            <a:extLst>
              <a:ext uri="{FF2B5EF4-FFF2-40B4-BE49-F238E27FC236}">
                <a16:creationId xmlns:a16="http://schemas.microsoft.com/office/drawing/2014/main" id="{A59B6901-EAB7-A427-049E-32BE70ABB7EA}"/>
              </a:ext>
            </a:extLst>
          </p:cNvPr>
          <p:cNvSpPr txBox="1">
            <a:spLocks noChangeArrowheads="1"/>
          </p:cNvSpPr>
          <p:nvPr/>
        </p:nvSpPr>
        <p:spPr bwMode="auto">
          <a:xfrm rot="16200000">
            <a:off x="3474966" y="2225666"/>
            <a:ext cx="8242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A great deal</a:t>
            </a:r>
          </a:p>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16%</a:t>
            </a:r>
          </a:p>
        </p:txBody>
      </p:sp>
      <p:sp>
        <p:nvSpPr>
          <p:cNvPr id="5" name="Text Box 3">
            <a:extLst>
              <a:ext uri="{FF2B5EF4-FFF2-40B4-BE49-F238E27FC236}">
                <a16:creationId xmlns:a16="http://schemas.microsoft.com/office/drawing/2014/main" id="{130E1F98-BDD9-B4BF-708A-20B1046D1316}"/>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25" name="Text Box 3">
            <a:extLst>
              <a:ext uri="{FF2B5EF4-FFF2-40B4-BE49-F238E27FC236}">
                <a16:creationId xmlns:a16="http://schemas.microsoft.com/office/drawing/2014/main" id="{10D17556-786F-8306-4B80-33FDC8D667C4}"/>
              </a:ext>
            </a:extLst>
          </p:cNvPr>
          <p:cNvSpPr txBox="1">
            <a:spLocks noChangeArrowheads="1"/>
          </p:cNvSpPr>
          <p:nvPr/>
        </p:nvSpPr>
        <p:spPr bwMode="auto">
          <a:xfrm>
            <a:off x="0" y="6357441"/>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graphicFrame>
        <p:nvGraphicFramePr>
          <p:cNvPr id="3" name="Table 2">
            <a:extLst>
              <a:ext uri="{FF2B5EF4-FFF2-40B4-BE49-F238E27FC236}">
                <a16:creationId xmlns:a16="http://schemas.microsoft.com/office/drawing/2014/main" id="{6BA8450A-BD79-6ECA-E180-808AEA55D741}"/>
              </a:ext>
            </a:extLst>
          </p:cNvPr>
          <p:cNvGraphicFramePr>
            <a:graphicFrameLocks noGrp="1"/>
          </p:cNvGraphicFramePr>
          <p:nvPr>
            <p:extLst>
              <p:ext uri="{D42A27DB-BD31-4B8C-83A1-F6EECF244321}">
                <p14:modId xmlns:p14="http://schemas.microsoft.com/office/powerpoint/2010/main" val="3096543474"/>
              </p:ext>
            </p:extLst>
          </p:nvPr>
        </p:nvGraphicFramePr>
        <p:xfrm>
          <a:off x="5747579" y="2384959"/>
          <a:ext cx="6056982" cy="2673424"/>
        </p:xfrm>
        <a:graphic>
          <a:graphicData uri="http://schemas.openxmlformats.org/drawingml/2006/table">
            <a:tbl>
              <a:tblPr firstRow="1" bandRow="1">
                <a:tableStyleId>{9D7B26C5-4107-4FEC-AEDC-1716B250A1EF}</a:tableStyleId>
              </a:tblPr>
              <a:tblGrid>
                <a:gridCol w="998323">
                  <a:extLst>
                    <a:ext uri="{9D8B030D-6E8A-4147-A177-3AD203B41FA5}">
                      <a16:colId xmlns:a16="http://schemas.microsoft.com/office/drawing/2014/main" val="4089323703"/>
                    </a:ext>
                  </a:extLst>
                </a:gridCol>
                <a:gridCol w="335499">
                  <a:extLst>
                    <a:ext uri="{9D8B030D-6E8A-4147-A177-3AD203B41FA5}">
                      <a16:colId xmlns:a16="http://schemas.microsoft.com/office/drawing/2014/main" val="1057394503"/>
                    </a:ext>
                  </a:extLst>
                </a:gridCol>
                <a:gridCol w="335499">
                  <a:extLst>
                    <a:ext uri="{9D8B030D-6E8A-4147-A177-3AD203B41FA5}">
                      <a16:colId xmlns:a16="http://schemas.microsoft.com/office/drawing/2014/main" val="4176872577"/>
                    </a:ext>
                  </a:extLst>
                </a:gridCol>
                <a:gridCol w="335499">
                  <a:extLst>
                    <a:ext uri="{9D8B030D-6E8A-4147-A177-3AD203B41FA5}">
                      <a16:colId xmlns:a16="http://schemas.microsoft.com/office/drawing/2014/main" val="2055820629"/>
                    </a:ext>
                  </a:extLst>
                </a:gridCol>
                <a:gridCol w="335499">
                  <a:extLst>
                    <a:ext uri="{9D8B030D-6E8A-4147-A177-3AD203B41FA5}">
                      <a16:colId xmlns:a16="http://schemas.microsoft.com/office/drawing/2014/main" val="1440344629"/>
                    </a:ext>
                  </a:extLst>
                </a:gridCol>
                <a:gridCol w="335499">
                  <a:extLst>
                    <a:ext uri="{9D8B030D-6E8A-4147-A177-3AD203B41FA5}">
                      <a16:colId xmlns:a16="http://schemas.microsoft.com/office/drawing/2014/main" val="1094750844"/>
                    </a:ext>
                  </a:extLst>
                </a:gridCol>
                <a:gridCol w="335499">
                  <a:extLst>
                    <a:ext uri="{9D8B030D-6E8A-4147-A177-3AD203B41FA5}">
                      <a16:colId xmlns:a16="http://schemas.microsoft.com/office/drawing/2014/main" val="3740255347"/>
                    </a:ext>
                  </a:extLst>
                </a:gridCol>
                <a:gridCol w="335499">
                  <a:extLst>
                    <a:ext uri="{9D8B030D-6E8A-4147-A177-3AD203B41FA5}">
                      <a16:colId xmlns:a16="http://schemas.microsoft.com/office/drawing/2014/main" val="4014689243"/>
                    </a:ext>
                  </a:extLst>
                </a:gridCol>
                <a:gridCol w="335499">
                  <a:extLst>
                    <a:ext uri="{9D8B030D-6E8A-4147-A177-3AD203B41FA5}">
                      <a16:colId xmlns:a16="http://schemas.microsoft.com/office/drawing/2014/main" val="467181807"/>
                    </a:ext>
                  </a:extLst>
                </a:gridCol>
                <a:gridCol w="335499">
                  <a:extLst>
                    <a:ext uri="{9D8B030D-6E8A-4147-A177-3AD203B41FA5}">
                      <a16:colId xmlns:a16="http://schemas.microsoft.com/office/drawing/2014/main" val="2868335770"/>
                    </a:ext>
                  </a:extLst>
                </a:gridCol>
                <a:gridCol w="335499">
                  <a:extLst>
                    <a:ext uri="{9D8B030D-6E8A-4147-A177-3AD203B41FA5}">
                      <a16:colId xmlns:a16="http://schemas.microsoft.com/office/drawing/2014/main" val="388256369"/>
                    </a:ext>
                  </a:extLst>
                </a:gridCol>
                <a:gridCol w="335499">
                  <a:extLst>
                    <a:ext uri="{9D8B030D-6E8A-4147-A177-3AD203B41FA5}">
                      <a16:colId xmlns:a16="http://schemas.microsoft.com/office/drawing/2014/main" val="3273114468"/>
                    </a:ext>
                  </a:extLst>
                </a:gridCol>
                <a:gridCol w="335499">
                  <a:extLst>
                    <a:ext uri="{9D8B030D-6E8A-4147-A177-3AD203B41FA5}">
                      <a16:colId xmlns:a16="http://schemas.microsoft.com/office/drawing/2014/main" val="214893157"/>
                    </a:ext>
                  </a:extLst>
                </a:gridCol>
                <a:gridCol w="335499">
                  <a:extLst>
                    <a:ext uri="{9D8B030D-6E8A-4147-A177-3AD203B41FA5}">
                      <a16:colId xmlns:a16="http://schemas.microsoft.com/office/drawing/2014/main" val="3300824227"/>
                    </a:ext>
                  </a:extLst>
                </a:gridCol>
                <a:gridCol w="361673">
                  <a:extLst>
                    <a:ext uri="{9D8B030D-6E8A-4147-A177-3AD203B41FA5}">
                      <a16:colId xmlns:a16="http://schemas.microsoft.com/office/drawing/2014/main" val="3709150490"/>
                    </a:ext>
                  </a:extLst>
                </a:gridCol>
                <a:gridCol w="335499">
                  <a:extLst>
                    <a:ext uri="{9D8B030D-6E8A-4147-A177-3AD203B41FA5}">
                      <a16:colId xmlns:a16="http://schemas.microsoft.com/office/drawing/2014/main" val="4169344004"/>
                    </a:ext>
                  </a:extLst>
                </a:gridCol>
              </a:tblGrid>
              <a:tr h="262599">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1155067">
                <a:tc>
                  <a:txBody>
                    <a:bodyPr/>
                    <a:lstStyle/>
                    <a:p>
                      <a:pPr algn="l" fontAlgn="b"/>
                      <a:endParaRPr lang="en-IE" sz="100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190158">
                <a:tc>
                  <a:txBody>
                    <a:bodyPr/>
                    <a:lstStyle/>
                    <a:p>
                      <a:pPr algn="l" fontAlgn="b"/>
                      <a:r>
                        <a:rPr lang="en-GB" sz="1000" b="1" u="sng" strike="noStrike" kern="1200" dirty="0">
                          <a:solidFill>
                            <a:schemeClr val="accent2"/>
                          </a:solidFill>
                          <a:effectLst/>
                          <a:latin typeface="+mn-lt"/>
                        </a:rPr>
                        <a:t>2026</a:t>
                      </a:r>
                      <a:endParaRPr lang="en-IE" sz="10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190158">
                <a:tc>
                  <a:txBody>
                    <a:bodyPr/>
                    <a:lstStyle/>
                    <a:p>
                      <a:pPr algn="ctr" fontAlgn="ctr"/>
                      <a:r>
                        <a:rPr lang="en-IE" sz="1000" b="0" i="1" u="none" strike="noStrike" dirty="0">
                          <a:solidFill>
                            <a:schemeClr val="accent2"/>
                          </a:solidFill>
                          <a:effectLst/>
                          <a:latin typeface="+mn-lt"/>
                        </a:rPr>
                        <a:t>N=</a:t>
                      </a:r>
                      <a:endParaRPr lang="en-IE" sz="10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1000</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331</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669</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251</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421</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286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42</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644</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356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260</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290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270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180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760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240</a:t>
                      </a:r>
                    </a:p>
                  </a:txBody>
                  <a:tcPr marL="7620" marR="7620" marT="762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29181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A great deal</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21%</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31%</a:t>
                      </a:r>
                    </a:p>
                  </a:txBody>
                  <a:tcPr marL="7620" marR="7620" marT="7620" marB="0" anchor="ctr">
                    <a:lnR w="12700" cap="flat" cmpd="sng" algn="ctr">
                      <a:noFill/>
                      <a:prstDash val="solid"/>
                      <a:round/>
                      <a:headEnd type="none" w="med" len="med"/>
                      <a:tailEnd type="none" w="med" len="med"/>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29181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dirty="0">
                          <a:solidFill>
                            <a:srgbClr val="000000"/>
                          </a:solidFill>
                          <a:effectLst/>
                          <a:latin typeface="+mn-lt"/>
                          <a:ea typeface="+mn-ea"/>
                          <a:cs typeface="+mn-cs"/>
                        </a:rPr>
                        <a:t>Average</a:t>
                      </a:r>
                      <a:endParaRPr lang="en-IE" sz="1200" b="0" i="0" u="none" strike="noStrike" kern="1200" dirty="0">
                        <a:solidFill>
                          <a:srgbClr val="000000"/>
                        </a:solidFill>
                        <a:effectLst/>
                        <a:latin typeface="+mn-lt"/>
                        <a:ea typeface="+mn-ea"/>
                        <a:cs typeface="+mn-cs"/>
                      </a:endParaRP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35%</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38%</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29181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Not a lot/some</a:t>
                      </a:r>
                    </a:p>
                  </a:txBody>
                  <a:tcPr marL="7620" marR="7620" marT="7620" marB="0" anchor="ctr">
                    <a:lnB w="12700" cap="flat" cmpd="sng" algn="ctr">
                      <a:no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44%</a:t>
                      </a:r>
                    </a:p>
                  </a:txBody>
                  <a:tcPr marL="7620" marR="7620" marT="7620" marB="0" anchor="ctr">
                    <a:lnB w="12700" cap="flat" cmpd="sng" algn="ctr">
                      <a:no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lnR>
                      <a:noFill/>
                    </a:lnR>
                    <a:lnB w="12700" cap="flat" cmpd="sng" algn="ctr">
                      <a:no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51%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bl>
          </a:graphicData>
        </a:graphic>
      </p:graphicFrame>
      <p:sp>
        <p:nvSpPr>
          <p:cNvPr id="29" name="Right Brace 28">
            <a:extLst>
              <a:ext uri="{FF2B5EF4-FFF2-40B4-BE49-F238E27FC236}">
                <a16:creationId xmlns:a16="http://schemas.microsoft.com/office/drawing/2014/main" id="{39684493-B6A5-C231-DAA1-DBA1874A7149}"/>
              </a:ext>
            </a:extLst>
          </p:cNvPr>
          <p:cNvSpPr/>
          <p:nvPr/>
        </p:nvSpPr>
        <p:spPr>
          <a:xfrm>
            <a:off x="5114241" y="2157020"/>
            <a:ext cx="157926" cy="459205"/>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30" name="Right Brace 29">
            <a:extLst>
              <a:ext uri="{FF2B5EF4-FFF2-40B4-BE49-F238E27FC236}">
                <a16:creationId xmlns:a16="http://schemas.microsoft.com/office/drawing/2014/main" id="{75755CD4-BAF4-2D54-5F81-A12CB0750160}"/>
              </a:ext>
            </a:extLst>
          </p:cNvPr>
          <p:cNvSpPr/>
          <p:nvPr/>
        </p:nvSpPr>
        <p:spPr>
          <a:xfrm>
            <a:off x="5114241" y="4241775"/>
            <a:ext cx="157926" cy="1421893"/>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36" name="Text Box 3">
            <a:extLst>
              <a:ext uri="{FF2B5EF4-FFF2-40B4-BE49-F238E27FC236}">
                <a16:creationId xmlns:a16="http://schemas.microsoft.com/office/drawing/2014/main" id="{E8E07DD3-7B55-D2E5-316E-8E463E71D7D5}"/>
              </a:ext>
            </a:extLst>
          </p:cNvPr>
          <p:cNvSpPr txBox="1">
            <a:spLocks noChangeArrowheads="1"/>
          </p:cNvSpPr>
          <p:nvPr/>
        </p:nvSpPr>
        <p:spPr bwMode="auto">
          <a:xfrm rot="16200000">
            <a:off x="4917562" y="4744971"/>
            <a:ext cx="102463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Some/not a lot</a:t>
            </a:r>
          </a:p>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44%</a:t>
            </a:r>
          </a:p>
        </p:txBody>
      </p:sp>
      <p:sp>
        <p:nvSpPr>
          <p:cNvPr id="37" name="Text Box 3">
            <a:extLst>
              <a:ext uri="{FF2B5EF4-FFF2-40B4-BE49-F238E27FC236}">
                <a16:creationId xmlns:a16="http://schemas.microsoft.com/office/drawing/2014/main" id="{E566EA6E-A60C-C9FA-B781-088106B99997}"/>
              </a:ext>
            </a:extLst>
          </p:cNvPr>
          <p:cNvSpPr txBox="1">
            <a:spLocks noChangeArrowheads="1"/>
          </p:cNvSpPr>
          <p:nvPr/>
        </p:nvSpPr>
        <p:spPr bwMode="auto">
          <a:xfrm rot="16200000">
            <a:off x="4992374" y="2225666"/>
            <a:ext cx="8242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A great deal</a:t>
            </a:r>
          </a:p>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21%</a:t>
            </a:r>
          </a:p>
        </p:txBody>
      </p:sp>
    </p:spTree>
    <p:extLst>
      <p:ext uri="{BB962C8B-B14F-4D97-AF65-F5344CB8AC3E}">
        <p14:creationId xmlns:p14="http://schemas.microsoft.com/office/powerpoint/2010/main" val="3286833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8C842-8D7D-8072-3032-FB022A469EE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EF2FBAD-E82E-5B1D-BC3A-79A03AC8BF37}"/>
              </a:ext>
            </a:extLst>
          </p:cNvPr>
          <p:cNvSpPr txBox="1"/>
          <p:nvPr/>
        </p:nvSpPr>
        <p:spPr>
          <a:xfrm>
            <a:off x="6746628" y="1783959"/>
            <a:ext cx="4645250" cy="288911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4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Child whose birthday is next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GB" sz="4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Questions to focus on specific child needs</a:t>
            </a:r>
          </a:p>
        </p:txBody>
      </p:sp>
      <p:pic>
        <p:nvPicPr>
          <p:cNvPr id="4102" name="Picture 6">
            <a:extLst>
              <a:ext uri="{FF2B5EF4-FFF2-40B4-BE49-F238E27FC236}">
                <a16:creationId xmlns:a16="http://schemas.microsoft.com/office/drawing/2014/main" id="{56548DA5-811D-E264-87DB-FEF6DB1A9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071" b="12071"/>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266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E0D46-9883-6F52-7707-7E44125D2657}"/>
              </a:ext>
            </a:extLst>
          </p:cNvPr>
          <p:cNvSpPr>
            <a:spLocks noGrp="1"/>
          </p:cNvSpPr>
          <p:nvPr>
            <p:ph type="body" idx="1"/>
          </p:nvPr>
        </p:nvSpPr>
        <p:spPr>
          <a:xfrm>
            <a:off x="247650" y="1285332"/>
            <a:ext cx="11602590" cy="5284144"/>
          </a:xfrm>
        </p:spPr>
        <p:txBody>
          <a:bodyPr>
            <a:normAutofit fontScale="85000" lnSpcReduction="20000"/>
          </a:bodyPr>
          <a:lstStyle/>
          <a:p>
            <a:pPr>
              <a:lnSpc>
                <a:spcPct val="107000"/>
              </a:lnSpc>
            </a:pPr>
            <a:r>
              <a:rPr lang="en-GB"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2020 Amárach Research undertook an online survey of households with children under the age of 18 for The Department of Children, Disability and Equality (DCDE).  The research was in preparation of the DCDE’s parenting model and covered areas such as:</a:t>
            </a:r>
          </a:p>
          <a:p>
            <a:pPr marL="800100" lvl="1" indent="-342900">
              <a:lnSpc>
                <a:spcPct val="107000"/>
              </a:lnSpc>
              <a:buFont typeface="Symbol" panose="05050102010706020507" pitchFamily="18" charset="2"/>
              <a:buChar char=""/>
            </a:pPr>
            <a:r>
              <a:rPr lang="en-GB" sz="1600" dirty="0">
                <a:solidFill>
                  <a:srgbClr val="000000"/>
                </a:solidFill>
                <a:effectLst/>
                <a:latin typeface="Calibri" panose="020F0502020204030204" pitchFamily="34" charset="0"/>
                <a:ea typeface="Arial" panose="020B0604020202020204" pitchFamily="34" charset="0"/>
                <a:cs typeface="Arial" panose="020B0604020202020204" pitchFamily="34" charset="0"/>
              </a:rPr>
              <a:t>Children &amp; family structure</a:t>
            </a:r>
            <a:endParaRPr lang="en-IE" sz="1600" dirty="0">
              <a:solidFill>
                <a:srgbClr val="000000"/>
              </a:solidFill>
              <a:effectLst/>
              <a:latin typeface="Calibri" panose="020F0502020204030204" pitchFamily="34" charset="0"/>
              <a:ea typeface="Arial" panose="020B060402020202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GB" sz="1600" dirty="0">
                <a:solidFill>
                  <a:srgbClr val="000000"/>
                </a:solidFill>
                <a:effectLst/>
                <a:latin typeface="Calibri" panose="020F0502020204030204" pitchFamily="34" charset="0"/>
                <a:ea typeface="Arial" panose="020B0604020202020204" pitchFamily="34" charset="0"/>
                <a:cs typeface="Arial" panose="020B0604020202020204" pitchFamily="34" charset="0"/>
              </a:rPr>
              <a:t>Parenting supports &amp; services</a:t>
            </a:r>
            <a:endParaRPr lang="en-IE" sz="1600" dirty="0">
              <a:solidFill>
                <a:srgbClr val="000000"/>
              </a:solidFill>
              <a:effectLst/>
              <a:latin typeface="Calibri" panose="020F0502020204030204" pitchFamily="34" charset="0"/>
              <a:ea typeface="Arial" panose="020B060402020202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GB" sz="16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Information &amp; advice</a:t>
            </a:r>
            <a:endParaRPr lang="en-IE" sz="1600" dirty="0">
              <a:solidFill>
                <a:srgbClr val="000000"/>
              </a:solidFill>
              <a:effectLst/>
              <a:latin typeface="Calibri" panose="020F0502020204030204" pitchFamily="34" charset="0"/>
              <a:ea typeface="Arial" panose="020B060402020202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en-GB" sz="1600" dirty="0">
                <a:solidFill>
                  <a:srgbClr val="000000"/>
                </a:solidFill>
                <a:effectLst/>
                <a:latin typeface="Calibri" panose="020F0502020204030204" pitchFamily="34" charset="0"/>
                <a:ea typeface="Arial" panose="020B0604020202020204" pitchFamily="34" charset="0"/>
                <a:cs typeface="Arial" panose="020B0604020202020204" pitchFamily="34" charset="0"/>
              </a:rPr>
              <a:t>Areas of support</a:t>
            </a:r>
          </a:p>
          <a:p>
            <a:pPr marL="0" indent="0">
              <a:lnSpc>
                <a:spcPct val="107000"/>
              </a:lnSpc>
              <a:buNone/>
            </a:pPr>
            <a:endParaRPr lang="en-GB" dirty="0">
              <a:solidFill>
                <a:srgbClr val="000000"/>
              </a:solidFill>
              <a:highlight>
                <a:srgbClr val="FFFF00"/>
              </a:highlight>
              <a:ea typeface="Arial" panose="020B0604020202020204" pitchFamily="34" charset="0"/>
            </a:endParaRPr>
          </a:p>
          <a:p>
            <a:pPr>
              <a:lnSpc>
                <a:spcPct val="107000"/>
              </a:lnSpc>
            </a:pPr>
            <a:r>
              <a:rPr lang="en-GB" dirty="0">
                <a:solidFill>
                  <a:srgbClr val="000000"/>
                </a:solidFill>
                <a:ea typeface="Arial" panose="020B0604020202020204" pitchFamily="34" charset="0"/>
              </a:rPr>
              <a:t>A follow-up wave of research was commissioned in 2024, to provide comparisons and benchmark the research while also including new areas of focus</a:t>
            </a:r>
            <a:r>
              <a:rPr lang="en-GB" dirty="0">
                <a:ea typeface="Arial" panose="020B0604020202020204" pitchFamily="34" charset="0"/>
              </a:rPr>
              <a:t>, including detail on specific supports required, and feedback on what it is like to be a parent.</a:t>
            </a:r>
          </a:p>
          <a:p>
            <a:pPr>
              <a:lnSpc>
                <a:spcPct val="107000"/>
              </a:lnSpc>
            </a:pPr>
            <a:endParaRPr lang="en-GB" dirty="0">
              <a:solidFill>
                <a:srgbClr val="000000"/>
              </a:solidFill>
              <a:highlight>
                <a:srgbClr val="FFFF00"/>
              </a:highlight>
              <a:ea typeface="Arial" panose="020B0604020202020204" pitchFamily="34" charset="0"/>
            </a:endParaRPr>
          </a:p>
          <a:p>
            <a:pPr>
              <a:lnSpc>
                <a:spcPct val="107000"/>
              </a:lnSpc>
            </a:pPr>
            <a:r>
              <a:rPr lang="en-GB" dirty="0">
                <a:solidFill>
                  <a:srgbClr val="000000"/>
                </a:solidFill>
                <a:ea typeface="Arial" panose="020B0604020202020204" pitchFamily="34" charset="0"/>
              </a:rPr>
              <a:t>For this 2026 wave, the questionnaire was once again designed in collaboration with DCDE and stakeholder groups. The survey was largely kept the same as in 2024, with some updating and expanding of existing questions and response options.</a:t>
            </a:r>
          </a:p>
          <a:p>
            <a:pPr>
              <a:lnSpc>
                <a:spcPct val="107000"/>
              </a:lnSpc>
            </a:pPr>
            <a:endParaRPr lang="en-GB" dirty="0">
              <a:solidFill>
                <a:srgbClr val="000000"/>
              </a:solidFill>
              <a:highlight>
                <a:srgbClr val="FFFF00"/>
              </a:highlight>
              <a:ea typeface="Arial" panose="020B0604020202020204" pitchFamily="34" charset="0"/>
            </a:endParaRPr>
          </a:p>
          <a:p>
            <a:pPr>
              <a:lnSpc>
                <a:spcPct val="107000"/>
              </a:lnSpc>
            </a:pPr>
            <a:r>
              <a:rPr lang="en-GB" dirty="0">
                <a:solidFill>
                  <a:srgbClr val="000000"/>
                </a:solidFill>
                <a:ea typeface="Arial" panose="020B0604020202020204" pitchFamily="34" charset="0"/>
              </a:rPr>
              <a:t>An online survey of N = 1,000 parents/guardians was undertaken from the 21</a:t>
            </a:r>
            <a:r>
              <a:rPr lang="en-GB" baseline="30000" dirty="0">
                <a:solidFill>
                  <a:srgbClr val="000000"/>
                </a:solidFill>
                <a:ea typeface="Arial" panose="020B0604020202020204" pitchFamily="34" charset="0"/>
              </a:rPr>
              <a:t>st</a:t>
            </a:r>
            <a:r>
              <a:rPr lang="en-GB" dirty="0">
                <a:solidFill>
                  <a:srgbClr val="000000"/>
                </a:solidFill>
                <a:ea typeface="Arial" panose="020B0604020202020204" pitchFamily="34" charset="0"/>
              </a:rPr>
              <a:t> April to the 5</a:t>
            </a:r>
            <a:r>
              <a:rPr lang="en-GB" baseline="30000" dirty="0">
                <a:solidFill>
                  <a:srgbClr val="000000"/>
                </a:solidFill>
                <a:ea typeface="Arial" panose="020B0604020202020204" pitchFamily="34" charset="0"/>
              </a:rPr>
              <a:t>th</a:t>
            </a:r>
            <a:r>
              <a:rPr lang="en-GB" dirty="0">
                <a:solidFill>
                  <a:srgbClr val="000000"/>
                </a:solidFill>
                <a:ea typeface="Arial" panose="020B0604020202020204" pitchFamily="34" charset="0"/>
              </a:rPr>
              <a:t> May 2026.</a:t>
            </a:r>
          </a:p>
          <a:p>
            <a:pPr>
              <a:lnSpc>
                <a:spcPct val="107000"/>
              </a:lnSpc>
            </a:pPr>
            <a:endParaRPr lang="en-GB" dirty="0">
              <a:solidFill>
                <a:srgbClr val="000000"/>
              </a:solidFill>
              <a:highlight>
                <a:srgbClr val="FFFF00"/>
              </a:highlight>
              <a:ea typeface="Arial" panose="020B0604020202020204" pitchFamily="34" charset="0"/>
            </a:endParaRPr>
          </a:p>
          <a:p>
            <a:pPr>
              <a:lnSpc>
                <a:spcPct val="107000"/>
              </a:lnSpc>
            </a:pPr>
            <a:r>
              <a:rPr lang="en-GB" dirty="0">
                <a:solidFill>
                  <a:srgbClr val="000000"/>
                </a:solidFill>
                <a:ea typeface="Arial" panose="020B0604020202020204" pitchFamily="34" charset="0"/>
              </a:rPr>
              <a:t>This report provides a summary of results, using the 2026 total sample of N = 1,000 parents/guardians as its anchor point.  A 2026 sub sample of N = 197 minority ethnic participants is reported alongside the total sample, from which this sub sample was extracted.</a:t>
            </a:r>
          </a:p>
          <a:p>
            <a:pPr>
              <a:lnSpc>
                <a:spcPct val="107000"/>
              </a:lnSpc>
            </a:pPr>
            <a:endParaRPr lang="en-GB" dirty="0">
              <a:solidFill>
                <a:srgbClr val="000000"/>
              </a:solidFill>
              <a:highlight>
                <a:srgbClr val="FFFF00"/>
              </a:highlight>
              <a:ea typeface="Arial" panose="020B0604020202020204" pitchFamily="34" charset="0"/>
            </a:endParaRPr>
          </a:p>
          <a:p>
            <a:pPr>
              <a:lnSpc>
                <a:spcPct val="107000"/>
              </a:lnSpc>
            </a:pPr>
            <a:r>
              <a:rPr lang="en-GB" dirty="0">
                <a:solidFill>
                  <a:srgbClr val="000000"/>
                </a:solidFill>
                <a:ea typeface="Arial" panose="020B0604020202020204" pitchFamily="34" charset="0"/>
              </a:rPr>
              <a:t>Comparative results for 2020 and 2024 are shown where applicable. It should be noted when making comparisons, the </a:t>
            </a:r>
            <a:r>
              <a:rPr lang="en-GB"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2020 research was carried out during an exceptional period, during the first year of the COVID-19 pandemic. </a:t>
            </a:r>
          </a:p>
          <a:p>
            <a:pPr>
              <a:lnSpc>
                <a:spcPct val="107000"/>
              </a:lnSpc>
            </a:pPr>
            <a:endParaRPr lang="en-GB" dirty="0">
              <a:solidFill>
                <a:srgbClr val="000000"/>
              </a:solidFill>
              <a:ea typeface="Arial" panose="020B0604020202020204" pitchFamily="34" charset="0"/>
            </a:endParaRPr>
          </a:p>
          <a:p>
            <a:pPr>
              <a:lnSpc>
                <a:spcPct val="107000"/>
              </a:lnSpc>
            </a:pPr>
            <a:r>
              <a:rPr lang="en-GB" dirty="0">
                <a:solidFill>
                  <a:srgbClr val="000000"/>
                </a:solidFill>
                <a:ea typeface="Arial" panose="020B0604020202020204" pitchFamily="34" charset="0"/>
              </a:rPr>
              <a:t>This wave included an additional link circulated to harder to reach parent groups, including Traveller representative organisations, a DEIS programme rep, FRCs and Family Link Workers.</a:t>
            </a:r>
            <a:endParaRPr lang="en-IE" dirty="0">
              <a:solidFill>
                <a:srgbClr val="000000"/>
              </a:solidFill>
              <a:highlight>
                <a:srgbClr val="FFFF00"/>
              </a:highlight>
              <a:ea typeface="Arial" panose="020B0604020202020204" pitchFamily="34" charset="0"/>
            </a:endParaRPr>
          </a:p>
          <a:p>
            <a:pPr marL="0" indent="0">
              <a:lnSpc>
                <a:spcPct val="107000"/>
              </a:lnSpc>
              <a:buNone/>
            </a:pPr>
            <a:endParaRPr lang="en-GB" dirty="0">
              <a:solidFill>
                <a:srgbClr val="000000"/>
              </a:solidFill>
              <a:highlight>
                <a:srgbClr val="FFFF00"/>
              </a:highlight>
              <a:ea typeface="Arial" panose="020B0604020202020204" pitchFamily="34" charset="0"/>
            </a:endParaRPr>
          </a:p>
          <a:p>
            <a:pPr marL="0" indent="0">
              <a:lnSpc>
                <a:spcPct val="107000"/>
              </a:lnSpc>
              <a:buNone/>
            </a:pPr>
            <a:r>
              <a:rPr lang="en-GB" sz="1400" i="1" dirty="0">
                <a:solidFill>
                  <a:srgbClr val="000000"/>
                </a:solidFill>
                <a:effectLst/>
                <a:latin typeface="Calibri" panose="020F0502020204030204" pitchFamily="34" charset="0"/>
                <a:ea typeface="Arial" panose="020B0604020202020204" pitchFamily="34" charset="0"/>
                <a:cs typeface="Arial" panose="020B0604020202020204" pitchFamily="34" charset="0"/>
              </a:rPr>
              <a:t>Please note: 	There are some variations within code lists between 2020 and 2024 and 2026. The questions where this applies are noted within the report.</a:t>
            </a:r>
          </a:p>
          <a:p>
            <a:pPr marL="0" indent="0">
              <a:lnSpc>
                <a:spcPct val="107000"/>
              </a:lnSpc>
              <a:buNone/>
            </a:pPr>
            <a:r>
              <a:rPr lang="en-GB" sz="1400" i="1" dirty="0">
                <a:solidFill>
                  <a:srgbClr val="000000"/>
                </a:solidFill>
                <a:ea typeface="Arial" panose="020B0604020202020204" pitchFamily="34" charset="0"/>
              </a:rPr>
              <a:t>	Single code question data totalling +/- 100% is the result of rounding.</a:t>
            </a:r>
            <a:endParaRPr lang="en-IE" sz="1400" i="1" dirty="0">
              <a:solidFill>
                <a:srgbClr val="000000"/>
              </a:solidFill>
              <a:effectLst/>
              <a:latin typeface="Calibri" panose="020F0502020204030204" pitchFamily="34" charset="0"/>
              <a:ea typeface="Arial" panose="020B0604020202020204" pitchFamily="34" charset="0"/>
              <a:cs typeface="Arial" panose="020B0604020202020204" pitchFamily="34" charset="0"/>
            </a:endParaRPr>
          </a:p>
          <a:p>
            <a:endParaRPr lang="en-IE" sz="1400" dirty="0"/>
          </a:p>
        </p:txBody>
      </p:sp>
      <p:sp>
        <p:nvSpPr>
          <p:cNvPr id="3" name="Title 2">
            <a:extLst>
              <a:ext uri="{FF2B5EF4-FFF2-40B4-BE49-F238E27FC236}">
                <a16:creationId xmlns:a16="http://schemas.microsoft.com/office/drawing/2014/main" id="{70577ABB-B188-D3B5-D148-4CC7A91C876F}"/>
              </a:ext>
            </a:extLst>
          </p:cNvPr>
          <p:cNvSpPr>
            <a:spLocks noGrp="1"/>
          </p:cNvSpPr>
          <p:nvPr>
            <p:ph type="title"/>
          </p:nvPr>
        </p:nvSpPr>
        <p:spPr/>
        <p:txBody>
          <a:bodyPr>
            <a:normAutofit/>
          </a:bodyPr>
          <a:lstStyle/>
          <a:p>
            <a:r>
              <a:rPr lang="en-IE" sz="2000" dirty="0"/>
              <a:t>Background to 2026 Survey of Parents/Guardians</a:t>
            </a:r>
          </a:p>
        </p:txBody>
      </p:sp>
    </p:spTree>
    <p:extLst>
      <p:ext uri="{BB962C8B-B14F-4D97-AF65-F5344CB8AC3E}">
        <p14:creationId xmlns:p14="http://schemas.microsoft.com/office/powerpoint/2010/main" val="4294280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IE" sz="2000" dirty="0"/>
              <a:t>Age and Gender of child whose birthday is next</a:t>
            </a:r>
          </a:p>
        </p:txBody>
      </p:sp>
      <p:sp>
        <p:nvSpPr>
          <p:cNvPr id="9" name="Text Box 3">
            <a:extLst>
              <a:ext uri="{FF2B5EF4-FFF2-40B4-BE49-F238E27FC236}">
                <a16:creationId xmlns:a16="http://schemas.microsoft.com/office/drawing/2014/main" id="{398B9D8B-BFD8-7E38-0E46-61DA2379A418}"/>
              </a:ext>
            </a:extLst>
          </p:cNvPr>
          <p:cNvSpPr txBox="1">
            <a:spLocks noChangeArrowheads="1"/>
          </p:cNvSpPr>
          <p:nvPr/>
        </p:nvSpPr>
        <p:spPr bwMode="auto">
          <a:xfrm>
            <a:off x="1588690" y="1669592"/>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10" name="Text Box 3">
            <a:extLst>
              <a:ext uri="{FF2B5EF4-FFF2-40B4-BE49-F238E27FC236}">
                <a16:creationId xmlns:a16="http://schemas.microsoft.com/office/drawing/2014/main" id="{45493835-8EBB-17A1-C02C-D84BB70EC743}"/>
              </a:ext>
            </a:extLst>
          </p:cNvPr>
          <p:cNvSpPr txBox="1">
            <a:spLocks noChangeArrowheads="1"/>
          </p:cNvSpPr>
          <p:nvPr/>
        </p:nvSpPr>
        <p:spPr bwMode="auto">
          <a:xfrm>
            <a:off x="2746607" y="1669592"/>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18" name="Text Box 17">
            <a:extLst>
              <a:ext uri="{FF2B5EF4-FFF2-40B4-BE49-F238E27FC236}">
                <a16:creationId xmlns:a16="http://schemas.microsoft.com/office/drawing/2014/main" id="{BD30BC60-2283-8457-C6E8-BCF5CEAAEA1B}"/>
              </a:ext>
            </a:extLst>
          </p:cNvPr>
          <p:cNvSpPr txBox="1">
            <a:spLocks noChangeArrowheads="1"/>
          </p:cNvSpPr>
          <p:nvPr/>
        </p:nvSpPr>
        <p:spPr bwMode="auto">
          <a:xfrm>
            <a:off x="6701649" y="2943634"/>
            <a:ext cx="931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Male</a:t>
            </a:r>
            <a:endParaRPr kumimoji="0" lang="en-GB" sz="1200" b="0" i="0" u="none" strike="noStrike" kern="1200" cap="none" spc="0" normalizeH="0" baseline="0" noProof="0" dirty="0">
              <a:ln>
                <a:noFill/>
              </a:ln>
              <a:effectLst/>
              <a:uLnTx/>
              <a:uFillTx/>
              <a:latin typeface="Calibri" panose="020F0502020204030204" pitchFamily="34" charset="0"/>
            </a:endParaRPr>
          </a:p>
        </p:txBody>
      </p:sp>
      <p:cxnSp>
        <p:nvCxnSpPr>
          <p:cNvPr id="25" name="Straight Connector 24">
            <a:extLst>
              <a:ext uri="{FF2B5EF4-FFF2-40B4-BE49-F238E27FC236}">
                <a16:creationId xmlns:a16="http://schemas.microsoft.com/office/drawing/2014/main" id="{F0807723-9175-7015-09D1-C1402FB971EB}"/>
              </a:ext>
            </a:extLst>
          </p:cNvPr>
          <p:cNvCxnSpPr>
            <a:cxnSpLocks/>
          </p:cNvCxnSpPr>
          <p:nvPr/>
        </p:nvCxnSpPr>
        <p:spPr>
          <a:xfrm>
            <a:off x="6404695"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 Box 3">
            <a:extLst>
              <a:ext uri="{FF2B5EF4-FFF2-40B4-BE49-F238E27FC236}">
                <a16:creationId xmlns:a16="http://schemas.microsoft.com/office/drawing/2014/main" id="{FFE979B7-29D9-2738-3D31-CD568A01EFD6}"/>
              </a:ext>
            </a:extLst>
          </p:cNvPr>
          <p:cNvSpPr txBox="1">
            <a:spLocks noChangeArrowheads="1"/>
          </p:cNvSpPr>
          <p:nvPr/>
        </p:nvSpPr>
        <p:spPr bwMode="auto">
          <a:xfrm>
            <a:off x="0" y="6396335"/>
            <a:ext cx="59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Q16 Could you please give their current age, if they are less than a year please enter '0’.</a:t>
            </a:r>
          </a:p>
          <a:p>
            <a:r>
              <a:rPr lang="en-GB" sz="1200" b="0" i="1" dirty="0">
                <a:solidFill>
                  <a:srgbClr val="000000"/>
                </a:solidFill>
                <a:latin typeface="Calibri" panose="020F0502020204030204" pitchFamily="34" charset="0"/>
              </a:rPr>
              <a:t>Q17 What is their gender?</a:t>
            </a:r>
          </a:p>
        </p:txBody>
      </p:sp>
      <p:sp>
        <p:nvSpPr>
          <p:cNvPr id="28" name="Text Box 3">
            <a:extLst>
              <a:ext uri="{FF2B5EF4-FFF2-40B4-BE49-F238E27FC236}">
                <a16:creationId xmlns:a16="http://schemas.microsoft.com/office/drawing/2014/main" id="{E1FDD99F-73B8-17F7-9EDD-F0CD4DC8B2C4}"/>
              </a:ext>
            </a:extLst>
          </p:cNvPr>
          <p:cNvSpPr txBox="1">
            <a:spLocks noChangeArrowheads="1"/>
          </p:cNvSpPr>
          <p:nvPr/>
        </p:nvSpPr>
        <p:spPr bwMode="auto">
          <a:xfrm>
            <a:off x="3032579" y="1237015"/>
            <a:ext cx="493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400" dirty="0">
                <a:solidFill>
                  <a:schemeClr val="accent2"/>
                </a:solidFill>
                <a:latin typeface="Calibri" panose="020F0502020204030204" pitchFamily="34" charset="0"/>
              </a:rPr>
              <a:t>AGE</a:t>
            </a:r>
          </a:p>
        </p:txBody>
      </p:sp>
      <p:sp>
        <p:nvSpPr>
          <p:cNvPr id="29" name="Text Box 3">
            <a:extLst>
              <a:ext uri="{FF2B5EF4-FFF2-40B4-BE49-F238E27FC236}">
                <a16:creationId xmlns:a16="http://schemas.microsoft.com/office/drawing/2014/main" id="{BD1E5326-9E39-664F-E723-E992E6737BA6}"/>
              </a:ext>
            </a:extLst>
          </p:cNvPr>
          <p:cNvSpPr txBox="1">
            <a:spLocks noChangeArrowheads="1"/>
          </p:cNvSpPr>
          <p:nvPr/>
        </p:nvSpPr>
        <p:spPr bwMode="auto">
          <a:xfrm>
            <a:off x="8730032" y="1237015"/>
            <a:ext cx="8082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400" dirty="0">
                <a:solidFill>
                  <a:schemeClr val="accent2"/>
                </a:solidFill>
                <a:latin typeface="Calibri" panose="020F0502020204030204" pitchFamily="34" charset="0"/>
              </a:rPr>
              <a:t>GENDER</a:t>
            </a:r>
          </a:p>
        </p:txBody>
      </p:sp>
      <p:sp>
        <p:nvSpPr>
          <p:cNvPr id="31" name="Text Box 17">
            <a:extLst>
              <a:ext uri="{FF2B5EF4-FFF2-40B4-BE49-F238E27FC236}">
                <a16:creationId xmlns:a16="http://schemas.microsoft.com/office/drawing/2014/main" id="{64A71B1F-BF11-8A88-47F1-C760A9CF5414}"/>
              </a:ext>
            </a:extLst>
          </p:cNvPr>
          <p:cNvSpPr txBox="1">
            <a:spLocks noChangeArrowheads="1"/>
          </p:cNvSpPr>
          <p:nvPr/>
        </p:nvSpPr>
        <p:spPr bwMode="auto">
          <a:xfrm>
            <a:off x="6701649" y="4795114"/>
            <a:ext cx="931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Female</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60" name="Text Box 17">
            <a:extLst>
              <a:ext uri="{FF2B5EF4-FFF2-40B4-BE49-F238E27FC236}">
                <a16:creationId xmlns:a16="http://schemas.microsoft.com/office/drawing/2014/main" id="{E9F8012F-90A3-8DC0-2574-1C148D9397C6}"/>
              </a:ext>
            </a:extLst>
          </p:cNvPr>
          <p:cNvSpPr txBox="1">
            <a:spLocks noChangeArrowheads="1"/>
          </p:cNvSpPr>
          <p:nvPr/>
        </p:nvSpPr>
        <p:spPr bwMode="auto">
          <a:xfrm>
            <a:off x="244799" y="2125562"/>
            <a:ext cx="1132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Under 2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85" name="Text Box 17">
            <a:extLst>
              <a:ext uri="{FF2B5EF4-FFF2-40B4-BE49-F238E27FC236}">
                <a16:creationId xmlns:a16="http://schemas.microsoft.com/office/drawing/2014/main" id="{A42C2C6E-A89D-1A55-C6AB-42D38C33D663}"/>
              </a:ext>
            </a:extLst>
          </p:cNvPr>
          <p:cNvSpPr txBox="1">
            <a:spLocks noChangeArrowheads="1"/>
          </p:cNvSpPr>
          <p:nvPr/>
        </p:nvSpPr>
        <p:spPr bwMode="auto">
          <a:xfrm>
            <a:off x="6302324" y="5638644"/>
            <a:ext cx="13392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Prefer not to say</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0" name="Text Box 17">
            <a:extLst>
              <a:ext uri="{FF2B5EF4-FFF2-40B4-BE49-F238E27FC236}">
                <a16:creationId xmlns:a16="http://schemas.microsoft.com/office/drawing/2014/main" id="{D084EA4D-AC10-77C3-667F-6ABFB6881EC1}"/>
              </a:ext>
            </a:extLst>
          </p:cNvPr>
          <p:cNvSpPr txBox="1">
            <a:spLocks noChangeArrowheads="1"/>
          </p:cNvSpPr>
          <p:nvPr/>
        </p:nvSpPr>
        <p:spPr bwMode="auto">
          <a:xfrm>
            <a:off x="244799" y="2683214"/>
            <a:ext cx="1132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2 to 5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3" name="Text Box 17">
            <a:extLst>
              <a:ext uri="{FF2B5EF4-FFF2-40B4-BE49-F238E27FC236}">
                <a16:creationId xmlns:a16="http://schemas.microsoft.com/office/drawing/2014/main" id="{256CC200-2FB6-2069-B790-5069F85B87B4}"/>
              </a:ext>
            </a:extLst>
          </p:cNvPr>
          <p:cNvSpPr txBox="1">
            <a:spLocks noChangeArrowheads="1"/>
          </p:cNvSpPr>
          <p:nvPr/>
        </p:nvSpPr>
        <p:spPr bwMode="auto">
          <a:xfrm>
            <a:off x="244799" y="3819071"/>
            <a:ext cx="1132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6 to 12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4" name="Text Box 17">
            <a:extLst>
              <a:ext uri="{FF2B5EF4-FFF2-40B4-BE49-F238E27FC236}">
                <a16:creationId xmlns:a16="http://schemas.microsoft.com/office/drawing/2014/main" id="{D0E62000-3216-246A-6C1F-CC2BF45850BC}"/>
              </a:ext>
            </a:extLst>
          </p:cNvPr>
          <p:cNvSpPr txBox="1">
            <a:spLocks noChangeArrowheads="1"/>
          </p:cNvSpPr>
          <p:nvPr/>
        </p:nvSpPr>
        <p:spPr bwMode="auto">
          <a:xfrm>
            <a:off x="244799" y="5097763"/>
            <a:ext cx="1132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13 to 17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graphicFrame>
        <p:nvGraphicFramePr>
          <p:cNvPr id="3" name="Object 7">
            <a:extLst>
              <a:ext uri="{FF2B5EF4-FFF2-40B4-BE49-F238E27FC236}">
                <a16:creationId xmlns:a16="http://schemas.microsoft.com/office/drawing/2014/main" id="{8D67D8F9-5913-29BC-F174-0318924A7A52}"/>
              </a:ext>
            </a:extLst>
          </p:cNvPr>
          <p:cNvGraphicFramePr>
            <a:graphicFrameLocks/>
          </p:cNvGraphicFramePr>
          <p:nvPr>
            <p:extLst>
              <p:ext uri="{D42A27DB-BD31-4B8C-83A1-F6EECF244321}">
                <p14:modId xmlns:p14="http://schemas.microsoft.com/office/powerpoint/2010/main" val="1729280278"/>
              </p:ext>
            </p:extLst>
          </p:nvPr>
        </p:nvGraphicFramePr>
        <p:xfrm>
          <a:off x="1404964" y="1992633"/>
          <a:ext cx="3748699" cy="390207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Box 3">
            <a:extLst>
              <a:ext uri="{FF2B5EF4-FFF2-40B4-BE49-F238E27FC236}">
                <a16:creationId xmlns:a16="http://schemas.microsoft.com/office/drawing/2014/main" id="{6E4C6747-C4B7-DF59-9716-DBF80BC666F4}"/>
              </a:ext>
            </a:extLst>
          </p:cNvPr>
          <p:cNvSpPr txBox="1">
            <a:spLocks noChangeArrowheads="1"/>
          </p:cNvSpPr>
          <p:nvPr/>
        </p:nvSpPr>
        <p:spPr bwMode="auto">
          <a:xfrm>
            <a:off x="3936330" y="1669592"/>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graphicFrame>
        <p:nvGraphicFramePr>
          <p:cNvPr id="12" name="Object 7">
            <a:extLst>
              <a:ext uri="{FF2B5EF4-FFF2-40B4-BE49-F238E27FC236}">
                <a16:creationId xmlns:a16="http://schemas.microsoft.com/office/drawing/2014/main" id="{43383523-BB80-E364-A937-72D3B9209527}"/>
              </a:ext>
            </a:extLst>
          </p:cNvPr>
          <p:cNvGraphicFramePr>
            <a:graphicFrameLocks/>
          </p:cNvGraphicFramePr>
          <p:nvPr>
            <p:extLst>
              <p:ext uri="{D42A27DB-BD31-4B8C-83A1-F6EECF244321}">
                <p14:modId xmlns:p14="http://schemas.microsoft.com/office/powerpoint/2010/main" val="1454418898"/>
              </p:ext>
            </p:extLst>
          </p:nvPr>
        </p:nvGraphicFramePr>
        <p:xfrm>
          <a:off x="7285235" y="1992633"/>
          <a:ext cx="3748699" cy="3902075"/>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Box 3">
            <a:extLst>
              <a:ext uri="{FF2B5EF4-FFF2-40B4-BE49-F238E27FC236}">
                <a16:creationId xmlns:a16="http://schemas.microsoft.com/office/drawing/2014/main" id="{6F27C281-002F-CBCC-6B48-8E8C485D1669}"/>
              </a:ext>
            </a:extLst>
          </p:cNvPr>
          <p:cNvSpPr txBox="1">
            <a:spLocks noChangeArrowheads="1"/>
          </p:cNvSpPr>
          <p:nvPr/>
        </p:nvSpPr>
        <p:spPr bwMode="auto">
          <a:xfrm>
            <a:off x="7420814" y="1669592"/>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16" name="Text Box 3">
            <a:extLst>
              <a:ext uri="{FF2B5EF4-FFF2-40B4-BE49-F238E27FC236}">
                <a16:creationId xmlns:a16="http://schemas.microsoft.com/office/drawing/2014/main" id="{AD2743A3-4542-BEBB-BA4A-70C2385C86B2}"/>
              </a:ext>
            </a:extLst>
          </p:cNvPr>
          <p:cNvSpPr txBox="1">
            <a:spLocks noChangeArrowheads="1"/>
          </p:cNvSpPr>
          <p:nvPr/>
        </p:nvSpPr>
        <p:spPr bwMode="auto">
          <a:xfrm>
            <a:off x="8613815" y="1669592"/>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17" name="Text Box 3">
            <a:extLst>
              <a:ext uri="{FF2B5EF4-FFF2-40B4-BE49-F238E27FC236}">
                <a16:creationId xmlns:a16="http://schemas.microsoft.com/office/drawing/2014/main" id="{87BAA0E5-7CD1-E272-3C1A-F9EF1483AB53}"/>
              </a:ext>
            </a:extLst>
          </p:cNvPr>
          <p:cNvSpPr txBox="1">
            <a:spLocks noChangeArrowheads="1"/>
          </p:cNvSpPr>
          <p:nvPr/>
        </p:nvSpPr>
        <p:spPr bwMode="auto">
          <a:xfrm>
            <a:off x="9790171" y="1669592"/>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Tree>
    <p:extLst>
      <p:ext uri="{BB962C8B-B14F-4D97-AF65-F5344CB8AC3E}">
        <p14:creationId xmlns:p14="http://schemas.microsoft.com/office/powerpoint/2010/main" val="1712867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IE" sz="2000" i="1" dirty="0"/>
              <a:t>Autism </a:t>
            </a:r>
            <a:r>
              <a:rPr lang="en-IE" sz="2000" dirty="0"/>
              <a:t>remains the most common disability among children under 18.</a:t>
            </a:r>
            <a:endParaRPr lang="en-IE" sz="2000" i="1" dirty="0"/>
          </a:p>
        </p:txBody>
      </p:sp>
      <p:sp>
        <p:nvSpPr>
          <p:cNvPr id="19" name="Text Box 3">
            <a:extLst>
              <a:ext uri="{FF2B5EF4-FFF2-40B4-BE49-F238E27FC236}">
                <a16:creationId xmlns:a16="http://schemas.microsoft.com/office/drawing/2014/main" id="{08A9D920-99D9-D92A-8574-50F8FC31BEC8}"/>
              </a:ext>
            </a:extLst>
          </p:cNvPr>
          <p:cNvSpPr txBox="1">
            <a:spLocks noChangeArrowheads="1"/>
          </p:cNvSpPr>
          <p:nvPr/>
        </p:nvSpPr>
        <p:spPr bwMode="auto">
          <a:xfrm>
            <a:off x="0" y="6581001"/>
            <a:ext cx="103916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Q18 Does your child whose birthday is next have a disability or any additional support needs? </a:t>
            </a:r>
          </a:p>
        </p:txBody>
      </p:sp>
      <p:sp>
        <p:nvSpPr>
          <p:cNvPr id="4" name="Text Box 3">
            <a:extLst>
              <a:ext uri="{FF2B5EF4-FFF2-40B4-BE49-F238E27FC236}">
                <a16:creationId xmlns:a16="http://schemas.microsoft.com/office/drawing/2014/main" id="{7E37A2F9-444A-6F6C-0CF6-5C01F3AFEE7D}"/>
              </a:ext>
            </a:extLst>
          </p:cNvPr>
          <p:cNvSpPr txBox="1">
            <a:spLocks noChangeArrowheads="1"/>
          </p:cNvSpPr>
          <p:nvPr/>
        </p:nvSpPr>
        <p:spPr bwMode="auto">
          <a:xfrm>
            <a:off x="3192133" y="1543163"/>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N=139</a:t>
            </a:r>
          </a:p>
        </p:txBody>
      </p:sp>
      <p:sp>
        <p:nvSpPr>
          <p:cNvPr id="20" name="Text Box 3">
            <a:extLst>
              <a:ext uri="{FF2B5EF4-FFF2-40B4-BE49-F238E27FC236}">
                <a16:creationId xmlns:a16="http://schemas.microsoft.com/office/drawing/2014/main" id="{A15F5C87-2C59-09D5-FE81-B1B2B1C6B7F4}"/>
              </a:ext>
            </a:extLst>
          </p:cNvPr>
          <p:cNvSpPr txBox="1">
            <a:spLocks noChangeArrowheads="1"/>
          </p:cNvSpPr>
          <p:nvPr/>
        </p:nvSpPr>
        <p:spPr bwMode="auto">
          <a:xfrm>
            <a:off x="0" y="973699"/>
            <a:ext cx="36819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t>
            </a:r>
            <a:r>
              <a:rPr lang="en-GB" sz="1200" b="0" dirty="0">
                <a:solidFill>
                  <a:srgbClr val="000000"/>
                </a:solidFill>
                <a:latin typeface="Calibri" panose="020F0502020204030204" pitchFamily="34" charset="0"/>
              </a:rPr>
              <a:t>Have a disability or any additional support needs</a:t>
            </a:r>
            <a:r>
              <a:rPr lang="en-GB" altLang="en-US" sz="1200" b="0" dirty="0">
                <a:solidFill>
                  <a:srgbClr val="000000"/>
                </a:solidFill>
                <a:latin typeface="Calibri" panose="020F0502020204030204" pitchFamily="34" charset="0"/>
              </a:rPr>
              <a:t>)</a:t>
            </a:r>
          </a:p>
        </p:txBody>
      </p:sp>
      <p:graphicFrame>
        <p:nvGraphicFramePr>
          <p:cNvPr id="21" name="Chart 6">
            <a:extLst>
              <a:ext uri="{FF2B5EF4-FFF2-40B4-BE49-F238E27FC236}">
                <a16:creationId xmlns:a16="http://schemas.microsoft.com/office/drawing/2014/main" id="{07D66532-06FB-B4C6-1EF7-1844F3D841DF}"/>
              </a:ext>
            </a:extLst>
          </p:cNvPr>
          <p:cNvGraphicFramePr/>
          <p:nvPr>
            <p:extLst>
              <p:ext uri="{D42A27DB-BD31-4B8C-83A1-F6EECF244321}">
                <p14:modId xmlns:p14="http://schemas.microsoft.com/office/powerpoint/2010/main" val="2752742012"/>
              </p:ext>
            </p:extLst>
          </p:nvPr>
        </p:nvGraphicFramePr>
        <p:xfrm>
          <a:off x="1937124" y="1784801"/>
          <a:ext cx="4022484" cy="4590599"/>
        </p:xfrm>
        <a:graphic>
          <a:graphicData uri="http://schemas.openxmlformats.org/drawingml/2006/chart">
            <c:chart xmlns:c="http://schemas.openxmlformats.org/drawingml/2006/chart" xmlns:r="http://schemas.openxmlformats.org/officeDocument/2006/relationships" r:id="rId2"/>
          </a:graphicData>
        </a:graphic>
      </p:graphicFrame>
      <p:cxnSp>
        <p:nvCxnSpPr>
          <p:cNvPr id="23" name="Straight Connector 22">
            <a:extLst>
              <a:ext uri="{FF2B5EF4-FFF2-40B4-BE49-F238E27FC236}">
                <a16:creationId xmlns:a16="http://schemas.microsoft.com/office/drawing/2014/main" id="{882FB406-A87F-33ED-77AF-CE8B8F0D8D49}"/>
              </a:ext>
            </a:extLst>
          </p:cNvPr>
          <p:cNvCxnSpPr>
            <a:cxnSpLocks/>
          </p:cNvCxnSpPr>
          <p:nvPr/>
        </p:nvCxnSpPr>
        <p:spPr>
          <a:xfrm>
            <a:off x="5450050" y="1932317"/>
            <a:ext cx="0" cy="442512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0CC80E4-39FA-598D-9D39-F7681E8AAE41}"/>
              </a:ext>
            </a:extLst>
          </p:cNvPr>
          <p:cNvSpPr txBox="1"/>
          <p:nvPr/>
        </p:nvSpPr>
        <p:spPr>
          <a:xfrm>
            <a:off x="2602511" y="5091264"/>
            <a:ext cx="1469926" cy="369533"/>
          </a:xfrm>
          <a:prstGeom prst="rect">
            <a:avLst/>
          </a:prstGeom>
          <a:noFill/>
        </p:spPr>
        <p:txBody>
          <a:bodyPr wrap="square" rtlCol="0">
            <a:spAutoFit/>
          </a:bodyPr>
          <a:lstStyle/>
          <a:p>
            <a:pPr algn="ctr"/>
            <a:r>
              <a:rPr lang="en-IE" b="1" dirty="0">
                <a:solidFill>
                  <a:schemeClr val="accent2"/>
                </a:solidFill>
              </a:rPr>
              <a:t>Yes = 14%</a:t>
            </a:r>
          </a:p>
        </p:txBody>
      </p:sp>
      <p:sp>
        <p:nvSpPr>
          <p:cNvPr id="5" name="Text Box 3">
            <a:extLst>
              <a:ext uri="{FF2B5EF4-FFF2-40B4-BE49-F238E27FC236}">
                <a16:creationId xmlns:a16="http://schemas.microsoft.com/office/drawing/2014/main" id="{771AB170-3261-AF5A-6935-5F4BDA0E8ADF}"/>
              </a:ext>
            </a:extLst>
          </p:cNvPr>
          <p:cNvSpPr txBox="1">
            <a:spLocks noChangeArrowheads="1"/>
          </p:cNvSpPr>
          <p:nvPr/>
        </p:nvSpPr>
        <p:spPr bwMode="auto">
          <a:xfrm>
            <a:off x="0" y="6357441"/>
            <a:ext cx="1356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New Question in 2024</a:t>
            </a:r>
          </a:p>
        </p:txBody>
      </p:sp>
      <p:graphicFrame>
        <p:nvGraphicFramePr>
          <p:cNvPr id="11" name="Chart 6">
            <a:extLst>
              <a:ext uri="{FF2B5EF4-FFF2-40B4-BE49-F238E27FC236}">
                <a16:creationId xmlns:a16="http://schemas.microsoft.com/office/drawing/2014/main" id="{35EC07F2-85E5-F831-CEEB-D91F3CF43D72}"/>
              </a:ext>
            </a:extLst>
          </p:cNvPr>
          <p:cNvGraphicFramePr/>
          <p:nvPr>
            <p:extLst>
              <p:ext uri="{D42A27DB-BD31-4B8C-83A1-F6EECF244321}">
                <p14:modId xmlns:p14="http://schemas.microsoft.com/office/powerpoint/2010/main" val="3031562661"/>
              </p:ext>
            </p:extLst>
          </p:nvPr>
        </p:nvGraphicFramePr>
        <p:xfrm>
          <a:off x="6157412" y="1784801"/>
          <a:ext cx="4022484" cy="459059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3">
            <a:extLst>
              <a:ext uri="{FF2B5EF4-FFF2-40B4-BE49-F238E27FC236}">
                <a16:creationId xmlns:a16="http://schemas.microsoft.com/office/drawing/2014/main" id="{1F3955A1-8A58-04D6-FB79-9ED6F0C36577}"/>
              </a:ext>
            </a:extLst>
          </p:cNvPr>
          <p:cNvSpPr txBox="1">
            <a:spLocks noChangeArrowheads="1"/>
          </p:cNvSpPr>
          <p:nvPr/>
        </p:nvSpPr>
        <p:spPr bwMode="auto">
          <a:xfrm>
            <a:off x="8226648" y="1543163"/>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N=174</a:t>
            </a:r>
          </a:p>
        </p:txBody>
      </p:sp>
      <p:sp>
        <p:nvSpPr>
          <p:cNvPr id="13" name="Text Box 3">
            <a:extLst>
              <a:ext uri="{FF2B5EF4-FFF2-40B4-BE49-F238E27FC236}">
                <a16:creationId xmlns:a16="http://schemas.microsoft.com/office/drawing/2014/main" id="{47F7F3DE-C82C-F6A3-F886-CCFD55FD8895}"/>
              </a:ext>
            </a:extLst>
          </p:cNvPr>
          <p:cNvSpPr txBox="1">
            <a:spLocks noChangeArrowheads="1"/>
          </p:cNvSpPr>
          <p:nvPr/>
        </p:nvSpPr>
        <p:spPr bwMode="auto">
          <a:xfrm>
            <a:off x="4958188" y="1235912"/>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15" name="TextBox 14">
            <a:extLst>
              <a:ext uri="{FF2B5EF4-FFF2-40B4-BE49-F238E27FC236}">
                <a16:creationId xmlns:a16="http://schemas.microsoft.com/office/drawing/2014/main" id="{855995F2-A08D-DA15-1AF3-3B451DFFF606}"/>
              </a:ext>
            </a:extLst>
          </p:cNvPr>
          <p:cNvSpPr txBox="1"/>
          <p:nvPr/>
        </p:nvSpPr>
        <p:spPr>
          <a:xfrm>
            <a:off x="8675060" y="5088247"/>
            <a:ext cx="1469926" cy="369533"/>
          </a:xfrm>
          <a:prstGeom prst="rect">
            <a:avLst/>
          </a:prstGeom>
          <a:noFill/>
        </p:spPr>
        <p:txBody>
          <a:bodyPr wrap="square" rtlCol="0">
            <a:spAutoFit/>
          </a:bodyPr>
          <a:lstStyle/>
          <a:p>
            <a:pPr algn="ctr"/>
            <a:r>
              <a:rPr lang="en-IE" b="1" dirty="0">
                <a:solidFill>
                  <a:schemeClr val="accent2"/>
                </a:solidFill>
              </a:rPr>
              <a:t>Yes = 17%</a:t>
            </a:r>
          </a:p>
        </p:txBody>
      </p:sp>
      <p:sp>
        <p:nvSpPr>
          <p:cNvPr id="8" name="Text Box 3">
            <a:extLst>
              <a:ext uri="{FF2B5EF4-FFF2-40B4-BE49-F238E27FC236}">
                <a16:creationId xmlns:a16="http://schemas.microsoft.com/office/drawing/2014/main" id="{386C7609-67F4-1E63-EC02-B9D5D4F9E954}"/>
              </a:ext>
            </a:extLst>
          </p:cNvPr>
          <p:cNvSpPr txBox="1">
            <a:spLocks noChangeArrowheads="1"/>
          </p:cNvSpPr>
          <p:nvPr/>
        </p:nvSpPr>
        <p:spPr bwMode="auto">
          <a:xfrm>
            <a:off x="0" y="6120889"/>
            <a:ext cx="13756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Open question in 2024</a:t>
            </a:r>
          </a:p>
        </p:txBody>
      </p:sp>
    </p:spTree>
    <p:extLst>
      <p:ext uri="{BB962C8B-B14F-4D97-AF65-F5344CB8AC3E}">
        <p14:creationId xmlns:p14="http://schemas.microsoft.com/office/powerpoint/2010/main" val="2309262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99E37-D4C2-2E03-7868-5A12E440F92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11A3B66-BFDF-D5F3-4E74-9CF90D8A1A61}"/>
              </a:ext>
            </a:extLst>
          </p:cNvPr>
          <p:cNvSpPr txBox="1"/>
          <p:nvPr/>
        </p:nvSpPr>
        <p:spPr>
          <a:xfrm>
            <a:off x="6746628" y="1783959"/>
            <a:ext cx="4645250" cy="288911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4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Key Parenting Issues and Services Used</a:t>
            </a:r>
          </a:p>
        </p:txBody>
      </p:sp>
      <p:pic>
        <p:nvPicPr>
          <p:cNvPr id="4102" name="Picture 6">
            <a:extLst>
              <a:ext uri="{FF2B5EF4-FFF2-40B4-BE49-F238E27FC236}">
                <a16:creationId xmlns:a16="http://schemas.microsoft.com/office/drawing/2014/main" id="{123B38D5-B8D6-978C-C00C-35FE87AD0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20" r="20720"/>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666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B8AC2-AF05-322D-F67C-94E8EE530E78}"/>
            </a:ext>
          </a:extLst>
        </p:cNvPr>
        <p:cNvGrpSpPr/>
        <p:nvPr/>
      </p:nvGrpSpPr>
      <p:grpSpPr>
        <a:xfrm>
          <a:off x="0" y="0"/>
          <a:ext cx="0" cy="0"/>
          <a:chOff x="0" y="0"/>
          <a:chExt cx="0" cy="0"/>
        </a:xfrm>
      </p:grpSpPr>
      <p:graphicFrame>
        <p:nvGraphicFramePr>
          <p:cNvPr id="25" name="Chart 6">
            <a:extLst>
              <a:ext uri="{FF2B5EF4-FFF2-40B4-BE49-F238E27FC236}">
                <a16:creationId xmlns:a16="http://schemas.microsoft.com/office/drawing/2014/main" id="{B61D5D1E-5AF8-8BA7-1504-CABC521ED967}"/>
              </a:ext>
            </a:extLst>
          </p:cNvPr>
          <p:cNvGraphicFramePr/>
          <p:nvPr>
            <p:extLst>
              <p:ext uri="{D42A27DB-BD31-4B8C-83A1-F6EECF244321}">
                <p14:modId xmlns:p14="http://schemas.microsoft.com/office/powerpoint/2010/main" val="729542542"/>
              </p:ext>
            </p:extLst>
          </p:nvPr>
        </p:nvGraphicFramePr>
        <p:xfrm>
          <a:off x="7926857"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6">
            <a:extLst>
              <a:ext uri="{FF2B5EF4-FFF2-40B4-BE49-F238E27FC236}">
                <a16:creationId xmlns:a16="http://schemas.microsoft.com/office/drawing/2014/main" id="{1D8AB743-43FC-3D6D-1F55-DB5155FFBD47}"/>
              </a:ext>
            </a:extLst>
          </p:cNvPr>
          <p:cNvGraphicFramePr/>
          <p:nvPr>
            <p:extLst>
              <p:ext uri="{D42A27DB-BD31-4B8C-83A1-F6EECF244321}">
                <p14:modId xmlns:p14="http://schemas.microsoft.com/office/powerpoint/2010/main" val="1580302816"/>
              </p:ext>
            </p:extLst>
          </p:nvPr>
        </p:nvGraphicFramePr>
        <p:xfrm>
          <a:off x="3852777"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0981417-D204-5E5F-7752-68FF352E666F}"/>
              </a:ext>
            </a:extLst>
          </p:cNvPr>
          <p:cNvSpPr>
            <a:spLocks noGrp="1"/>
          </p:cNvSpPr>
          <p:nvPr>
            <p:ph type="title"/>
          </p:nvPr>
        </p:nvSpPr>
        <p:spPr/>
        <p:txBody>
          <a:bodyPr>
            <a:normAutofit/>
          </a:bodyPr>
          <a:lstStyle/>
          <a:p>
            <a:r>
              <a:rPr lang="en-IE" sz="2000" i="1" dirty="0"/>
              <a:t>Behaviour, Anxiety</a:t>
            </a:r>
            <a:r>
              <a:rPr lang="en-IE" sz="2000" dirty="0"/>
              <a:t> and </a:t>
            </a:r>
            <a:r>
              <a:rPr lang="en-IE" sz="2000" i="1" dirty="0"/>
              <a:t>Child development </a:t>
            </a:r>
            <a:r>
              <a:rPr lang="en-IE" sz="2000" dirty="0"/>
              <a:t>are reported as the top three</a:t>
            </a:r>
            <a:r>
              <a:rPr lang="en-GB" sz="2000" dirty="0"/>
              <a:t> parenting issues where information, advice or support is sought.</a:t>
            </a:r>
            <a:endParaRPr lang="en-IE" sz="2000" dirty="0"/>
          </a:p>
        </p:txBody>
      </p:sp>
      <p:sp>
        <p:nvSpPr>
          <p:cNvPr id="4" name="Text Box 3">
            <a:extLst>
              <a:ext uri="{FF2B5EF4-FFF2-40B4-BE49-F238E27FC236}">
                <a16:creationId xmlns:a16="http://schemas.microsoft.com/office/drawing/2014/main" id="{5CA5266F-93A3-13B6-1A21-89DD023B084A}"/>
              </a:ext>
            </a:extLst>
          </p:cNvPr>
          <p:cNvSpPr txBox="1">
            <a:spLocks noChangeArrowheads="1"/>
          </p:cNvSpPr>
          <p:nvPr/>
        </p:nvSpPr>
        <p:spPr bwMode="auto">
          <a:xfrm>
            <a:off x="0" y="6581001"/>
            <a:ext cx="104312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Q19 In the last 6 months, what are the key parenting issues that you have wanted information, advice or support on? (ref: child whose birthday is next).</a:t>
            </a:r>
          </a:p>
        </p:txBody>
      </p:sp>
      <p:sp>
        <p:nvSpPr>
          <p:cNvPr id="6" name="TextBox 5">
            <a:extLst>
              <a:ext uri="{FF2B5EF4-FFF2-40B4-BE49-F238E27FC236}">
                <a16:creationId xmlns:a16="http://schemas.microsoft.com/office/drawing/2014/main" id="{86DF4AA2-5372-CF49-5623-3034525A2E6E}"/>
              </a:ext>
            </a:extLst>
          </p:cNvPr>
          <p:cNvSpPr txBox="1"/>
          <p:nvPr/>
        </p:nvSpPr>
        <p:spPr>
          <a:xfrm>
            <a:off x="2209017" y="1664740"/>
            <a:ext cx="928983" cy="276999"/>
          </a:xfrm>
          <a:prstGeom prst="rect">
            <a:avLst/>
          </a:prstGeom>
          <a:noFill/>
        </p:spPr>
        <p:txBody>
          <a:bodyPr wrap="square" rtlCol="0">
            <a:spAutoFit/>
          </a:bodyPr>
          <a:lstStyle/>
          <a:p>
            <a:pPr algn="ctr"/>
            <a:r>
              <a:rPr lang="en-GB" sz="1200" b="1" dirty="0">
                <a:solidFill>
                  <a:schemeClr val="accent2"/>
                </a:solidFill>
              </a:rPr>
              <a:t>1</a:t>
            </a:r>
            <a:r>
              <a:rPr lang="en-GB" sz="1200" b="1" baseline="30000" dirty="0">
                <a:solidFill>
                  <a:schemeClr val="accent2"/>
                </a:solidFill>
              </a:rPr>
              <a:t>st</a:t>
            </a:r>
            <a:r>
              <a:rPr lang="en-GB" sz="1200" b="1" dirty="0">
                <a:solidFill>
                  <a:schemeClr val="accent2"/>
                </a:solidFill>
              </a:rPr>
              <a:t> mention</a:t>
            </a:r>
            <a:endParaRPr lang="en-IE" sz="1200" b="1" dirty="0">
              <a:solidFill>
                <a:schemeClr val="accent2"/>
              </a:solidFill>
            </a:endParaRPr>
          </a:p>
        </p:txBody>
      </p:sp>
      <p:sp>
        <p:nvSpPr>
          <p:cNvPr id="7" name="TextBox 6">
            <a:extLst>
              <a:ext uri="{FF2B5EF4-FFF2-40B4-BE49-F238E27FC236}">
                <a16:creationId xmlns:a16="http://schemas.microsoft.com/office/drawing/2014/main" id="{A1074618-683D-F5C5-CB00-2CEA8CB43396}"/>
              </a:ext>
            </a:extLst>
          </p:cNvPr>
          <p:cNvSpPr txBox="1"/>
          <p:nvPr/>
        </p:nvSpPr>
        <p:spPr>
          <a:xfrm>
            <a:off x="3091589" y="1664740"/>
            <a:ext cx="528863" cy="276999"/>
          </a:xfrm>
          <a:prstGeom prst="rect">
            <a:avLst/>
          </a:prstGeom>
          <a:noFill/>
        </p:spPr>
        <p:txBody>
          <a:bodyPr wrap="none" rtlCol="0">
            <a:spAutoFit/>
          </a:bodyPr>
          <a:lstStyle/>
          <a:p>
            <a:pPr algn="ctr"/>
            <a:r>
              <a:rPr lang="en-GB" sz="1200" b="1" dirty="0">
                <a:solidFill>
                  <a:schemeClr val="accent3"/>
                </a:solidFill>
              </a:rPr>
              <a:t>Top 3</a:t>
            </a:r>
            <a:endParaRPr lang="en-IE" sz="1200" b="1" dirty="0">
              <a:solidFill>
                <a:schemeClr val="accent3"/>
              </a:solidFill>
            </a:endParaRPr>
          </a:p>
        </p:txBody>
      </p:sp>
      <p:sp>
        <p:nvSpPr>
          <p:cNvPr id="10" name="TextBox 9">
            <a:extLst>
              <a:ext uri="{FF2B5EF4-FFF2-40B4-BE49-F238E27FC236}">
                <a16:creationId xmlns:a16="http://schemas.microsoft.com/office/drawing/2014/main" id="{24E67B87-67DA-7FBD-03BD-FB10B021451A}"/>
              </a:ext>
            </a:extLst>
          </p:cNvPr>
          <p:cNvSpPr txBox="1"/>
          <p:nvPr/>
        </p:nvSpPr>
        <p:spPr>
          <a:xfrm>
            <a:off x="5716968" y="1664740"/>
            <a:ext cx="928983" cy="276999"/>
          </a:xfrm>
          <a:prstGeom prst="rect">
            <a:avLst/>
          </a:prstGeom>
          <a:noFill/>
        </p:spPr>
        <p:txBody>
          <a:bodyPr wrap="square" rtlCol="0">
            <a:spAutoFit/>
          </a:bodyPr>
          <a:lstStyle/>
          <a:p>
            <a:pPr algn="ctr"/>
            <a:r>
              <a:rPr lang="en-GB" sz="1200" b="1" dirty="0">
                <a:solidFill>
                  <a:schemeClr val="accent2"/>
                </a:solidFill>
              </a:rPr>
              <a:t>1</a:t>
            </a:r>
            <a:r>
              <a:rPr lang="en-GB" sz="1200" b="1" baseline="30000" dirty="0">
                <a:solidFill>
                  <a:schemeClr val="accent2"/>
                </a:solidFill>
              </a:rPr>
              <a:t>st</a:t>
            </a:r>
            <a:r>
              <a:rPr lang="en-GB" sz="1200" b="1" dirty="0">
                <a:solidFill>
                  <a:schemeClr val="accent2"/>
                </a:solidFill>
              </a:rPr>
              <a:t> mention</a:t>
            </a:r>
            <a:endParaRPr lang="en-IE" sz="1200" b="1" dirty="0">
              <a:solidFill>
                <a:schemeClr val="accent2"/>
              </a:solidFill>
            </a:endParaRPr>
          </a:p>
        </p:txBody>
      </p:sp>
      <p:sp>
        <p:nvSpPr>
          <p:cNvPr id="11" name="TextBox 10">
            <a:extLst>
              <a:ext uri="{FF2B5EF4-FFF2-40B4-BE49-F238E27FC236}">
                <a16:creationId xmlns:a16="http://schemas.microsoft.com/office/drawing/2014/main" id="{056A29F0-B422-61AC-429D-F94DD509ECC1}"/>
              </a:ext>
            </a:extLst>
          </p:cNvPr>
          <p:cNvSpPr txBox="1"/>
          <p:nvPr/>
        </p:nvSpPr>
        <p:spPr>
          <a:xfrm>
            <a:off x="6568426" y="1664740"/>
            <a:ext cx="528863" cy="276999"/>
          </a:xfrm>
          <a:prstGeom prst="rect">
            <a:avLst/>
          </a:prstGeom>
          <a:noFill/>
        </p:spPr>
        <p:txBody>
          <a:bodyPr wrap="none" rtlCol="0">
            <a:spAutoFit/>
          </a:bodyPr>
          <a:lstStyle/>
          <a:p>
            <a:pPr algn="ctr"/>
            <a:r>
              <a:rPr lang="en-GB" sz="1200" b="1" dirty="0">
                <a:solidFill>
                  <a:schemeClr val="accent3"/>
                </a:solidFill>
              </a:rPr>
              <a:t>Top 3</a:t>
            </a:r>
            <a:endParaRPr lang="en-IE" sz="1200" b="1" dirty="0">
              <a:solidFill>
                <a:schemeClr val="accent3"/>
              </a:solidFill>
            </a:endParaRPr>
          </a:p>
        </p:txBody>
      </p:sp>
      <p:sp>
        <p:nvSpPr>
          <p:cNvPr id="12" name="TextBox 11">
            <a:extLst>
              <a:ext uri="{FF2B5EF4-FFF2-40B4-BE49-F238E27FC236}">
                <a16:creationId xmlns:a16="http://schemas.microsoft.com/office/drawing/2014/main" id="{209C9B65-E1DF-426D-80CD-A0C411B4251B}"/>
              </a:ext>
            </a:extLst>
          </p:cNvPr>
          <p:cNvSpPr txBox="1"/>
          <p:nvPr/>
        </p:nvSpPr>
        <p:spPr>
          <a:xfrm>
            <a:off x="9421049" y="1664740"/>
            <a:ext cx="928983" cy="276999"/>
          </a:xfrm>
          <a:prstGeom prst="rect">
            <a:avLst/>
          </a:prstGeom>
          <a:noFill/>
        </p:spPr>
        <p:txBody>
          <a:bodyPr wrap="square" rtlCol="0">
            <a:spAutoFit/>
          </a:bodyPr>
          <a:lstStyle/>
          <a:p>
            <a:pPr algn="ctr"/>
            <a:r>
              <a:rPr lang="en-GB" sz="1200" b="1" dirty="0">
                <a:solidFill>
                  <a:schemeClr val="accent2"/>
                </a:solidFill>
              </a:rPr>
              <a:t>1</a:t>
            </a:r>
            <a:r>
              <a:rPr lang="en-GB" sz="1200" b="1" baseline="30000" dirty="0">
                <a:solidFill>
                  <a:schemeClr val="accent2"/>
                </a:solidFill>
              </a:rPr>
              <a:t>st</a:t>
            </a:r>
            <a:r>
              <a:rPr lang="en-GB" sz="1200" b="1" dirty="0">
                <a:solidFill>
                  <a:schemeClr val="accent2"/>
                </a:solidFill>
              </a:rPr>
              <a:t> mention</a:t>
            </a:r>
            <a:endParaRPr lang="en-IE" sz="1200" b="1" dirty="0">
              <a:solidFill>
                <a:schemeClr val="accent2"/>
              </a:solidFill>
            </a:endParaRPr>
          </a:p>
        </p:txBody>
      </p:sp>
      <p:sp>
        <p:nvSpPr>
          <p:cNvPr id="13" name="TextBox 12">
            <a:extLst>
              <a:ext uri="{FF2B5EF4-FFF2-40B4-BE49-F238E27FC236}">
                <a16:creationId xmlns:a16="http://schemas.microsoft.com/office/drawing/2014/main" id="{2B28B5A2-83F0-761F-2A4F-B0000982A665}"/>
              </a:ext>
            </a:extLst>
          </p:cNvPr>
          <p:cNvSpPr txBox="1"/>
          <p:nvPr/>
        </p:nvSpPr>
        <p:spPr>
          <a:xfrm>
            <a:off x="10302423" y="1664740"/>
            <a:ext cx="528863" cy="276999"/>
          </a:xfrm>
          <a:prstGeom prst="rect">
            <a:avLst/>
          </a:prstGeom>
          <a:noFill/>
        </p:spPr>
        <p:txBody>
          <a:bodyPr wrap="none" rtlCol="0">
            <a:spAutoFit/>
          </a:bodyPr>
          <a:lstStyle/>
          <a:p>
            <a:pPr algn="ctr"/>
            <a:r>
              <a:rPr lang="en-GB" sz="1200" b="1" dirty="0">
                <a:solidFill>
                  <a:schemeClr val="accent3"/>
                </a:solidFill>
              </a:rPr>
              <a:t>Top 3</a:t>
            </a:r>
            <a:endParaRPr lang="en-IE" sz="1200" b="1" dirty="0">
              <a:solidFill>
                <a:schemeClr val="accent3"/>
              </a:solidFill>
            </a:endParaRPr>
          </a:p>
        </p:txBody>
      </p:sp>
      <p:cxnSp>
        <p:nvCxnSpPr>
          <p:cNvPr id="18" name="Straight Connector 17">
            <a:extLst>
              <a:ext uri="{FF2B5EF4-FFF2-40B4-BE49-F238E27FC236}">
                <a16:creationId xmlns:a16="http://schemas.microsoft.com/office/drawing/2014/main" id="{316F5CC7-75D8-0EA3-703E-937FB5D28D44}"/>
              </a:ext>
            </a:extLst>
          </p:cNvPr>
          <p:cNvCxnSpPr>
            <a:cxnSpLocks/>
          </p:cNvCxnSpPr>
          <p:nvPr/>
        </p:nvCxnSpPr>
        <p:spPr>
          <a:xfrm>
            <a:off x="7632520"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Text Box 3">
            <a:extLst>
              <a:ext uri="{FF2B5EF4-FFF2-40B4-BE49-F238E27FC236}">
                <a16:creationId xmlns:a16="http://schemas.microsoft.com/office/drawing/2014/main" id="{E666AC2B-6A49-1548-0FC5-0F0D03907EF0}"/>
              </a:ext>
            </a:extLst>
          </p:cNvPr>
          <p:cNvSpPr txBox="1">
            <a:spLocks noChangeArrowheads="1"/>
          </p:cNvSpPr>
          <p:nvPr/>
        </p:nvSpPr>
        <p:spPr bwMode="auto">
          <a:xfrm>
            <a:off x="9876897" y="1118396"/>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N=931</a:t>
            </a:r>
          </a:p>
        </p:txBody>
      </p:sp>
      <p:sp>
        <p:nvSpPr>
          <p:cNvPr id="23" name="Text Box 3">
            <a:extLst>
              <a:ext uri="{FF2B5EF4-FFF2-40B4-BE49-F238E27FC236}">
                <a16:creationId xmlns:a16="http://schemas.microsoft.com/office/drawing/2014/main" id="{8F456906-CEAA-2186-2BAC-AC82DBE832F5}"/>
              </a:ext>
            </a:extLst>
          </p:cNvPr>
          <p:cNvSpPr txBox="1">
            <a:spLocks noChangeArrowheads="1"/>
          </p:cNvSpPr>
          <p:nvPr/>
        </p:nvSpPr>
        <p:spPr bwMode="auto">
          <a:xfrm>
            <a:off x="2209017" y="1118396"/>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N=905</a:t>
            </a:r>
          </a:p>
        </p:txBody>
      </p:sp>
      <p:sp>
        <p:nvSpPr>
          <p:cNvPr id="24" name="Text Box 3">
            <a:extLst>
              <a:ext uri="{FF2B5EF4-FFF2-40B4-BE49-F238E27FC236}">
                <a16:creationId xmlns:a16="http://schemas.microsoft.com/office/drawing/2014/main" id="{03E39CFF-5C43-12AE-1BB5-75001A6DB2D4}"/>
              </a:ext>
            </a:extLst>
          </p:cNvPr>
          <p:cNvSpPr txBox="1">
            <a:spLocks noChangeArrowheads="1"/>
          </p:cNvSpPr>
          <p:nvPr/>
        </p:nvSpPr>
        <p:spPr bwMode="auto">
          <a:xfrm>
            <a:off x="5742606" y="1118396"/>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graphicFrame>
        <p:nvGraphicFramePr>
          <p:cNvPr id="28" name="Chart 6">
            <a:extLst>
              <a:ext uri="{FF2B5EF4-FFF2-40B4-BE49-F238E27FC236}">
                <a16:creationId xmlns:a16="http://schemas.microsoft.com/office/drawing/2014/main" id="{EFA118F6-1760-C072-5E7A-4AA6B78863C4}"/>
              </a:ext>
            </a:extLst>
          </p:cNvPr>
          <p:cNvGraphicFramePr/>
          <p:nvPr>
            <p:extLst>
              <p:ext uri="{D42A27DB-BD31-4B8C-83A1-F6EECF244321}">
                <p14:modId xmlns:p14="http://schemas.microsoft.com/office/powerpoint/2010/main" val="1762605577"/>
              </p:ext>
            </p:extLst>
          </p:nvPr>
        </p:nvGraphicFramePr>
        <p:xfrm>
          <a:off x="301566" y="1784801"/>
          <a:ext cx="4022484" cy="4656638"/>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7101F180-CC66-699D-3BEB-F4B815E40B85}"/>
              </a:ext>
            </a:extLst>
          </p:cNvPr>
          <p:cNvSpPr/>
          <p:nvPr/>
        </p:nvSpPr>
        <p:spPr>
          <a:xfrm>
            <a:off x="883920" y="1910556"/>
            <a:ext cx="2777713" cy="1070243"/>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cxnSp>
        <p:nvCxnSpPr>
          <p:cNvPr id="17" name="Straight Connector 16">
            <a:extLst>
              <a:ext uri="{FF2B5EF4-FFF2-40B4-BE49-F238E27FC236}">
                <a16:creationId xmlns:a16="http://schemas.microsoft.com/office/drawing/2014/main" id="{F2EBD186-C76C-D07F-F661-353BD040B339}"/>
              </a:ext>
            </a:extLst>
          </p:cNvPr>
          <p:cNvCxnSpPr>
            <a:cxnSpLocks/>
          </p:cNvCxnSpPr>
          <p:nvPr/>
        </p:nvCxnSpPr>
        <p:spPr>
          <a:xfrm>
            <a:off x="3904373"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 Box 3">
            <a:extLst>
              <a:ext uri="{FF2B5EF4-FFF2-40B4-BE49-F238E27FC236}">
                <a16:creationId xmlns:a16="http://schemas.microsoft.com/office/drawing/2014/main" id="{E3C4BB11-EA19-FEFE-2E68-305F9C8D7751}"/>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3" name="Text Box 3">
            <a:extLst>
              <a:ext uri="{FF2B5EF4-FFF2-40B4-BE49-F238E27FC236}">
                <a16:creationId xmlns:a16="http://schemas.microsoft.com/office/drawing/2014/main" id="{5DC98E4C-7C5D-0C2D-CCA8-2125D044AB7E}"/>
              </a:ext>
            </a:extLst>
          </p:cNvPr>
          <p:cNvSpPr txBox="1">
            <a:spLocks noChangeArrowheads="1"/>
          </p:cNvSpPr>
          <p:nvPr/>
        </p:nvSpPr>
        <p:spPr bwMode="auto">
          <a:xfrm>
            <a:off x="-41316" y="6334780"/>
            <a:ext cx="19030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*Codes changed over each wave</a:t>
            </a:r>
          </a:p>
        </p:txBody>
      </p:sp>
      <p:sp>
        <p:nvSpPr>
          <p:cNvPr id="16" name="Text Box 3">
            <a:extLst>
              <a:ext uri="{FF2B5EF4-FFF2-40B4-BE49-F238E27FC236}">
                <a16:creationId xmlns:a16="http://schemas.microsoft.com/office/drawing/2014/main" id="{8897581A-5329-9D15-4B06-4767A05E1B9C}"/>
              </a:ext>
            </a:extLst>
          </p:cNvPr>
          <p:cNvSpPr txBox="1">
            <a:spLocks noChangeArrowheads="1"/>
          </p:cNvSpPr>
          <p:nvPr/>
        </p:nvSpPr>
        <p:spPr bwMode="auto">
          <a:xfrm>
            <a:off x="28951" y="1222033"/>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31" name="Rectangle 30">
            <a:extLst>
              <a:ext uri="{FF2B5EF4-FFF2-40B4-BE49-F238E27FC236}">
                <a16:creationId xmlns:a16="http://schemas.microsoft.com/office/drawing/2014/main" id="{921E12C7-F8DA-BD36-6769-5FA6FF381230}"/>
              </a:ext>
            </a:extLst>
          </p:cNvPr>
          <p:cNvSpPr/>
          <p:nvPr/>
        </p:nvSpPr>
        <p:spPr>
          <a:xfrm>
            <a:off x="4510877" y="1910557"/>
            <a:ext cx="2777713" cy="634524"/>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32" name="Rectangle 31">
            <a:extLst>
              <a:ext uri="{FF2B5EF4-FFF2-40B4-BE49-F238E27FC236}">
                <a16:creationId xmlns:a16="http://schemas.microsoft.com/office/drawing/2014/main" id="{C84FC3BF-26DD-9811-0BB0-1D64689418EF}"/>
              </a:ext>
            </a:extLst>
          </p:cNvPr>
          <p:cNvSpPr/>
          <p:nvPr/>
        </p:nvSpPr>
        <p:spPr>
          <a:xfrm>
            <a:off x="8503098" y="1910557"/>
            <a:ext cx="2777713" cy="634524"/>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Tree>
    <p:extLst>
      <p:ext uri="{BB962C8B-B14F-4D97-AF65-F5344CB8AC3E}">
        <p14:creationId xmlns:p14="http://schemas.microsoft.com/office/powerpoint/2010/main" val="3400110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a:xfrm>
            <a:off x="89649" y="89650"/>
            <a:ext cx="10677877" cy="874373"/>
          </a:xfrm>
        </p:spPr>
        <p:txBody>
          <a:bodyPr>
            <a:normAutofit/>
          </a:bodyPr>
          <a:lstStyle/>
          <a:p>
            <a:r>
              <a:rPr lang="en-IE" sz="2000" i="1" dirty="0"/>
              <a:t>Antenatal classes, Parent &amp; toddler groups, </a:t>
            </a:r>
            <a:r>
              <a:rPr lang="en-IE" sz="2000" dirty="0"/>
              <a:t>and </a:t>
            </a:r>
            <a:r>
              <a:rPr lang="en-IE" sz="2000" i="1" dirty="0"/>
              <a:t>Parent support groups</a:t>
            </a:r>
            <a:r>
              <a:rPr lang="en-IE" sz="2000" dirty="0"/>
              <a:t> are the supports most attended in 2026. </a:t>
            </a:r>
          </a:p>
        </p:txBody>
      </p:sp>
      <p:sp>
        <p:nvSpPr>
          <p:cNvPr id="11" name="Text Box 3">
            <a:extLst>
              <a:ext uri="{FF2B5EF4-FFF2-40B4-BE49-F238E27FC236}">
                <a16:creationId xmlns:a16="http://schemas.microsoft.com/office/drawing/2014/main" id="{12169DC0-4D79-16D1-88C9-19A2E8DE1A53}"/>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Q20 Which parenting supports have you ever used or attended for your child whose birthday is next? </a:t>
            </a:r>
          </a:p>
        </p:txBody>
      </p:sp>
      <p:cxnSp>
        <p:nvCxnSpPr>
          <p:cNvPr id="7" name="Straight Connector 6">
            <a:extLst>
              <a:ext uri="{FF2B5EF4-FFF2-40B4-BE49-F238E27FC236}">
                <a16:creationId xmlns:a16="http://schemas.microsoft.com/office/drawing/2014/main" id="{B11AFB37-564E-4C9B-439E-E55F4B947560}"/>
              </a:ext>
            </a:extLst>
          </p:cNvPr>
          <p:cNvCxnSpPr>
            <a:cxnSpLocks/>
          </p:cNvCxnSpPr>
          <p:nvPr/>
        </p:nvCxnSpPr>
        <p:spPr>
          <a:xfrm>
            <a:off x="3921465"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577D89-334F-C3DC-7C6A-7B4AA2A9B6CC}"/>
              </a:ext>
            </a:extLst>
          </p:cNvPr>
          <p:cNvCxnSpPr>
            <a:cxnSpLocks/>
          </p:cNvCxnSpPr>
          <p:nvPr/>
        </p:nvCxnSpPr>
        <p:spPr>
          <a:xfrm>
            <a:off x="7899400"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A93D897-9FED-E58C-D100-75248531A86F}"/>
              </a:ext>
            </a:extLst>
          </p:cNvPr>
          <p:cNvSpPr/>
          <p:nvPr/>
        </p:nvSpPr>
        <p:spPr>
          <a:xfrm>
            <a:off x="156599" y="1910555"/>
            <a:ext cx="3428923" cy="1101002"/>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14" name="Text Box 3">
            <a:extLst>
              <a:ext uri="{FF2B5EF4-FFF2-40B4-BE49-F238E27FC236}">
                <a16:creationId xmlns:a16="http://schemas.microsoft.com/office/drawing/2014/main" id="{DE8D5B59-E6E7-2EBA-3F2E-4BF9120E69E5}"/>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15" name="Text Box 3">
            <a:extLst>
              <a:ext uri="{FF2B5EF4-FFF2-40B4-BE49-F238E27FC236}">
                <a16:creationId xmlns:a16="http://schemas.microsoft.com/office/drawing/2014/main" id="{BDD57FDA-706E-F2B6-3A08-3F2DEA5962A2}"/>
              </a:ext>
            </a:extLst>
          </p:cNvPr>
          <p:cNvSpPr txBox="1">
            <a:spLocks noChangeArrowheads="1"/>
          </p:cNvSpPr>
          <p:nvPr/>
        </p:nvSpPr>
        <p:spPr bwMode="auto">
          <a:xfrm>
            <a:off x="10258699" y="1453008"/>
            <a:ext cx="716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16" name="Text Box 3">
            <a:extLst>
              <a:ext uri="{FF2B5EF4-FFF2-40B4-BE49-F238E27FC236}">
                <a16:creationId xmlns:a16="http://schemas.microsoft.com/office/drawing/2014/main" id="{895BE4EE-5D11-86F4-4FC1-5D3B8F5B30C3}"/>
              </a:ext>
            </a:extLst>
          </p:cNvPr>
          <p:cNvSpPr txBox="1">
            <a:spLocks noChangeArrowheads="1"/>
          </p:cNvSpPr>
          <p:nvPr/>
        </p:nvSpPr>
        <p:spPr bwMode="auto">
          <a:xfrm>
            <a:off x="6034496" y="1453008"/>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graphicFrame>
        <p:nvGraphicFramePr>
          <p:cNvPr id="17" name="Chart 6">
            <a:extLst>
              <a:ext uri="{FF2B5EF4-FFF2-40B4-BE49-F238E27FC236}">
                <a16:creationId xmlns:a16="http://schemas.microsoft.com/office/drawing/2014/main" id="{BCE0C08F-043B-A9B3-9D68-17A163143C81}"/>
              </a:ext>
            </a:extLst>
          </p:cNvPr>
          <p:cNvGraphicFramePr/>
          <p:nvPr>
            <p:extLst>
              <p:ext uri="{D42A27DB-BD31-4B8C-83A1-F6EECF244321}">
                <p14:modId xmlns:p14="http://schemas.microsoft.com/office/powerpoint/2010/main" val="913238443"/>
              </p:ext>
            </p:extLst>
          </p:nvPr>
        </p:nvGraphicFramePr>
        <p:xfrm>
          <a:off x="100702"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6">
            <a:extLst>
              <a:ext uri="{FF2B5EF4-FFF2-40B4-BE49-F238E27FC236}">
                <a16:creationId xmlns:a16="http://schemas.microsoft.com/office/drawing/2014/main" id="{ECAD026D-6BF8-88EE-E153-E9CC7A45E8B7}"/>
              </a:ext>
            </a:extLst>
          </p:cNvPr>
          <p:cNvGraphicFramePr/>
          <p:nvPr>
            <p:extLst>
              <p:ext uri="{D42A27DB-BD31-4B8C-83A1-F6EECF244321}">
                <p14:modId xmlns:p14="http://schemas.microsoft.com/office/powerpoint/2010/main" val="3830764576"/>
              </p:ext>
            </p:extLst>
          </p:nvPr>
        </p:nvGraphicFramePr>
        <p:xfrm>
          <a:off x="4024017"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 Box 3">
            <a:extLst>
              <a:ext uri="{FF2B5EF4-FFF2-40B4-BE49-F238E27FC236}">
                <a16:creationId xmlns:a16="http://schemas.microsoft.com/office/drawing/2014/main" id="{1BBB2BA7-73B2-495F-3096-8DD375CB82E6}"/>
              </a:ext>
            </a:extLst>
          </p:cNvPr>
          <p:cNvSpPr txBox="1">
            <a:spLocks noChangeArrowheads="1"/>
          </p:cNvSpPr>
          <p:nvPr/>
        </p:nvSpPr>
        <p:spPr bwMode="auto">
          <a:xfrm>
            <a:off x="28951" y="1222033"/>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22" name="Rectangle 21">
            <a:extLst>
              <a:ext uri="{FF2B5EF4-FFF2-40B4-BE49-F238E27FC236}">
                <a16:creationId xmlns:a16="http://schemas.microsoft.com/office/drawing/2014/main" id="{555C331D-085D-144F-1F36-BDDFB847DA1B}"/>
              </a:ext>
            </a:extLst>
          </p:cNvPr>
          <p:cNvSpPr/>
          <p:nvPr/>
        </p:nvSpPr>
        <p:spPr>
          <a:xfrm>
            <a:off x="4201454" y="1910555"/>
            <a:ext cx="3428923" cy="1442245"/>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graphicFrame>
        <p:nvGraphicFramePr>
          <p:cNvPr id="23" name="Chart 6">
            <a:extLst>
              <a:ext uri="{FF2B5EF4-FFF2-40B4-BE49-F238E27FC236}">
                <a16:creationId xmlns:a16="http://schemas.microsoft.com/office/drawing/2014/main" id="{604138FE-C9E4-2F23-6B95-B3DDCF3D1479}"/>
              </a:ext>
            </a:extLst>
          </p:cNvPr>
          <p:cNvGraphicFramePr/>
          <p:nvPr>
            <p:extLst>
              <p:ext uri="{D42A27DB-BD31-4B8C-83A1-F6EECF244321}">
                <p14:modId xmlns:p14="http://schemas.microsoft.com/office/powerpoint/2010/main" val="665068850"/>
              </p:ext>
            </p:extLst>
          </p:nvPr>
        </p:nvGraphicFramePr>
        <p:xfrm>
          <a:off x="8101120" y="1784801"/>
          <a:ext cx="4022484" cy="4656638"/>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 Box 3">
            <a:extLst>
              <a:ext uri="{FF2B5EF4-FFF2-40B4-BE49-F238E27FC236}">
                <a16:creationId xmlns:a16="http://schemas.microsoft.com/office/drawing/2014/main" id="{D3A78BA8-E04F-1C88-B5BD-EF05A5B325B0}"/>
              </a:ext>
            </a:extLst>
          </p:cNvPr>
          <p:cNvSpPr txBox="1">
            <a:spLocks noChangeArrowheads="1"/>
          </p:cNvSpPr>
          <p:nvPr/>
        </p:nvSpPr>
        <p:spPr bwMode="auto">
          <a:xfrm>
            <a:off x="2091649" y="1453008"/>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25" name="Rectangle 24">
            <a:extLst>
              <a:ext uri="{FF2B5EF4-FFF2-40B4-BE49-F238E27FC236}">
                <a16:creationId xmlns:a16="http://schemas.microsoft.com/office/drawing/2014/main" id="{74D39F40-B34E-7F08-C265-4A309CD94BFE}"/>
              </a:ext>
            </a:extLst>
          </p:cNvPr>
          <p:cNvSpPr/>
          <p:nvPr/>
        </p:nvSpPr>
        <p:spPr>
          <a:xfrm>
            <a:off x="8393792" y="1910555"/>
            <a:ext cx="3428923" cy="1442245"/>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4" name="Text Box 3">
            <a:extLst>
              <a:ext uri="{FF2B5EF4-FFF2-40B4-BE49-F238E27FC236}">
                <a16:creationId xmlns:a16="http://schemas.microsoft.com/office/drawing/2014/main" id="{3B825244-4FA3-FE38-BEF4-A824B5C4A2AD}"/>
              </a:ext>
            </a:extLst>
          </p:cNvPr>
          <p:cNvSpPr txBox="1">
            <a:spLocks noChangeArrowheads="1"/>
          </p:cNvSpPr>
          <p:nvPr/>
        </p:nvSpPr>
        <p:spPr bwMode="auto">
          <a:xfrm>
            <a:off x="-41316" y="6334780"/>
            <a:ext cx="19030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*Codes changed over each wave</a:t>
            </a:r>
          </a:p>
        </p:txBody>
      </p:sp>
    </p:spTree>
    <p:extLst>
      <p:ext uri="{BB962C8B-B14F-4D97-AF65-F5344CB8AC3E}">
        <p14:creationId xmlns:p14="http://schemas.microsoft.com/office/powerpoint/2010/main" val="2791747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IE" sz="2000" dirty="0"/>
              <a:t>Three in ten (30%) report that their </a:t>
            </a:r>
            <a:r>
              <a:rPr lang="en-GB" sz="2000" dirty="0"/>
              <a:t>partner/co-parent used parenting supports in 2026, in line with 2024 levels.</a:t>
            </a:r>
            <a:endParaRPr lang="en-IE" sz="2000" dirty="0"/>
          </a:p>
        </p:txBody>
      </p:sp>
      <p:sp>
        <p:nvSpPr>
          <p:cNvPr id="14" name="Text Box 3">
            <a:extLst>
              <a:ext uri="{FF2B5EF4-FFF2-40B4-BE49-F238E27FC236}">
                <a16:creationId xmlns:a16="http://schemas.microsoft.com/office/drawing/2014/main" id="{42F028C3-C2D8-5360-C46B-EE72639EC3E7}"/>
              </a:ext>
            </a:extLst>
          </p:cNvPr>
          <p:cNvSpPr txBox="1">
            <a:spLocks noChangeArrowheads="1"/>
          </p:cNvSpPr>
          <p:nvPr/>
        </p:nvSpPr>
        <p:spPr bwMode="auto">
          <a:xfrm>
            <a:off x="1392138" y="1625466"/>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15" name="Text Box 3">
            <a:extLst>
              <a:ext uri="{FF2B5EF4-FFF2-40B4-BE49-F238E27FC236}">
                <a16:creationId xmlns:a16="http://schemas.microsoft.com/office/drawing/2014/main" id="{626AF277-B0AE-2CCF-5509-CBF275A22A3C}"/>
              </a:ext>
            </a:extLst>
          </p:cNvPr>
          <p:cNvSpPr txBox="1">
            <a:spLocks noChangeArrowheads="1"/>
          </p:cNvSpPr>
          <p:nvPr/>
        </p:nvSpPr>
        <p:spPr bwMode="auto">
          <a:xfrm>
            <a:off x="9737554" y="1625466"/>
            <a:ext cx="716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4" name="Text Box 3">
            <a:extLst>
              <a:ext uri="{FF2B5EF4-FFF2-40B4-BE49-F238E27FC236}">
                <a16:creationId xmlns:a16="http://schemas.microsoft.com/office/drawing/2014/main" id="{7C03F30C-7359-B1F7-7CFC-5102C6D85082}"/>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Q21 Has your partner/co-parent used any parenting supports in relation to your child whose birthday is next?</a:t>
            </a:r>
          </a:p>
        </p:txBody>
      </p:sp>
      <p:sp>
        <p:nvSpPr>
          <p:cNvPr id="6" name="Text Box 3">
            <a:extLst>
              <a:ext uri="{FF2B5EF4-FFF2-40B4-BE49-F238E27FC236}">
                <a16:creationId xmlns:a16="http://schemas.microsoft.com/office/drawing/2014/main" id="{CC3B5702-E9FF-6AC9-6C69-C7C0FC6FC670}"/>
              </a:ext>
            </a:extLst>
          </p:cNvPr>
          <p:cNvSpPr txBox="1">
            <a:spLocks noChangeArrowheads="1"/>
          </p:cNvSpPr>
          <p:nvPr/>
        </p:nvSpPr>
        <p:spPr bwMode="auto">
          <a:xfrm>
            <a:off x="5593298" y="1625466"/>
            <a:ext cx="1005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 Sample</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 </a:t>
            </a:r>
          </a:p>
        </p:txBody>
      </p:sp>
      <p:sp>
        <p:nvSpPr>
          <p:cNvPr id="3" name="Text Box 3">
            <a:extLst>
              <a:ext uri="{FF2B5EF4-FFF2-40B4-BE49-F238E27FC236}">
                <a16:creationId xmlns:a16="http://schemas.microsoft.com/office/drawing/2014/main" id="{8F228DD3-0B79-1048-43DF-EE753B25FEC8}"/>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9" name="Text Box 3">
            <a:extLst>
              <a:ext uri="{FF2B5EF4-FFF2-40B4-BE49-F238E27FC236}">
                <a16:creationId xmlns:a16="http://schemas.microsoft.com/office/drawing/2014/main" id="{9887416B-E196-C992-7724-2E4A6AED7C72}"/>
              </a:ext>
            </a:extLst>
          </p:cNvPr>
          <p:cNvSpPr txBox="1">
            <a:spLocks noChangeArrowheads="1"/>
          </p:cNvSpPr>
          <p:nvPr/>
        </p:nvSpPr>
        <p:spPr bwMode="auto">
          <a:xfrm>
            <a:off x="4946710" y="1015407"/>
            <a:ext cx="22985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400" i="1" dirty="0">
                <a:solidFill>
                  <a:schemeClr val="accent2"/>
                </a:solidFill>
                <a:latin typeface="Calibri" panose="020F0502020204030204" pitchFamily="34" charset="0"/>
              </a:rPr>
              <a:t>Partner/Co-parent used any </a:t>
            </a:r>
          </a:p>
          <a:p>
            <a:pPr algn="ctr" eaLnBrk="1" fontAlgn="base" hangingPunct="1">
              <a:spcBef>
                <a:spcPct val="0"/>
              </a:spcBef>
              <a:spcAft>
                <a:spcPct val="0"/>
              </a:spcAft>
              <a:defRPr/>
            </a:pPr>
            <a:r>
              <a:rPr lang="en-GB" altLang="en-US" sz="1400" i="1" dirty="0">
                <a:solidFill>
                  <a:schemeClr val="accent2"/>
                </a:solidFill>
                <a:latin typeface="Calibri" panose="020F0502020204030204" pitchFamily="34" charset="0"/>
              </a:rPr>
              <a:t>parenting supports </a:t>
            </a:r>
          </a:p>
        </p:txBody>
      </p:sp>
      <p:sp>
        <p:nvSpPr>
          <p:cNvPr id="28" name="Text Box 3">
            <a:extLst>
              <a:ext uri="{FF2B5EF4-FFF2-40B4-BE49-F238E27FC236}">
                <a16:creationId xmlns:a16="http://schemas.microsoft.com/office/drawing/2014/main" id="{61371685-6DAE-3981-BB2E-458CF1BF03CD}"/>
              </a:ext>
            </a:extLst>
          </p:cNvPr>
          <p:cNvSpPr txBox="1">
            <a:spLocks noChangeArrowheads="1"/>
          </p:cNvSpPr>
          <p:nvPr/>
        </p:nvSpPr>
        <p:spPr bwMode="auto">
          <a:xfrm>
            <a:off x="0" y="6357441"/>
            <a:ext cx="11176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*NA/DK excluded</a:t>
            </a:r>
          </a:p>
        </p:txBody>
      </p:sp>
      <p:graphicFrame>
        <p:nvGraphicFramePr>
          <p:cNvPr id="10" name="Chart 9">
            <a:extLst>
              <a:ext uri="{FF2B5EF4-FFF2-40B4-BE49-F238E27FC236}">
                <a16:creationId xmlns:a16="http://schemas.microsoft.com/office/drawing/2014/main" id="{D941A922-ED4A-B56C-56EF-B5686F62BAB0}"/>
              </a:ext>
            </a:extLst>
          </p:cNvPr>
          <p:cNvGraphicFramePr/>
          <p:nvPr>
            <p:extLst>
              <p:ext uri="{D42A27DB-BD31-4B8C-83A1-F6EECF244321}">
                <p14:modId xmlns:p14="http://schemas.microsoft.com/office/powerpoint/2010/main" val="3041530992"/>
              </p:ext>
            </p:extLst>
          </p:nvPr>
        </p:nvGraphicFramePr>
        <p:xfrm>
          <a:off x="-86277" y="2148418"/>
          <a:ext cx="4358443" cy="39761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92BCD7C6-B481-9955-C8E8-FEC19A55DE85}"/>
              </a:ext>
            </a:extLst>
          </p:cNvPr>
          <p:cNvGraphicFramePr/>
          <p:nvPr>
            <p:extLst>
              <p:ext uri="{D42A27DB-BD31-4B8C-83A1-F6EECF244321}">
                <p14:modId xmlns:p14="http://schemas.microsoft.com/office/powerpoint/2010/main" val="3010276361"/>
              </p:ext>
            </p:extLst>
          </p:nvPr>
        </p:nvGraphicFramePr>
        <p:xfrm>
          <a:off x="3873640" y="2148418"/>
          <a:ext cx="4358443" cy="39761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1F2C402E-9DD2-9DB8-16CF-1A953092651C}"/>
              </a:ext>
            </a:extLst>
          </p:cNvPr>
          <p:cNvGraphicFramePr/>
          <p:nvPr>
            <p:extLst>
              <p:ext uri="{D42A27DB-BD31-4B8C-83A1-F6EECF244321}">
                <p14:modId xmlns:p14="http://schemas.microsoft.com/office/powerpoint/2010/main" val="553217336"/>
              </p:ext>
            </p:extLst>
          </p:nvPr>
        </p:nvGraphicFramePr>
        <p:xfrm>
          <a:off x="7833557" y="2148418"/>
          <a:ext cx="4358443" cy="3976169"/>
        </p:xfrm>
        <a:graphic>
          <a:graphicData uri="http://schemas.openxmlformats.org/drawingml/2006/chart">
            <c:chart xmlns:c="http://schemas.openxmlformats.org/drawingml/2006/chart" xmlns:r="http://schemas.openxmlformats.org/officeDocument/2006/relationships" r:id="rId4"/>
          </a:graphicData>
        </a:graphic>
      </p:graphicFrame>
      <p:cxnSp>
        <p:nvCxnSpPr>
          <p:cNvPr id="20" name="Straight Connector 19">
            <a:extLst>
              <a:ext uri="{FF2B5EF4-FFF2-40B4-BE49-F238E27FC236}">
                <a16:creationId xmlns:a16="http://schemas.microsoft.com/office/drawing/2014/main" id="{8CAD7F94-E741-375F-2A86-522FF8CBE4C8}"/>
              </a:ext>
            </a:extLst>
          </p:cNvPr>
          <p:cNvCxnSpPr>
            <a:cxnSpLocks/>
          </p:cNvCxnSpPr>
          <p:nvPr/>
        </p:nvCxnSpPr>
        <p:spPr>
          <a:xfrm>
            <a:off x="8018443" y="1918177"/>
            <a:ext cx="0" cy="420257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123A53-7C7C-0450-E6D0-4958B012D90E}"/>
              </a:ext>
            </a:extLst>
          </p:cNvPr>
          <p:cNvCxnSpPr>
            <a:cxnSpLocks/>
          </p:cNvCxnSpPr>
          <p:nvPr/>
        </p:nvCxnSpPr>
        <p:spPr>
          <a:xfrm>
            <a:off x="4059901" y="1918177"/>
            <a:ext cx="0" cy="420257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 Box 3">
            <a:extLst>
              <a:ext uri="{FF2B5EF4-FFF2-40B4-BE49-F238E27FC236}">
                <a16:creationId xmlns:a16="http://schemas.microsoft.com/office/drawing/2014/main" id="{512C800C-3064-C0FD-1CB7-3C4B9CD9CB04}"/>
              </a:ext>
            </a:extLst>
          </p:cNvPr>
          <p:cNvSpPr txBox="1">
            <a:spLocks noChangeArrowheads="1"/>
          </p:cNvSpPr>
          <p:nvPr/>
        </p:nvSpPr>
        <p:spPr bwMode="auto">
          <a:xfrm>
            <a:off x="28951" y="1222033"/>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Tree>
    <p:extLst>
      <p:ext uri="{BB962C8B-B14F-4D97-AF65-F5344CB8AC3E}">
        <p14:creationId xmlns:p14="http://schemas.microsoft.com/office/powerpoint/2010/main" val="2625716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7">
            <a:extLst>
              <a:ext uri="{FF2B5EF4-FFF2-40B4-BE49-F238E27FC236}">
                <a16:creationId xmlns:a16="http://schemas.microsoft.com/office/drawing/2014/main" id="{F25B5BEB-2A56-B890-0F4D-700364184F63}"/>
              </a:ext>
            </a:extLst>
          </p:cNvPr>
          <p:cNvGraphicFramePr>
            <a:graphicFrameLocks/>
          </p:cNvGraphicFramePr>
          <p:nvPr>
            <p:extLst>
              <p:ext uri="{D42A27DB-BD31-4B8C-83A1-F6EECF244321}">
                <p14:modId xmlns:p14="http://schemas.microsoft.com/office/powerpoint/2010/main" val="2369825072"/>
              </p:ext>
            </p:extLst>
          </p:nvPr>
        </p:nvGraphicFramePr>
        <p:xfrm>
          <a:off x="729758" y="1992633"/>
          <a:ext cx="4786717" cy="3902075"/>
        </p:xfrm>
        <a:graphic>
          <a:graphicData uri="http://schemas.openxmlformats.org/drawingml/2006/chart">
            <c:chart xmlns:c="http://schemas.openxmlformats.org/drawingml/2006/chart" xmlns:r="http://schemas.openxmlformats.org/officeDocument/2006/relationships" r:id="rId2"/>
          </a:graphicData>
        </a:graphic>
      </p:graphicFrame>
      <p:sp>
        <p:nvSpPr>
          <p:cNvPr id="39" name="Text Box 3">
            <a:extLst>
              <a:ext uri="{FF2B5EF4-FFF2-40B4-BE49-F238E27FC236}">
                <a16:creationId xmlns:a16="http://schemas.microsoft.com/office/drawing/2014/main" id="{6A058D93-C74E-5EF2-CC8A-A077EE1B49C1}"/>
              </a:ext>
            </a:extLst>
          </p:cNvPr>
          <p:cNvSpPr txBox="1">
            <a:spLocks noChangeArrowheads="1"/>
          </p:cNvSpPr>
          <p:nvPr/>
        </p:nvSpPr>
        <p:spPr bwMode="auto">
          <a:xfrm>
            <a:off x="4265169" y="1699836"/>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40" name="Text Box 3">
            <a:extLst>
              <a:ext uri="{FF2B5EF4-FFF2-40B4-BE49-F238E27FC236}">
                <a16:creationId xmlns:a16="http://schemas.microsoft.com/office/drawing/2014/main" id="{071BC6A2-BE4C-9D0E-D96C-8A3501418202}"/>
              </a:ext>
            </a:extLst>
          </p:cNvPr>
          <p:cNvSpPr txBox="1">
            <a:spLocks noChangeArrowheads="1"/>
          </p:cNvSpPr>
          <p:nvPr/>
        </p:nvSpPr>
        <p:spPr bwMode="auto">
          <a:xfrm>
            <a:off x="1306512" y="1699836"/>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41" name="Text Box 3">
            <a:extLst>
              <a:ext uri="{FF2B5EF4-FFF2-40B4-BE49-F238E27FC236}">
                <a16:creationId xmlns:a16="http://schemas.microsoft.com/office/drawing/2014/main" id="{615BD6D4-35EC-49C5-1525-9598FD7CCBFD}"/>
              </a:ext>
            </a:extLst>
          </p:cNvPr>
          <p:cNvSpPr txBox="1">
            <a:spLocks noChangeArrowheads="1"/>
          </p:cNvSpPr>
          <p:nvPr/>
        </p:nvSpPr>
        <p:spPr bwMode="auto">
          <a:xfrm>
            <a:off x="2759529" y="1699836"/>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a:xfrm>
            <a:off x="89649" y="89650"/>
            <a:ext cx="10761853" cy="874373"/>
          </a:xfrm>
        </p:spPr>
        <p:txBody>
          <a:bodyPr>
            <a:normAutofit/>
          </a:bodyPr>
          <a:lstStyle/>
          <a:p>
            <a:r>
              <a:rPr lang="en-IE" sz="2000" dirty="0"/>
              <a:t>Just over half (52%) agree </a:t>
            </a:r>
            <a:r>
              <a:rPr lang="en-IE" sz="2000" i="1" dirty="0"/>
              <a:t>the supports/services they have used have met their needs </a:t>
            </a:r>
            <a:r>
              <a:rPr lang="en-IE" sz="2000" dirty="0"/>
              <a:t>(+5% pts versus 2024).</a:t>
            </a:r>
            <a:r>
              <a:rPr lang="en-IE" sz="2000" i="1" dirty="0"/>
              <a:t> </a:t>
            </a:r>
            <a:endParaRPr lang="en-IE" sz="2000" dirty="0">
              <a:highlight>
                <a:srgbClr val="FFFF00"/>
              </a:highlight>
            </a:endParaRPr>
          </a:p>
        </p:txBody>
      </p:sp>
      <p:sp>
        <p:nvSpPr>
          <p:cNvPr id="4" name="Text Box 17">
            <a:extLst>
              <a:ext uri="{FF2B5EF4-FFF2-40B4-BE49-F238E27FC236}">
                <a16:creationId xmlns:a16="http://schemas.microsoft.com/office/drawing/2014/main" id="{2836D078-35B7-10E7-F860-9EB5D875021F}"/>
              </a:ext>
            </a:extLst>
          </p:cNvPr>
          <p:cNvSpPr txBox="1">
            <a:spLocks noChangeArrowheads="1"/>
          </p:cNvSpPr>
          <p:nvPr/>
        </p:nvSpPr>
        <p:spPr bwMode="auto">
          <a:xfrm>
            <a:off x="-48260" y="2068977"/>
            <a:ext cx="1266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Strongly agree</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7" name="Text Box 3">
            <a:extLst>
              <a:ext uri="{FF2B5EF4-FFF2-40B4-BE49-F238E27FC236}">
                <a16:creationId xmlns:a16="http://schemas.microsoft.com/office/drawing/2014/main" id="{ED1C2211-6B9D-E94D-E837-083024D79F3E}"/>
              </a:ext>
            </a:extLst>
          </p:cNvPr>
          <p:cNvSpPr txBox="1">
            <a:spLocks noChangeArrowheads="1"/>
          </p:cNvSpPr>
          <p:nvPr/>
        </p:nvSpPr>
        <p:spPr bwMode="auto">
          <a:xfrm>
            <a:off x="0" y="6422995"/>
            <a:ext cx="8912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Q22 How much do you agree or disagree with this statement in relation to your child whose birthday is next: </a:t>
            </a:r>
          </a:p>
          <a:p>
            <a:r>
              <a:rPr lang="en-GB" sz="1200" b="0" i="1" dirty="0">
                <a:solidFill>
                  <a:srgbClr val="000000"/>
                </a:solidFill>
                <a:latin typeface="Calibri" panose="020F0502020204030204" pitchFamily="34" charset="0"/>
              </a:rPr>
              <a:t>The supports/services I have used have met my needs. </a:t>
            </a:r>
          </a:p>
        </p:txBody>
      </p:sp>
      <p:sp>
        <p:nvSpPr>
          <p:cNvPr id="14" name="Text Box 17">
            <a:extLst>
              <a:ext uri="{FF2B5EF4-FFF2-40B4-BE49-F238E27FC236}">
                <a16:creationId xmlns:a16="http://schemas.microsoft.com/office/drawing/2014/main" id="{CBF9A5BA-86FC-2993-7003-C244C83DE9A5}"/>
              </a:ext>
            </a:extLst>
          </p:cNvPr>
          <p:cNvSpPr txBox="1">
            <a:spLocks noChangeArrowheads="1"/>
          </p:cNvSpPr>
          <p:nvPr/>
        </p:nvSpPr>
        <p:spPr bwMode="auto">
          <a:xfrm>
            <a:off x="-48260" y="2675716"/>
            <a:ext cx="1266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Agree</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5" name="Text Box 17">
            <a:extLst>
              <a:ext uri="{FF2B5EF4-FFF2-40B4-BE49-F238E27FC236}">
                <a16:creationId xmlns:a16="http://schemas.microsoft.com/office/drawing/2014/main" id="{179FAE06-5787-9110-0CD0-6E7C61727FD2}"/>
              </a:ext>
            </a:extLst>
          </p:cNvPr>
          <p:cNvSpPr txBox="1">
            <a:spLocks noChangeArrowheads="1"/>
          </p:cNvSpPr>
          <p:nvPr/>
        </p:nvSpPr>
        <p:spPr bwMode="auto">
          <a:xfrm>
            <a:off x="-48260" y="3468758"/>
            <a:ext cx="1266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Unsure*</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6" name="Text Box 17">
            <a:extLst>
              <a:ext uri="{FF2B5EF4-FFF2-40B4-BE49-F238E27FC236}">
                <a16:creationId xmlns:a16="http://schemas.microsoft.com/office/drawing/2014/main" id="{D1802736-74CC-6E9B-C0CB-C40EE7515AB5}"/>
              </a:ext>
            </a:extLst>
          </p:cNvPr>
          <p:cNvSpPr txBox="1">
            <a:spLocks noChangeArrowheads="1"/>
          </p:cNvSpPr>
          <p:nvPr/>
        </p:nvSpPr>
        <p:spPr bwMode="auto">
          <a:xfrm>
            <a:off x="-48260" y="3894289"/>
            <a:ext cx="1266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Disagree</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7" name="Text Box 17">
            <a:extLst>
              <a:ext uri="{FF2B5EF4-FFF2-40B4-BE49-F238E27FC236}">
                <a16:creationId xmlns:a16="http://schemas.microsoft.com/office/drawing/2014/main" id="{B4DDC197-C1A4-E2FC-2C7D-D25347CE2C2A}"/>
              </a:ext>
            </a:extLst>
          </p:cNvPr>
          <p:cNvSpPr txBox="1">
            <a:spLocks noChangeArrowheads="1"/>
          </p:cNvSpPr>
          <p:nvPr/>
        </p:nvSpPr>
        <p:spPr bwMode="auto">
          <a:xfrm>
            <a:off x="-48260" y="4141985"/>
            <a:ext cx="1266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Strongly disagree</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8" name="Text Box 17">
            <a:extLst>
              <a:ext uri="{FF2B5EF4-FFF2-40B4-BE49-F238E27FC236}">
                <a16:creationId xmlns:a16="http://schemas.microsoft.com/office/drawing/2014/main" id="{A625E1EA-0152-A71C-C37E-A83000AC4882}"/>
              </a:ext>
            </a:extLst>
          </p:cNvPr>
          <p:cNvSpPr txBox="1">
            <a:spLocks noChangeArrowheads="1"/>
          </p:cNvSpPr>
          <p:nvPr/>
        </p:nvSpPr>
        <p:spPr bwMode="auto">
          <a:xfrm>
            <a:off x="-48260" y="4962721"/>
            <a:ext cx="1266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Not applicable</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9" name="Right Brace 8">
            <a:extLst>
              <a:ext uri="{FF2B5EF4-FFF2-40B4-BE49-F238E27FC236}">
                <a16:creationId xmlns:a16="http://schemas.microsoft.com/office/drawing/2014/main" id="{10A65628-61E8-B316-4C4E-AA467C01B781}"/>
              </a:ext>
            </a:extLst>
          </p:cNvPr>
          <p:cNvSpPr/>
          <p:nvPr/>
        </p:nvSpPr>
        <p:spPr>
          <a:xfrm>
            <a:off x="2072220" y="2139926"/>
            <a:ext cx="157926" cy="1130324"/>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19" name="Right Brace 18">
            <a:extLst>
              <a:ext uri="{FF2B5EF4-FFF2-40B4-BE49-F238E27FC236}">
                <a16:creationId xmlns:a16="http://schemas.microsoft.com/office/drawing/2014/main" id="{7D6A0BE5-DF82-F440-CFE1-D21E098F116B}"/>
              </a:ext>
            </a:extLst>
          </p:cNvPr>
          <p:cNvSpPr/>
          <p:nvPr/>
        </p:nvSpPr>
        <p:spPr>
          <a:xfrm>
            <a:off x="2072218" y="3887851"/>
            <a:ext cx="157926" cy="441368"/>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20" name="Right Brace 19">
            <a:extLst>
              <a:ext uri="{FF2B5EF4-FFF2-40B4-BE49-F238E27FC236}">
                <a16:creationId xmlns:a16="http://schemas.microsoft.com/office/drawing/2014/main" id="{7E86977E-1339-0D49-D7B3-99F456256448}"/>
              </a:ext>
            </a:extLst>
          </p:cNvPr>
          <p:cNvSpPr/>
          <p:nvPr/>
        </p:nvSpPr>
        <p:spPr>
          <a:xfrm>
            <a:off x="3612775" y="2207789"/>
            <a:ext cx="157926" cy="1411656"/>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21" name="Right Brace 20">
            <a:extLst>
              <a:ext uri="{FF2B5EF4-FFF2-40B4-BE49-F238E27FC236}">
                <a16:creationId xmlns:a16="http://schemas.microsoft.com/office/drawing/2014/main" id="{86A82008-20E4-C944-709C-D617BF7F81E9}"/>
              </a:ext>
            </a:extLst>
          </p:cNvPr>
          <p:cNvSpPr/>
          <p:nvPr/>
        </p:nvSpPr>
        <p:spPr>
          <a:xfrm>
            <a:off x="3612774" y="4569557"/>
            <a:ext cx="157926" cy="470110"/>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22" name="Right Brace 21">
            <a:extLst>
              <a:ext uri="{FF2B5EF4-FFF2-40B4-BE49-F238E27FC236}">
                <a16:creationId xmlns:a16="http://schemas.microsoft.com/office/drawing/2014/main" id="{86B7D30D-FD61-9D6F-9483-115306BB91A4}"/>
              </a:ext>
            </a:extLst>
          </p:cNvPr>
          <p:cNvSpPr/>
          <p:nvPr/>
        </p:nvSpPr>
        <p:spPr>
          <a:xfrm>
            <a:off x="5047212" y="2155973"/>
            <a:ext cx="157926" cy="1483286"/>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23" name="Right Brace 22">
            <a:extLst>
              <a:ext uri="{FF2B5EF4-FFF2-40B4-BE49-F238E27FC236}">
                <a16:creationId xmlns:a16="http://schemas.microsoft.com/office/drawing/2014/main" id="{74143BCE-2499-F86D-2639-8D1C207A9BB5}"/>
              </a:ext>
            </a:extLst>
          </p:cNvPr>
          <p:cNvSpPr/>
          <p:nvPr/>
        </p:nvSpPr>
        <p:spPr>
          <a:xfrm>
            <a:off x="5062533" y="4667869"/>
            <a:ext cx="114030" cy="411831"/>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
        <p:nvSpPr>
          <p:cNvPr id="24" name="Text Box 3">
            <a:extLst>
              <a:ext uri="{FF2B5EF4-FFF2-40B4-BE49-F238E27FC236}">
                <a16:creationId xmlns:a16="http://schemas.microsoft.com/office/drawing/2014/main" id="{B6DBA843-BEB6-4239-8FEB-A0B52A1C1119}"/>
              </a:ext>
            </a:extLst>
          </p:cNvPr>
          <p:cNvSpPr txBox="1">
            <a:spLocks noChangeArrowheads="1"/>
          </p:cNvSpPr>
          <p:nvPr/>
        </p:nvSpPr>
        <p:spPr bwMode="auto">
          <a:xfrm rot="16200000">
            <a:off x="2070624" y="3908479"/>
            <a:ext cx="6447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Disagree</a:t>
            </a:r>
          </a:p>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13%</a:t>
            </a:r>
          </a:p>
        </p:txBody>
      </p:sp>
      <p:sp>
        <p:nvSpPr>
          <p:cNvPr id="25" name="Text Box 3">
            <a:extLst>
              <a:ext uri="{FF2B5EF4-FFF2-40B4-BE49-F238E27FC236}">
                <a16:creationId xmlns:a16="http://schemas.microsoft.com/office/drawing/2014/main" id="{A0B760F5-ABD2-B234-FD5E-0C3D3AB1F09D}"/>
              </a:ext>
            </a:extLst>
          </p:cNvPr>
          <p:cNvSpPr txBox="1">
            <a:spLocks noChangeArrowheads="1"/>
          </p:cNvSpPr>
          <p:nvPr/>
        </p:nvSpPr>
        <p:spPr bwMode="auto">
          <a:xfrm rot="16200000">
            <a:off x="2145165" y="2526140"/>
            <a:ext cx="4956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Agree</a:t>
            </a:r>
          </a:p>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33%</a:t>
            </a:r>
          </a:p>
        </p:txBody>
      </p:sp>
      <p:sp>
        <p:nvSpPr>
          <p:cNvPr id="26" name="Text Box 3">
            <a:extLst>
              <a:ext uri="{FF2B5EF4-FFF2-40B4-BE49-F238E27FC236}">
                <a16:creationId xmlns:a16="http://schemas.microsoft.com/office/drawing/2014/main" id="{34D139DD-16CA-52FC-1B49-F810B435B91E}"/>
              </a:ext>
            </a:extLst>
          </p:cNvPr>
          <p:cNvSpPr txBox="1">
            <a:spLocks noChangeArrowheads="1"/>
          </p:cNvSpPr>
          <p:nvPr/>
        </p:nvSpPr>
        <p:spPr bwMode="auto">
          <a:xfrm rot="16200000">
            <a:off x="3603610" y="4613518"/>
            <a:ext cx="6447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Disagree</a:t>
            </a:r>
          </a:p>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14%</a:t>
            </a:r>
          </a:p>
        </p:txBody>
      </p:sp>
      <p:sp>
        <p:nvSpPr>
          <p:cNvPr id="27" name="Text Box 3">
            <a:extLst>
              <a:ext uri="{FF2B5EF4-FFF2-40B4-BE49-F238E27FC236}">
                <a16:creationId xmlns:a16="http://schemas.microsoft.com/office/drawing/2014/main" id="{30DB2A4F-2AE2-B135-2A6F-BBE86D821867}"/>
              </a:ext>
            </a:extLst>
          </p:cNvPr>
          <p:cNvSpPr txBox="1">
            <a:spLocks noChangeArrowheads="1"/>
          </p:cNvSpPr>
          <p:nvPr/>
        </p:nvSpPr>
        <p:spPr bwMode="auto">
          <a:xfrm rot="16200000">
            <a:off x="3678149" y="2752660"/>
            <a:ext cx="4956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Agree</a:t>
            </a:r>
          </a:p>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47%</a:t>
            </a:r>
          </a:p>
        </p:txBody>
      </p:sp>
      <p:sp>
        <p:nvSpPr>
          <p:cNvPr id="28" name="Text Box 3">
            <a:extLst>
              <a:ext uri="{FF2B5EF4-FFF2-40B4-BE49-F238E27FC236}">
                <a16:creationId xmlns:a16="http://schemas.microsoft.com/office/drawing/2014/main" id="{326C43A5-8A37-66CA-F814-F89C4BD71241}"/>
              </a:ext>
            </a:extLst>
          </p:cNvPr>
          <p:cNvSpPr txBox="1">
            <a:spLocks noChangeArrowheads="1"/>
          </p:cNvSpPr>
          <p:nvPr/>
        </p:nvSpPr>
        <p:spPr bwMode="auto">
          <a:xfrm rot="16200000">
            <a:off x="5022772" y="4660738"/>
            <a:ext cx="6447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Disagree</a:t>
            </a:r>
          </a:p>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13%</a:t>
            </a:r>
          </a:p>
        </p:txBody>
      </p:sp>
      <p:sp>
        <p:nvSpPr>
          <p:cNvPr id="29" name="Text Box 3">
            <a:extLst>
              <a:ext uri="{FF2B5EF4-FFF2-40B4-BE49-F238E27FC236}">
                <a16:creationId xmlns:a16="http://schemas.microsoft.com/office/drawing/2014/main" id="{FDC9EE73-DB0B-2B36-C0F9-B6BDD1FFD72E}"/>
              </a:ext>
            </a:extLst>
          </p:cNvPr>
          <p:cNvSpPr txBox="1">
            <a:spLocks noChangeArrowheads="1"/>
          </p:cNvSpPr>
          <p:nvPr/>
        </p:nvSpPr>
        <p:spPr bwMode="auto">
          <a:xfrm rot="16200000">
            <a:off x="5141643" y="2702624"/>
            <a:ext cx="4956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Agree</a:t>
            </a:r>
          </a:p>
          <a:p>
            <a:pPr algn="ctr" eaLnBrk="1" fontAlgn="base" hangingPunct="1">
              <a:spcBef>
                <a:spcPct val="0"/>
              </a:spcBef>
              <a:spcAft>
                <a:spcPct val="0"/>
              </a:spcAft>
              <a:defRPr/>
            </a:pPr>
            <a:r>
              <a:rPr lang="en-GB" altLang="en-US" sz="1000" dirty="0">
                <a:solidFill>
                  <a:schemeClr val="accent2"/>
                </a:solidFill>
                <a:latin typeface="Calibri" panose="020F0502020204030204" pitchFamily="34" charset="0"/>
              </a:rPr>
              <a:t>52%</a:t>
            </a:r>
          </a:p>
        </p:txBody>
      </p:sp>
      <p:sp>
        <p:nvSpPr>
          <p:cNvPr id="8" name="Text Box 3">
            <a:extLst>
              <a:ext uri="{FF2B5EF4-FFF2-40B4-BE49-F238E27FC236}">
                <a16:creationId xmlns:a16="http://schemas.microsoft.com/office/drawing/2014/main" id="{1124947B-6B61-E491-A031-E4328C055B30}"/>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31" name="Text Box 3">
            <a:extLst>
              <a:ext uri="{FF2B5EF4-FFF2-40B4-BE49-F238E27FC236}">
                <a16:creationId xmlns:a16="http://schemas.microsoft.com/office/drawing/2014/main" id="{EB2D80CA-3E50-CBDD-44E7-279CFFA4F19B}"/>
              </a:ext>
            </a:extLst>
          </p:cNvPr>
          <p:cNvSpPr txBox="1">
            <a:spLocks noChangeArrowheads="1"/>
          </p:cNvSpPr>
          <p:nvPr/>
        </p:nvSpPr>
        <p:spPr bwMode="auto">
          <a:xfrm>
            <a:off x="1878892" y="1273928"/>
            <a:ext cx="2603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i="1" dirty="0">
                <a:solidFill>
                  <a:schemeClr val="accent2"/>
                </a:solidFill>
                <a:latin typeface="Calibri" panose="020F0502020204030204" pitchFamily="34" charset="0"/>
              </a:rPr>
              <a:t>Supports/Services have met my needs</a:t>
            </a:r>
          </a:p>
        </p:txBody>
      </p:sp>
      <p:sp>
        <p:nvSpPr>
          <p:cNvPr id="32" name="Text Box 3">
            <a:extLst>
              <a:ext uri="{FF2B5EF4-FFF2-40B4-BE49-F238E27FC236}">
                <a16:creationId xmlns:a16="http://schemas.microsoft.com/office/drawing/2014/main" id="{4AACB090-CC66-0BE7-61B8-67579081E948}"/>
              </a:ext>
            </a:extLst>
          </p:cNvPr>
          <p:cNvSpPr txBox="1">
            <a:spLocks noChangeArrowheads="1"/>
          </p:cNvSpPr>
          <p:nvPr/>
        </p:nvSpPr>
        <p:spPr bwMode="auto">
          <a:xfrm>
            <a:off x="0" y="5962143"/>
            <a:ext cx="31678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*2020 included ‘undecided’ instead of ‘Unsure’ in survey</a:t>
            </a:r>
          </a:p>
        </p:txBody>
      </p:sp>
      <p:sp>
        <p:nvSpPr>
          <p:cNvPr id="33" name="Text Box 3">
            <a:extLst>
              <a:ext uri="{FF2B5EF4-FFF2-40B4-BE49-F238E27FC236}">
                <a16:creationId xmlns:a16="http://schemas.microsoft.com/office/drawing/2014/main" id="{B55E9F79-B2FC-EFBF-F3E4-E1B42E515316}"/>
              </a:ext>
            </a:extLst>
          </p:cNvPr>
          <p:cNvSpPr txBox="1">
            <a:spLocks noChangeArrowheads="1"/>
          </p:cNvSpPr>
          <p:nvPr/>
        </p:nvSpPr>
        <p:spPr bwMode="auto">
          <a:xfrm>
            <a:off x="0" y="6182974"/>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graphicFrame>
        <p:nvGraphicFramePr>
          <p:cNvPr id="34" name="Table 33">
            <a:extLst>
              <a:ext uri="{FF2B5EF4-FFF2-40B4-BE49-F238E27FC236}">
                <a16:creationId xmlns:a16="http://schemas.microsoft.com/office/drawing/2014/main" id="{78386C8D-7C84-B8A6-FF4A-E8BCBB331DFE}"/>
              </a:ext>
            </a:extLst>
          </p:cNvPr>
          <p:cNvGraphicFramePr>
            <a:graphicFrameLocks noGrp="1"/>
          </p:cNvGraphicFramePr>
          <p:nvPr>
            <p:extLst>
              <p:ext uri="{D42A27DB-BD31-4B8C-83A1-F6EECF244321}">
                <p14:modId xmlns:p14="http://schemas.microsoft.com/office/powerpoint/2010/main" val="2160098555"/>
              </p:ext>
            </p:extLst>
          </p:nvPr>
        </p:nvGraphicFramePr>
        <p:xfrm>
          <a:off x="5747579" y="2384959"/>
          <a:ext cx="6056982" cy="2577763"/>
        </p:xfrm>
        <a:graphic>
          <a:graphicData uri="http://schemas.openxmlformats.org/drawingml/2006/table">
            <a:tbl>
              <a:tblPr firstRow="1" bandRow="1">
                <a:tableStyleId>{9D7B26C5-4107-4FEC-AEDC-1716B250A1EF}</a:tableStyleId>
              </a:tblPr>
              <a:tblGrid>
                <a:gridCol w="998323">
                  <a:extLst>
                    <a:ext uri="{9D8B030D-6E8A-4147-A177-3AD203B41FA5}">
                      <a16:colId xmlns:a16="http://schemas.microsoft.com/office/drawing/2014/main" val="4089323703"/>
                    </a:ext>
                  </a:extLst>
                </a:gridCol>
                <a:gridCol w="335499">
                  <a:extLst>
                    <a:ext uri="{9D8B030D-6E8A-4147-A177-3AD203B41FA5}">
                      <a16:colId xmlns:a16="http://schemas.microsoft.com/office/drawing/2014/main" val="1057394503"/>
                    </a:ext>
                  </a:extLst>
                </a:gridCol>
                <a:gridCol w="335499">
                  <a:extLst>
                    <a:ext uri="{9D8B030D-6E8A-4147-A177-3AD203B41FA5}">
                      <a16:colId xmlns:a16="http://schemas.microsoft.com/office/drawing/2014/main" val="4176872577"/>
                    </a:ext>
                  </a:extLst>
                </a:gridCol>
                <a:gridCol w="335499">
                  <a:extLst>
                    <a:ext uri="{9D8B030D-6E8A-4147-A177-3AD203B41FA5}">
                      <a16:colId xmlns:a16="http://schemas.microsoft.com/office/drawing/2014/main" val="2055820629"/>
                    </a:ext>
                  </a:extLst>
                </a:gridCol>
                <a:gridCol w="335499">
                  <a:extLst>
                    <a:ext uri="{9D8B030D-6E8A-4147-A177-3AD203B41FA5}">
                      <a16:colId xmlns:a16="http://schemas.microsoft.com/office/drawing/2014/main" val="1440344629"/>
                    </a:ext>
                  </a:extLst>
                </a:gridCol>
                <a:gridCol w="335499">
                  <a:extLst>
                    <a:ext uri="{9D8B030D-6E8A-4147-A177-3AD203B41FA5}">
                      <a16:colId xmlns:a16="http://schemas.microsoft.com/office/drawing/2014/main" val="1094750844"/>
                    </a:ext>
                  </a:extLst>
                </a:gridCol>
                <a:gridCol w="335499">
                  <a:extLst>
                    <a:ext uri="{9D8B030D-6E8A-4147-A177-3AD203B41FA5}">
                      <a16:colId xmlns:a16="http://schemas.microsoft.com/office/drawing/2014/main" val="3740255347"/>
                    </a:ext>
                  </a:extLst>
                </a:gridCol>
                <a:gridCol w="335499">
                  <a:extLst>
                    <a:ext uri="{9D8B030D-6E8A-4147-A177-3AD203B41FA5}">
                      <a16:colId xmlns:a16="http://schemas.microsoft.com/office/drawing/2014/main" val="4014689243"/>
                    </a:ext>
                  </a:extLst>
                </a:gridCol>
                <a:gridCol w="335499">
                  <a:extLst>
                    <a:ext uri="{9D8B030D-6E8A-4147-A177-3AD203B41FA5}">
                      <a16:colId xmlns:a16="http://schemas.microsoft.com/office/drawing/2014/main" val="467181807"/>
                    </a:ext>
                  </a:extLst>
                </a:gridCol>
                <a:gridCol w="335499">
                  <a:extLst>
                    <a:ext uri="{9D8B030D-6E8A-4147-A177-3AD203B41FA5}">
                      <a16:colId xmlns:a16="http://schemas.microsoft.com/office/drawing/2014/main" val="2868335770"/>
                    </a:ext>
                  </a:extLst>
                </a:gridCol>
                <a:gridCol w="335499">
                  <a:extLst>
                    <a:ext uri="{9D8B030D-6E8A-4147-A177-3AD203B41FA5}">
                      <a16:colId xmlns:a16="http://schemas.microsoft.com/office/drawing/2014/main" val="388256369"/>
                    </a:ext>
                  </a:extLst>
                </a:gridCol>
                <a:gridCol w="335499">
                  <a:extLst>
                    <a:ext uri="{9D8B030D-6E8A-4147-A177-3AD203B41FA5}">
                      <a16:colId xmlns:a16="http://schemas.microsoft.com/office/drawing/2014/main" val="3273114468"/>
                    </a:ext>
                  </a:extLst>
                </a:gridCol>
                <a:gridCol w="335499">
                  <a:extLst>
                    <a:ext uri="{9D8B030D-6E8A-4147-A177-3AD203B41FA5}">
                      <a16:colId xmlns:a16="http://schemas.microsoft.com/office/drawing/2014/main" val="214893157"/>
                    </a:ext>
                  </a:extLst>
                </a:gridCol>
                <a:gridCol w="335499">
                  <a:extLst>
                    <a:ext uri="{9D8B030D-6E8A-4147-A177-3AD203B41FA5}">
                      <a16:colId xmlns:a16="http://schemas.microsoft.com/office/drawing/2014/main" val="3300824227"/>
                    </a:ext>
                  </a:extLst>
                </a:gridCol>
                <a:gridCol w="361673">
                  <a:extLst>
                    <a:ext uri="{9D8B030D-6E8A-4147-A177-3AD203B41FA5}">
                      <a16:colId xmlns:a16="http://schemas.microsoft.com/office/drawing/2014/main" val="3709150490"/>
                    </a:ext>
                  </a:extLst>
                </a:gridCol>
                <a:gridCol w="335499">
                  <a:extLst>
                    <a:ext uri="{9D8B030D-6E8A-4147-A177-3AD203B41FA5}">
                      <a16:colId xmlns:a16="http://schemas.microsoft.com/office/drawing/2014/main" val="4169344004"/>
                    </a:ext>
                  </a:extLst>
                </a:gridCol>
              </a:tblGrid>
              <a:tr h="253203">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1113736">
                <a:tc>
                  <a:txBody>
                    <a:bodyPr/>
                    <a:lstStyle/>
                    <a:p>
                      <a:pPr algn="l" fontAlgn="b"/>
                      <a:endParaRPr lang="en-IE" sz="100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183354">
                <a:tc>
                  <a:txBody>
                    <a:bodyPr/>
                    <a:lstStyle/>
                    <a:p>
                      <a:pPr algn="l" fontAlgn="b"/>
                      <a:r>
                        <a:rPr lang="en-GB" sz="1000" b="1" u="sng" strike="noStrike" kern="1200" dirty="0">
                          <a:solidFill>
                            <a:schemeClr val="accent2"/>
                          </a:solidFill>
                          <a:effectLst/>
                          <a:latin typeface="+mn-lt"/>
                        </a:rPr>
                        <a:t>2026</a:t>
                      </a:r>
                      <a:endParaRPr lang="en-IE" sz="10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183354">
                <a:tc>
                  <a:txBody>
                    <a:bodyPr/>
                    <a:lstStyle/>
                    <a:p>
                      <a:pPr algn="ctr" fontAlgn="ctr"/>
                      <a:r>
                        <a:rPr lang="en-IE" sz="1000" b="0" i="1" u="none" strike="noStrike" dirty="0">
                          <a:solidFill>
                            <a:schemeClr val="accent2"/>
                          </a:solidFill>
                          <a:effectLst/>
                          <a:latin typeface="+mn-lt"/>
                        </a:rPr>
                        <a:t>N=</a:t>
                      </a:r>
                      <a:endParaRPr lang="en-IE" sz="10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1000</a:t>
                      </a:r>
                    </a:p>
                  </a:txBody>
                  <a:tcPr marL="7620" marR="7620" marT="7620" marB="0" anchor="ctr">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331</a:t>
                      </a:r>
                    </a:p>
                  </a:txBody>
                  <a:tcPr marL="7620" marR="7620" marT="7620" marB="0" anchor="ctr">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669</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251</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421</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286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42</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644</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356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260</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290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270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180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760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240</a:t>
                      </a:r>
                    </a:p>
                  </a:txBody>
                  <a:tcPr marL="7620" marR="7620" marT="762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281372">
                <a:tc>
                  <a:txBody>
                    <a:bodyPr/>
                    <a:lstStyle/>
                    <a:p>
                      <a:pPr algn="l" fontAlgn="b"/>
                      <a:r>
                        <a:rPr lang="en-GB" sz="1000" b="0" i="0" u="none" strike="noStrike" dirty="0">
                          <a:solidFill>
                            <a:schemeClr val="tx1"/>
                          </a:solidFill>
                          <a:effectLst/>
                          <a:latin typeface="+mn-lt"/>
                        </a:rPr>
                        <a:t>Agree</a:t>
                      </a:r>
                      <a:endParaRPr lang="en-IE" sz="1000" b="0" i="0" u="none" strike="noStrike" dirty="0">
                        <a:solidFill>
                          <a:schemeClr val="tx1"/>
                        </a:solidFill>
                        <a:effectLst/>
                        <a:latin typeface="+mn-lt"/>
                      </a:endParaRP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chemeClr val="tx1"/>
                          </a:solidFill>
                          <a:effectLst/>
                          <a:latin typeface="+mn-lt"/>
                          <a:ea typeface="+mn-ea"/>
                          <a:cs typeface="+mn-cs"/>
                        </a:rPr>
                        <a:t>52%</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B050"/>
                          </a:solidFill>
                          <a:effectLst/>
                          <a:latin typeface="+mn-lt"/>
                          <a:ea typeface="+mn-ea"/>
                          <a:cs typeface="+mn-cs"/>
                        </a:rPr>
                        <a:t>59%</a:t>
                      </a:r>
                    </a:p>
                  </a:txBody>
                  <a:tcPr marL="7620" marR="7620" marT="7620" marB="0" anchor="ctr">
                    <a:lnR w="12700" cap="flat" cmpd="sng" algn="ctr">
                      <a:noFill/>
                      <a:prstDash val="solid"/>
                      <a:round/>
                      <a:headEnd type="none" w="med" len="med"/>
                      <a:tailEnd type="none" w="med" len="med"/>
                    </a:ln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49%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B050"/>
                          </a:solidFill>
                          <a:effectLst/>
                          <a:latin typeface="+mn-lt"/>
                          <a:ea typeface="+mn-ea"/>
                          <a:cs typeface="+mn-cs"/>
                        </a:rPr>
                        <a:t>60%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51%</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48%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45%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54%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49%</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B050"/>
                          </a:solidFill>
                          <a:effectLst/>
                          <a:latin typeface="+mn-lt"/>
                          <a:ea typeface="+mn-ea"/>
                          <a:cs typeface="+mn-cs"/>
                        </a:rPr>
                        <a:t>59%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51%</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41%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B050"/>
                          </a:solidFill>
                          <a:effectLst/>
                          <a:latin typeface="+mn-lt"/>
                          <a:ea typeface="+mn-ea"/>
                          <a:cs typeface="+mn-cs"/>
                        </a:rPr>
                        <a:t>61%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53%</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49%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281372">
                <a:tc>
                  <a:txBody>
                    <a:bodyPr/>
                    <a:lstStyle/>
                    <a:p>
                      <a:pPr algn="l" fontAlgn="b"/>
                      <a:r>
                        <a:rPr lang="en-GB" sz="1000" b="0" i="0" u="none" strike="noStrike" dirty="0">
                          <a:solidFill>
                            <a:schemeClr val="tx1"/>
                          </a:solidFill>
                          <a:effectLst/>
                          <a:latin typeface="+mn-lt"/>
                        </a:rPr>
                        <a:t>Unsure</a:t>
                      </a:r>
                      <a:endParaRPr lang="en-IE" sz="1000" b="0" i="0" u="none" strike="noStrike" dirty="0">
                        <a:solidFill>
                          <a:schemeClr val="tx1"/>
                        </a:solidFill>
                        <a:effectLst/>
                        <a:latin typeface="+mn-lt"/>
                      </a:endParaRP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18%</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18%</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chemeClr val="tx1"/>
                          </a:solidFill>
                          <a:effectLst/>
                          <a:latin typeface="+mn-lt"/>
                          <a:ea typeface="+mn-ea"/>
                          <a:cs typeface="+mn-cs"/>
                        </a:rPr>
                        <a:t>18%</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21%</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B050"/>
                          </a:solidFill>
                          <a:effectLst/>
                          <a:latin typeface="+mn-lt"/>
                          <a:ea typeface="+mn-ea"/>
                          <a:cs typeface="+mn-cs"/>
                        </a:rPr>
                        <a:t>23%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19%</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B050"/>
                          </a:solidFill>
                          <a:effectLst/>
                          <a:latin typeface="+mn-lt"/>
                          <a:ea typeface="+mn-ea"/>
                          <a:cs typeface="+mn-cs"/>
                        </a:rPr>
                        <a:t>23%</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281372">
                <a:tc>
                  <a:txBody>
                    <a:bodyPr/>
                    <a:lstStyle/>
                    <a:p>
                      <a:pPr algn="l" fontAlgn="b"/>
                      <a:r>
                        <a:rPr lang="en-GB" sz="1000" b="0" i="0" u="none" strike="noStrike" dirty="0">
                          <a:solidFill>
                            <a:schemeClr val="tx1"/>
                          </a:solidFill>
                          <a:effectLst/>
                          <a:latin typeface="+mn-lt"/>
                        </a:rPr>
                        <a:t>Disagree</a:t>
                      </a:r>
                      <a:endParaRPr lang="en-IE" sz="1000" b="0" i="0" u="none" strike="noStrike" dirty="0">
                        <a:solidFill>
                          <a:schemeClr val="tx1"/>
                        </a:solidFill>
                        <a:effectLst/>
                        <a:latin typeface="+mn-lt"/>
                      </a:endParaRPr>
                    </a:p>
                  </a:txBody>
                  <a:tcPr marL="7620" marR="7620" marT="7620" marB="0" anchor="ctr">
                    <a:lnB w="12700" cap="flat" cmpd="sng" algn="ctr">
                      <a:no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chemeClr val="tx1"/>
                          </a:solidFill>
                          <a:effectLst/>
                          <a:latin typeface="+mn-lt"/>
                          <a:ea typeface="+mn-ea"/>
                          <a:cs typeface="+mn-cs"/>
                        </a:rPr>
                        <a:t>13%</a:t>
                      </a:r>
                    </a:p>
                  </a:txBody>
                  <a:tcPr marL="7620" marR="7620" marT="7620" marB="0" anchor="ctr">
                    <a:lnB w="12700" cap="flat" cmpd="sng" algn="ctr">
                      <a:no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7%</a:t>
                      </a:r>
                    </a:p>
                  </a:txBody>
                  <a:tcPr marL="7620" marR="7620" marT="7620" marB="0" anchor="ctr">
                    <a:lnR>
                      <a:noFill/>
                    </a:lnR>
                    <a:lnB w="12700" cap="flat" cmpd="sng" algn="ctr">
                      <a:no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15%</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9%</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16%</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chemeClr val="tx1"/>
                          </a:solidFill>
                          <a:effectLst/>
                          <a:latin typeface="+mn-lt"/>
                          <a:ea typeface="+mn-ea"/>
                          <a:cs typeface="+mn-cs"/>
                        </a:rPr>
                        <a:t>11%</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chemeClr val="tx1"/>
                          </a:solidFill>
                          <a:effectLst/>
                          <a:latin typeface="+mn-lt"/>
                          <a:ea typeface="+mn-ea"/>
                          <a:cs typeface="+mn-cs"/>
                        </a:rPr>
                        <a:t>11%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chemeClr val="tx1"/>
                          </a:solidFill>
                          <a:effectLst/>
                          <a:latin typeface="+mn-lt"/>
                          <a:ea typeface="+mn-ea"/>
                          <a:cs typeface="+mn-cs"/>
                        </a:rPr>
                        <a:t>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rgbClr val="00B050"/>
                          </a:solidFill>
                          <a:effectLst/>
                          <a:latin typeface="+mn-lt"/>
                          <a:ea typeface="+mn-ea"/>
                          <a:cs typeface="+mn-cs"/>
                        </a:rPr>
                        <a:t>19%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a:solidFill>
                            <a:schemeClr val="tx1"/>
                          </a:solidFill>
                          <a:effectLst/>
                          <a:latin typeface="+mn-lt"/>
                          <a:ea typeface="+mn-ea"/>
                          <a:cs typeface="+mn-cs"/>
                        </a:rPr>
                        <a:t>11%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chemeClr val="tx1"/>
                          </a:solidFill>
                          <a:effectLst/>
                          <a:latin typeface="+mn-lt"/>
                          <a:ea typeface="+mn-ea"/>
                          <a:cs typeface="+mn-cs"/>
                        </a:rPr>
                        <a:t>12%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000" b="0" i="0" u="none" strike="noStrike" kern="1200" dirty="0">
                          <a:solidFill>
                            <a:schemeClr val="tx1"/>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bl>
          </a:graphicData>
        </a:graphic>
      </p:graphicFrame>
    </p:spTree>
    <p:extLst>
      <p:ext uri="{BB962C8B-B14F-4D97-AF65-F5344CB8AC3E}">
        <p14:creationId xmlns:p14="http://schemas.microsoft.com/office/powerpoint/2010/main" val="2860695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IE" sz="2100" dirty="0"/>
              <a:t>A lack of need or awareness of parenting supports and inconvenient/lack of time are the top reasons for not using parenting support services in 2026 – with similar results seen last wave.</a:t>
            </a:r>
          </a:p>
        </p:txBody>
      </p:sp>
      <p:sp>
        <p:nvSpPr>
          <p:cNvPr id="11" name="Text Box 3">
            <a:extLst>
              <a:ext uri="{FF2B5EF4-FFF2-40B4-BE49-F238E27FC236}">
                <a16:creationId xmlns:a16="http://schemas.microsoft.com/office/drawing/2014/main" id="{B36BDFDD-54F3-5123-9152-087ECD444724}"/>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Q23 Is there any reason why you might not choose to use a parenting support service in relation to your child whose birthday is next? </a:t>
            </a:r>
          </a:p>
        </p:txBody>
      </p:sp>
      <p:sp>
        <p:nvSpPr>
          <p:cNvPr id="12" name="Text Box 3">
            <a:extLst>
              <a:ext uri="{FF2B5EF4-FFF2-40B4-BE49-F238E27FC236}">
                <a16:creationId xmlns:a16="http://schemas.microsoft.com/office/drawing/2014/main" id="{A3F14768-B142-D7A7-7E7C-17C16427FC31}"/>
              </a:ext>
            </a:extLst>
          </p:cNvPr>
          <p:cNvSpPr txBox="1">
            <a:spLocks noChangeArrowheads="1"/>
          </p:cNvSpPr>
          <p:nvPr/>
        </p:nvSpPr>
        <p:spPr bwMode="auto">
          <a:xfrm>
            <a:off x="4968029" y="1044793"/>
            <a:ext cx="22559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400" i="1" dirty="0">
                <a:solidFill>
                  <a:schemeClr val="accent2"/>
                </a:solidFill>
                <a:latin typeface="Calibri" panose="020F0502020204030204" pitchFamily="34" charset="0"/>
              </a:rPr>
              <a:t>Reason you might not use </a:t>
            </a:r>
          </a:p>
          <a:p>
            <a:pPr algn="ctr" eaLnBrk="1" fontAlgn="base" hangingPunct="1">
              <a:spcBef>
                <a:spcPct val="0"/>
              </a:spcBef>
              <a:spcAft>
                <a:spcPct val="0"/>
              </a:spcAft>
              <a:defRPr/>
            </a:pPr>
            <a:r>
              <a:rPr lang="en-GB" altLang="en-US" sz="1400" i="1" dirty="0">
                <a:solidFill>
                  <a:schemeClr val="accent2"/>
                </a:solidFill>
                <a:latin typeface="Calibri" panose="020F0502020204030204" pitchFamily="34" charset="0"/>
              </a:rPr>
              <a:t>a parenting support service </a:t>
            </a:r>
          </a:p>
        </p:txBody>
      </p:sp>
      <p:sp>
        <p:nvSpPr>
          <p:cNvPr id="3" name="Text Box 3">
            <a:extLst>
              <a:ext uri="{FF2B5EF4-FFF2-40B4-BE49-F238E27FC236}">
                <a16:creationId xmlns:a16="http://schemas.microsoft.com/office/drawing/2014/main" id="{1618DDB3-58B8-E4BD-BA61-6B21256CF6D9}"/>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13" name="Text Box 3">
            <a:extLst>
              <a:ext uri="{FF2B5EF4-FFF2-40B4-BE49-F238E27FC236}">
                <a16:creationId xmlns:a16="http://schemas.microsoft.com/office/drawing/2014/main" id="{C3AFB388-8560-1B35-CAB2-7C1398FBAA86}"/>
              </a:ext>
            </a:extLst>
          </p:cNvPr>
          <p:cNvSpPr txBox="1">
            <a:spLocks noChangeArrowheads="1"/>
          </p:cNvSpPr>
          <p:nvPr/>
        </p:nvSpPr>
        <p:spPr bwMode="auto">
          <a:xfrm>
            <a:off x="-41316" y="6334780"/>
            <a:ext cx="20585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*2020 codes differ from 2024, 2026</a:t>
            </a:r>
          </a:p>
        </p:txBody>
      </p:sp>
      <p:cxnSp>
        <p:nvCxnSpPr>
          <p:cNvPr id="15" name="Straight Connector 14">
            <a:extLst>
              <a:ext uri="{FF2B5EF4-FFF2-40B4-BE49-F238E27FC236}">
                <a16:creationId xmlns:a16="http://schemas.microsoft.com/office/drawing/2014/main" id="{01577086-C649-EE5D-5CA3-B37899DBC6A8}"/>
              </a:ext>
            </a:extLst>
          </p:cNvPr>
          <p:cNvCxnSpPr>
            <a:cxnSpLocks/>
          </p:cNvCxnSpPr>
          <p:nvPr/>
        </p:nvCxnSpPr>
        <p:spPr>
          <a:xfrm>
            <a:off x="3921465"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026B56-8171-B93B-185A-F2390277315A}"/>
              </a:ext>
            </a:extLst>
          </p:cNvPr>
          <p:cNvCxnSpPr>
            <a:cxnSpLocks/>
          </p:cNvCxnSpPr>
          <p:nvPr/>
        </p:nvCxnSpPr>
        <p:spPr>
          <a:xfrm>
            <a:off x="7899400"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 Box 3">
            <a:extLst>
              <a:ext uri="{FF2B5EF4-FFF2-40B4-BE49-F238E27FC236}">
                <a16:creationId xmlns:a16="http://schemas.microsoft.com/office/drawing/2014/main" id="{C84207F7-86E9-7160-040D-59A301F9471E}"/>
              </a:ext>
            </a:extLst>
          </p:cNvPr>
          <p:cNvSpPr txBox="1">
            <a:spLocks noChangeArrowheads="1"/>
          </p:cNvSpPr>
          <p:nvPr/>
        </p:nvSpPr>
        <p:spPr bwMode="auto">
          <a:xfrm>
            <a:off x="10529588" y="1453008"/>
            <a:ext cx="716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20" name="Text Box 3">
            <a:extLst>
              <a:ext uri="{FF2B5EF4-FFF2-40B4-BE49-F238E27FC236}">
                <a16:creationId xmlns:a16="http://schemas.microsoft.com/office/drawing/2014/main" id="{80EE4B44-134A-1D9D-FCF8-BE9786D0B925}"/>
              </a:ext>
            </a:extLst>
          </p:cNvPr>
          <p:cNvSpPr txBox="1">
            <a:spLocks noChangeArrowheads="1"/>
          </p:cNvSpPr>
          <p:nvPr/>
        </p:nvSpPr>
        <p:spPr bwMode="auto">
          <a:xfrm>
            <a:off x="6034496" y="1453008"/>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graphicFrame>
        <p:nvGraphicFramePr>
          <p:cNvPr id="21" name="Chart 6">
            <a:extLst>
              <a:ext uri="{FF2B5EF4-FFF2-40B4-BE49-F238E27FC236}">
                <a16:creationId xmlns:a16="http://schemas.microsoft.com/office/drawing/2014/main" id="{02C6B956-5593-462F-1599-2AAC14EFB622}"/>
              </a:ext>
            </a:extLst>
          </p:cNvPr>
          <p:cNvGraphicFramePr/>
          <p:nvPr>
            <p:extLst>
              <p:ext uri="{D42A27DB-BD31-4B8C-83A1-F6EECF244321}">
                <p14:modId xmlns:p14="http://schemas.microsoft.com/office/powerpoint/2010/main" val="3787844577"/>
              </p:ext>
            </p:extLst>
          </p:nvPr>
        </p:nvGraphicFramePr>
        <p:xfrm>
          <a:off x="100702"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6">
            <a:extLst>
              <a:ext uri="{FF2B5EF4-FFF2-40B4-BE49-F238E27FC236}">
                <a16:creationId xmlns:a16="http://schemas.microsoft.com/office/drawing/2014/main" id="{AEF4C393-306A-7300-8023-1358FF68EB36}"/>
              </a:ext>
            </a:extLst>
          </p:cNvPr>
          <p:cNvGraphicFramePr/>
          <p:nvPr>
            <p:extLst>
              <p:ext uri="{D42A27DB-BD31-4B8C-83A1-F6EECF244321}">
                <p14:modId xmlns:p14="http://schemas.microsoft.com/office/powerpoint/2010/main" val="2095921297"/>
              </p:ext>
            </p:extLst>
          </p:nvPr>
        </p:nvGraphicFramePr>
        <p:xfrm>
          <a:off x="4183095" y="1784801"/>
          <a:ext cx="4022484" cy="4549979"/>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 Box 3">
            <a:extLst>
              <a:ext uri="{FF2B5EF4-FFF2-40B4-BE49-F238E27FC236}">
                <a16:creationId xmlns:a16="http://schemas.microsoft.com/office/drawing/2014/main" id="{EC69C570-1A5A-E515-AE80-057DDF3D2729}"/>
              </a:ext>
            </a:extLst>
          </p:cNvPr>
          <p:cNvSpPr txBox="1">
            <a:spLocks noChangeArrowheads="1"/>
          </p:cNvSpPr>
          <p:nvPr/>
        </p:nvSpPr>
        <p:spPr bwMode="auto">
          <a:xfrm>
            <a:off x="28951" y="1222033"/>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graphicFrame>
        <p:nvGraphicFramePr>
          <p:cNvPr id="24" name="Chart 6">
            <a:extLst>
              <a:ext uri="{FF2B5EF4-FFF2-40B4-BE49-F238E27FC236}">
                <a16:creationId xmlns:a16="http://schemas.microsoft.com/office/drawing/2014/main" id="{E7F01B05-2A33-B18A-9435-2CB7CCF97260}"/>
              </a:ext>
            </a:extLst>
          </p:cNvPr>
          <p:cNvGraphicFramePr/>
          <p:nvPr>
            <p:extLst>
              <p:ext uri="{D42A27DB-BD31-4B8C-83A1-F6EECF244321}">
                <p14:modId xmlns:p14="http://schemas.microsoft.com/office/powerpoint/2010/main" val="1459628577"/>
              </p:ext>
            </p:extLst>
          </p:nvPr>
        </p:nvGraphicFramePr>
        <p:xfrm>
          <a:off x="8162132" y="1784801"/>
          <a:ext cx="4232361" cy="4656638"/>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 Box 3">
            <a:extLst>
              <a:ext uri="{FF2B5EF4-FFF2-40B4-BE49-F238E27FC236}">
                <a16:creationId xmlns:a16="http://schemas.microsoft.com/office/drawing/2014/main" id="{9D1571B7-D2C9-AC2E-4F21-B592648AD414}"/>
              </a:ext>
            </a:extLst>
          </p:cNvPr>
          <p:cNvSpPr txBox="1">
            <a:spLocks noChangeArrowheads="1"/>
          </p:cNvSpPr>
          <p:nvPr/>
        </p:nvSpPr>
        <p:spPr bwMode="auto">
          <a:xfrm>
            <a:off x="2091649" y="1453008"/>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28" name="Rectangle 27">
            <a:extLst>
              <a:ext uri="{FF2B5EF4-FFF2-40B4-BE49-F238E27FC236}">
                <a16:creationId xmlns:a16="http://schemas.microsoft.com/office/drawing/2014/main" id="{15076399-8EAE-68F0-262D-27133A6A8282}"/>
              </a:ext>
            </a:extLst>
          </p:cNvPr>
          <p:cNvSpPr/>
          <p:nvPr/>
        </p:nvSpPr>
        <p:spPr>
          <a:xfrm>
            <a:off x="160611" y="1897412"/>
            <a:ext cx="3390798" cy="1346120"/>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29" name="Rectangle 28">
            <a:extLst>
              <a:ext uri="{FF2B5EF4-FFF2-40B4-BE49-F238E27FC236}">
                <a16:creationId xmlns:a16="http://schemas.microsoft.com/office/drawing/2014/main" id="{0F07E603-56EF-9804-C6B6-22EE482C0B6F}"/>
              </a:ext>
            </a:extLst>
          </p:cNvPr>
          <p:cNvSpPr/>
          <p:nvPr/>
        </p:nvSpPr>
        <p:spPr>
          <a:xfrm>
            <a:off x="4183095" y="1897412"/>
            <a:ext cx="3303605" cy="928915"/>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30" name="Rectangle 29">
            <a:extLst>
              <a:ext uri="{FF2B5EF4-FFF2-40B4-BE49-F238E27FC236}">
                <a16:creationId xmlns:a16="http://schemas.microsoft.com/office/drawing/2014/main" id="{146F11EB-C640-AF81-220E-76F2D2C8A7B1}"/>
              </a:ext>
            </a:extLst>
          </p:cNvPr>
          <p:cNvSpPr/>
          <p:nvPr/>
        </p:nvSpPr>
        <p:spPr>
          <a:xfrm>
            <a:off x="8205579" y="1897412"/>
            <a:ext cx="3339446" cy="838039"/>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Tree>
    <p:extLst>
      <p:ext uri="{BB962C8B-B14F-4D97-AF65-F5344CB8AC3E}">
        <p14:creationId xmlns:p14="http://schemas.microsoft.com/office/powerpoint/2010/main" val="1599237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23749-BCE3-05C8-519F-03A2DE732C8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8B41FB0-37E3-9FBD-F1F3-136F578381FC}"/>
              </a:ext>
            </a:extLst>
          </p:cNvPr>
          <p:cNvSpPr txBox="1"/>
          <p:nvPr/>
        </p:nvSpPr>
        <p:spPr>
          <a:xfrm>
            <a:off x="6746628" y="1783959"/>
            <a:ext cx="4645250" cy="288911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4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Delivery and Focus of Parenting Supports</a:t>
            </a:r>
          </a:p>
        </p:txBody>
      </p:sp>
      <p:pic>
        <p:nvPicPr>
          <p:cNvPr id="4102" name="Picture 6">
            <a:extLst>
              <a:ext uri="{FF2B5EF4-FFF2-40B4-BE49-F238E27FC236}">
                <a16:creationId xmlns:a16="http://schemas.microsoft.com/office/drawing/2014/main" id="{7C28597A-97C8-0DCE-0C00-13B660B73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20" r="20720"/>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704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hart 6">
            <a:extLst>
              <a:ext uri="{FF2B5EF4-FFF2-40B4-BE49-F238E27FC236}">
                <a16:creationId xmlns:a16="http://schemas.microsoft.com/office/drawing/2014/main" id="{580A99FD-40DA-0CEB-1D5D-65E6776CAEE4}"/>
              </a:ext>
            </a:extLst>
          </p:cNvPr>
          <p:cNvGraphicFramePr/>
          <p:nvPr>
            <p:extLst>
              <p:ext uri="{D42A27DB-BD31-4B8C-83A1-F6EECF244321}">
                <p14:modId xmlns:p14="http://schemas.microsoft.com/office/powerpoint/2010/main" val="2579769659"/>
              </p:ext>
            </p:extLst>
          </p:nvPr>
        </p:nvGraphicFramePr>
        <p:xfrm>
          <a:off x="3966804"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 name="Chart 6">
            <a:extLst>
              <a:ext uri="{FF2B5EF4-FFF2-40B4-BE49-F238E27FC236}">
                <a16:creationId xmlns:a16="http://schemas.microsoft.com/office/drawing/2014/main" id="{6E9D66A2-399C-66A6-E768-44DEFBEF01E2}"/>
              </a:ext>
            </a:extLst>
          </p:cNvPr>
          <p:cNvGraphicFramePr/>
          <p:nvPr>
            <p:extLst>
              <p:ext uri="{D42A27DB-BD31-4B8C-83A1-F6EECF244321}">
                <p14:modId xmlns:p14="http://schemas.microsoft.com/office/powerpoint/2010/main" val="4135207164"/>
              </p:ext>
            </p:extLst>
          </p:nvPr>
        </p:nvGraphicFramePr>
        <p:xfrm>
          <a:off x="8312101"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Chart 6">
            <a:extLst>
              <a:ext uri="{FF2B5EF4-FFF2-40B4-BE49-F238E27FC236}">
                <a16:creationId xmlns:a16="http://schemas.microsoft.com/office/drawing/2014/main" id="{83AD7188-3D01-3A1E-B221-72BDF3E0ADD0}"/>
              </a:ext>
            </a:extLst>
          </p:cNvPr>
          <p:cNvGraphicFramePr/>
          <p:nvPr>
            <p:extLst>
              <p:ext uri="{D42A27DB-BD31-4B8C-83A1-F6EECF244321}">
                <p14:modId xmlns:p14="http://schemas.microsoft.com/office/powerpoint/2010/main" val="2828409252"/>
              </p:ext>
            </p:extLst>
          </p:nvPr>
        </p:nvGraphicFramePr>
        <p:xfrm>
          <a:off x="133155" y="1784801"/>
          <a:ext cx="4022484" cy="4656638"/>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a:xfrm>
            <a:off x="89650" y="89650"/>
            <a:ext cx="10491263" cy="874373"/>
          </a:xfrm>
        </p:spPr>
        <p:txBody>
          <a:bodyPr>
            <a:normAutofit fontScale="90000"/>
          </a:bodyPr>
          <a:lstStyle/>
          <a:p>
            <a:r>
              <a:rPr lang="en-IE" sz="2000" i="1" dirty="0"/>
              <a:t>Websites, face-to-face group-based </a:t>
            </a:r>
            <a:r>
              <a:rPr lang="en-IE" sz="2000" dirty="0"/>
              <a:t>and</a:t>
            </a:r>
            <a:r>
              <a:rPr lang="en-IE" sz="2000" i="1" dirty="0"/>
              <a:t> individual supports </a:t>
            </a:r>
            <a:r>
              <a:rPr lang="en-IE" sz="2000" dirty="0"/>
              <a:t>remain the </a:t>
            </a:r>
            <a:r>
              <a:rPr lang="en-GB" sz="2000" dirty="0"/>
              <a:t>preferred forms of delivery of parenting supports. Interest in parenting supports via websites increased by 9%pts this wave (first mention).</a:t>
            </a:r>
            <a:endParaRPr lang="en-IE" sz="2000" i="1" dirty="0"/>
          </a:p>
        </p:txBody>
      </p:sp>
      <p:sp>
        <p:nvSpPr>
          <p:cNvPr id="4" name="Text Box 3">
            <a:extLst>
              <a:ext uri="{FF2B5EF4-FFF2-40B4-BE49-F238E27FC236}">
                <a16:creationId xmlns:a16="http://schemas.microsoft.com/office/drawing/2014/main" id="{DC3D5A71-346E-2513-8DA4-5294B4765385}"/>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Q24 What is your preference for the delivery of parenting supports in relation to your child whose birthday is next?</a:t>
            </a:r>
          </a:p>
        </p:txBody>
      </p:sp>
      <p:sp>
        <p:nvSpPr>
          <p:cNvPr id="25" name="Text Box 3">
            <a:extLst>
              <a:ext uri="{FF2B5EF4-FFF2-40B4-BE49-F238E27FC236}">
                <a16:creationId xmlns:a16="http://schemas.microsoft.com/office/drawing/2014/main" id="{3939D5C1-2F21-8A7A-0104-09C6F1829E8E}"/>
              </a:ext>
            </a:extLst>
          </p:cNvPr>
          <p:cNvSpPr txBox="1">
            <a:spLocks noChangeArrowheads="1"/>
          </p:cNvSpPr>
          <p:nvPr/>
        </p:nvSpPr>
        <p:spPr bwMode="auto">
          <a:xfrm>
            <a:off x="-41316" y="6334780"/>
            <a:ext cx="20585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*2020 codes differ from 2024, 2026</a:t>
            </a:r>
          </a:p>
        </p:txBody>
      </p:sp>
      <p:sp>
        <p:nvSpPr>
          <p:cNvPr id="26" name="Text Box 3">
            <a:extLst>
              <a:ext uri="{FF2B5EF4-FFF2-40B4-BE49-F238E27FC236}">
                <a16:creationId xmlns:a16="http://schemas.microsoft.com/office/drawing/2014/main" id="{93DFFEDD-0961-4AB7-575E-11D2152AB656}"/>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cxnSp>
        <p:nvCxnSpPr>
          <p:cNvPr id="19" name="Straight Connector 18">
            <a:extLst>
              <a:ext uri="{FF2B5EF4-FFF2-40B4-BE49-F238E27FC236}">
                <a16:creationId xmlns:a16="http://schemas.microsoft.com/office/drawing/2014/main" id="{25DFEB4C-FF09-B8B5-7004-E99C4864FC81}"/>
              </a:ext>
            </a:extLst>
          </p:cNvPr>
          <p:cNvCxnSpPr>
            <a:cxnSpLocks/>
          </p:cNvCxnSpPr>
          <p:nvPr/>
        </p:nvCxnSpPr>
        <p:spPr>
          <a:xfrm>
            <a:off x="3921465"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62B19BE-246A-54F2-05AC-D648E8634393}"/>
              </a:ext>
            </a:extLst>
          </p:cNvPr>
          <p:cNvCxnSpPr>
            <a:cxnSpLocks/>
          </p:cNvCxnSpPr>
          <p:nvPr/>
        </p:nvCxnSpPr>
        <p:spPr>
          <a:xfrm>
            <a:off x="7899400"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Text Box 3">
            <a:extLst>
              <a:ext uri="{FF2B5EF4-FFF2-40B4-BE49-F238E27FC236}">
                <a16:creationId xmlns:a16="http://schemas.microsoft.com/office/drawing/2014/main" id="{870467CD-945C-19A8-487B-95155DBA012E}"/>
              </a:ext>
            </a:extLst>
          </p:cNvPr>
          <p:cNvSpPr txBox="1">
            <a:spLocks noChangeArrowheads="1"/>
          </p:cNvSpPr>
          <p:nvPr/>
        </p:nvSpPr>
        <p:spPr bwMode="auto">
          <a:xfrm>
            <a:off x="10495120" y="1453008"/>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N=959</a:t>
            </a:r>
          </a:p>
        </p:txBody>
      </p:sp>
      <p:sp>
        <p:nvSpPr>
          <p:cNvPr id="22" name="Text Box 3">
            <a:extLst>
              <a:ext uri="{FF2B5EF4-FFF2-40B4-BE49-F238E27FC236}">
                <a16:creationId xmlns:a16="http://schemas.microsoft.com/office/drawing/2014/main" id="{0250E2B6-EF5F-7FFF-B070-7C56FC8896DC}"/>
              </a:ext>
            </a:extLst>
          </p:cNvPr>
          <p:cNvSpPr txBox="1">
            <a:spLocks noChangeArrowheads="1"/>
          </p:cNvSpPr>
          <p:nvPr/>
        </p:nvSpPr>
        <p:spPr bwMode="auto">
          <a:xfrm>
            <a:off x="6034496" y="1453008"/>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29" name="Text Box 3">
            <a:extLst>
              <a:ext uri="{FF2B5EF4-FFF2-40B4-BE49-F238E27FC236}">
                <a16:creationId xmlns:a16="http://schemas.microsoft.com/office/drawing/2014/main" id="{063829A1-F85A-C9A3-FF61-228AB0DBD058}"/>
              </a:ext>
            </a:extLst>
          </p:cNvPr>
          <p:cNvSpPr txBox="1">
            <a:spLocks noChangeArrowheads="1"/>
          </p:cNvSpPr>
          <p:nvPr/>
        </p:nvSpPr>
        <p:spPr bwMode="auto">
          <a:xfrm>
            <a:off x="28951" y="1222033"/>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31" name="Text Box 3">
            <a:extLst>
              <a:ext uri="{FF2B5EF4-FFF2-40B4-BE49-F238E27FC236}">
                <a16:creationId xmlns:a16="http://schemas.microsoft.com/office/drawing/2014/main" id="{E888C1C5-AF8F-6E12-7086-A169C42E1297}"/>
              </a:ext>
            </a:extLst>
          </p:cNvPr>
          <p:cNvSpPr txBox="1">
            <a:spLocks noChangeArrowheads="1"/>
          </p:cNvSpPr>
          <p:nvPr/>
        </p:nvSpPr>
        <p:spPr bwMode="auto">
          <a:xfrm>
            <a:off x="2397523" y="1453008"/>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N=908</a:t>
            </a:r>
          </a:p>
        </p:txBody>
      </p:sp>
      <p:sp>
        <p:nvSpPr>
          <p:cNvPr id="32" name="Rectangle 31">
            <a:extLst>
              <a:ext uri="{FF2B5EF4-FFF2-40B4-BE49-F238E27FC236}">
                <a16:creationId xmlns:a16="http://schemas.microsoft.com/office/drawing/2014/main" id="{ADA4A250-319D-5FFD-B878-5C407F7A98DF}"/>
              </a:ext>
            </a:extLst>
          </p:cNvPr>
          <p:cNvSpPr/>
          <p:nvPr/>
        </p:nvSpPr>
        <p:spPr>
          <a:xfrm>
            <a:off x="363741" y="1897412"/>
            <a:ext cx="3390798" cy="1628108"/>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33" name="Rectangle 32">
            <a:extLst>
              <a:ext uri="{FF2B5EF4-FFF2-40B4-BE49-F238E27FC236}">
                <a16:creationId xmlns:a16="http://schemas.microsoft.com/office/drawing/2014/main" id="{604BB72C-03A0-9F4F-7DA7-FEF98C931376}"/>
              </a:ext>
            </a:extLst>
          </p:cNvPr>
          <p:cNvSpPr/>
          <p:nvPr/>
        </p:nvSpPr>
        <p:spPr>
          <a:xfrm>
            <a:off x="4183095" y="1897412"/>
            <a:ext cx="3303605" cy="972788"/>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39" name="Rectangle 38">
            <a:extLst>
              <a:ext uri="{FF2B5EF4-FFF2-40B4-BE49-F238E27FC236}">
                <a16:creationId xmlns:a16="http://schemas.microsoft.com/office/drawing/2014/main" id="{B877041D-8F2A-3601-FBDA-2F64609A224D}"/>
              </a:ext>
            </a:extLst>
          </p:cNvPr>
          <p:cNvSpPr/>
          <p:nvPr/>
        </p:nvSpPr>
        <p:spPr>
          <a:xfrm>
            <a:off x="8450515" y="1897411"/>
            <a:ext cx="3303605" cy="1219861"/>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Tree>
    <p:extLst>
      <p:ext uri="{BB962C8B-B14F-4D97-AF65-F5344CB8AC3E}">
        <p14:creationId xmlns:p14="http://schemas.microsoft.com/office/powerpoint/2010/main" val="2652683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E0D46-9883-6F52-7707-7E44125D2657}"/>
              </a:ext>
            </a:extLst>
          </p:cNvPr>
          <p:cNvSpPr>
            <a:spLocks noGrp="1"/>
          </p:cNvSpPr>
          <p:nvPr>
            <p:ph type="body" idx="1"/>
          </p:nvPr>
        </p:nvSpPr>
        <p:spPr>
          <a:xfrm>
            <a:off x="247650" y="1285333"/>
            <a:ext cx="11602590" cy="5079956"/>
          </a:xfrm>
        </p:spPr>
        <p:txBody>
          <a:bodyPr>
            <a:noAutofit/>
          </a:bodyPr>
          <a:lstStyle/>
          <a:p>
            <a:r>
              <a:rPr lang="en-IE" sz="1500" dirty="0"/>
              <a:t>The sample surveyed for this third wave of research represents a population of households with children aged under 18, with quotas and subsequent weighting applied to reflect the population spread on </a:t>
            </a:r>
            <a:r>
              <a:rPr lang="en-GB" sz="1500" dirty="0">
                <a:solidFill>
                  <a:srgbClr val="000000"/>
                </a:solidFill>
                <a:effectLst/>
                <a:latin typeface="Calibri" panose="020F0502020204030204" pitchFamily="34" charset="0"/>
                <a:ea typeface="Arial" panose="020B0604020202020204" pitchFamily="34" charset="0"/>
                <a:cs typeface="Arial" panose="020B0604020202020204" pitchFamily="34" charset="0"/>
              </a:rPr>
              <a:t>Age of Child in Household, Region and Household Composition (CSO 2022). </a:t>
            </a:r>
            <a:endParaRPr lang="en-IE" sz="1500" dirty="0"/>
          </a:p>
          <a:p>
            <a:endParaRPr lang="en-IE" sz="1500" dirty="0">
              <a:highlight>
                <a:srgbClr val="FFFF00"/>
              </a:highlight>
            </a:endParaRPr>
          </a:p>
          <a:p>
            <a:r>
              <a:rPr lang="en-IE" sz="1500" dirty="0"/>
              <a:t>Within the total sample of N = 1,000 adults, various parental sub samples are also reported and compared with the nat. rep. result for context:</a:t>
            </a:r>
          </a:p>
          <a:p>
            <a:pPr lvl="1"/>
            <a:r>
              <a:rPr lang="en-IE" sz="1500" dirty="0"/>
              <a:t>Minority ethnic: N = 197</a:t>
            </a:r>
          </a:p>
          <a:p>
            <a:pPr lvl="1"/>
            <a:r>
              <a:rPr lang="en-IE" sz="1500" dirty="0"/>
              <a:t>One parent households: N = 181</a:t>
            </a:r>
          </a:p>
          <a:p>
            <a:pPr lvl="1"/>
            <a:r>
              <a:rPr lang="en-IE" sz="1500" dirty="0"/>
              <a:t>Key demographic groups – gender, age, social class and region</a:t>
            </a:r>
          </a:p>
          <a:p>
            <a:pPr lvl="1"/>
            <a:endParaRPr lang="en-IE" sz="1500" dirty="0">
              <a:highlight>
                <a:srgbClr val="FFFF00"/>
              </a:highlight>
            </a:endParaRPr>
          </a:p>
          <a:p>
            <a:r>
              <a:rPr lang="en-IE" sz="1500" dirty="0"/>
              <a:t>This is a survey of adults living in households with children under the age of 18, identified via the opening question:</a:t>
            </a:r>
          </a:p>
          <a:p>
            <a:pPr lvl="1"/>
            <a:r>
              <a:rPr lang="en-IE" sz="1500" i="1" dirty="0"/>
              <a:t>Are you Mother/Father/Guardian/Kinship carer of the children in your home?</a:t>
            </a:r>
          </a:p>
          <a:p>
            <a:pPr lvl="1"/>
            <a:endParaRPr lang="en-IE" sz="1500" dirty="0">
              <a:highlight>
                <a:srgbClr val="FFFF00"/>
              </a:highlight>
            </a:endParaRPr>
          </a:p>
          <a:p>
            <a:r>
              <a:rPr lang="en-IE" sz="1500" dirty="0"/>
              <a:t>The demographics of the research participants has a female/mother focus </a:t>
            </a:r>
          </a:p>
          <a:p>
            <a:pPr lvl="1"/>
            <a:r>
              <a:rPr lang="en-IE" sz="1500" dirty="0"/>
              <a:t>67% females, and 33% males, with the majority falling into the age ranges from 25 to 54 years.  </a:t>
            </a:r>
          </a:p>
          <a:p>
            <a:pPr lvl="1"/>
            <a:r>
              <a:rPr lang="en-IE" sz="1500" dirty="0"/>
              <a:t>63% are in ABC1F50+ (higher) social grade households, 37% in C2DEF&lt;50 (lower) social grade households.</a:t>
            </a:r>
          </a:p>
          <a:p>
            <a:pPr lvl="1"/>
            <a:endParaRPr lang="en-IE" sz="1500" dirty="0">
              <a:highlight>
                <a:srgbClr val="FFFF00"/>
              </a:highlight>
            </a:endParaRPr>
          </a:p>
          <a:p>
            <a:r>
              <a:rPr lang="en-IE" sz="1500" dirty="0"/>
              <a:t>Single or separated parents are robustly represented in the sample: 24%.</a:t>
            </a:r>
          </a:p>
          <a:p>
            <a:endParaRPr lang="en-IE" sz="1500" dirty="0">
              <a:highlight>
                <a:srgbClr val="FFFF00"/>
              </a:highlight>
            </a:endParaRPr>
          </a:p>
          <a:p>
            <a:r>
              <a:rPr lang="en-IE" sz="1500" dirty="0"/>
              <a:t>The sample is spread nationally, and 21% of the sample are rurally based, 36% city based, and the balance live in an urban or suburban area. </a:t>
            </a:r>
          </a:p>
          <a:p>
            <a:pPr marL="0" indent="0">
              <a:buNone/>
            </a:pPr>
            <a:endParaRPr lang="en-IE" sz="1500" dirty="0">
              <a:highlight>
                <a:srgbClr val="FFFF00"/>
              </a:highlight>
            </a:endParaRPr>
          </a:p>
          <a:p>
            <a:r>
              <a:rPr lang="en-IE" sz="1500" dirty="0"/>
              <a:t>6% speak a language other than English or Irish at home most often.</a:t>
            </a:r>
          </a:p>
          <a:p>
            <a:pPr marL="0" indent="0">
              <a:buNone/>
            </a:pPr>
            <a:endParaRPr lang="en-IE" sz="1500" dirty="0">
              <a:highlight>
                <a:srgbClr val="FFFF00"/>
              </a:highlight>
            </a:endParaRPr>
          </a:p>
          <a:p>
            <a:r>
              <a:rPr lang="en-IE" sz="1500" dirty="0"/>
              <a:t>18% identify with a nationality other than Irish and 21% identify with an ethnic group other than Irish.</a:t>
            </a:r>
          </a:p>
          <a:p>
            <a:endParaRPr lang="en-IE" sz="1500" dirty="0">
              <a:highlight>
                <a:srgbClr val="FFFF00"/>
              </a:highlight>
            </a:endParaRPr>
          </a:p>
          <a:p>
            <a:r>
              <a:rPr lang="en-IE" sz="1500" dirty="0"/>
              <a:t>Minority ethnic parents total N = 197 overall, 20% of the sample.</a:t>
            </a:r>
          </a:p>
        </p:txBody>
      </p:sp>
      <p:sp>
        <p:nvSpPr>
          <p:cNvPr id="3" name="Title 2">
            <a:extLst>
              <a:ext uri="{FF2B5EF4-FFF2-40B4-BE49-F238E27FC236}">
                <a16:creationId xmlns:a16="http://schemas.microsoft.com/office/drawing/2014/main" id="{70577ABB-B188-D3B5-D148-4CC7A91C876F}"/>
              </a:ext>
            </a:extLst>
          </p:cNvPr>
          <p:cNvSpPr>
            <a:spLocks noGrp="1"/>
          </p:cNvSpPr>
          <p:nvPr>
            <p:ph type="title"/>
          </p:nvPr>
        </p:nvSpPr>
        <p:spPr/>
        <p:txBody>
          <a:bodyPr>
            <a:normAutofit/>
          </a:bodyPr>
          <a:lstStyle/>
          <a:p>
            <a:r>
              <a:rPr lang="en-IE" sz="2000" dirty="0"/>
              <a:t>2026 Sample Overview</a:t>
            </a:r>
          </a:p>
        </p:txBody>
      </p:sp>
    </p:spTree>
    <p:extLst>
      <p:ext uri="{BB962C8B-B14F-4D97-AF65-F5344CB8AC3E}">
        <p14:creationId xmlns:p14="http://schemas.microsoft.com/office/powerpoint/2010/main" val="638620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IE" sz="2000" i="1" dirty="0"/>
              <a:t>Community centre </a:t>
            </a:r>
            <a:r>
              <a:rPr lang="en-IE" sz="2000" dirty="0"/>
              <a:t>and</a:t>
            </a:r>
            <a:r>
              <a:rPr lang="en-IE" sz="2000" i="1" dirty="0"/>
              <a:t> School </a:t>
            </a:r>
            <a:r>
              <a:rPr lang="en-IE" sz="2000" dirty="0"/>
              <a:t>are the top preferences for </a:t>
            </a:r>
            <a:r>
              <a:rPr lang="en-GB" sz="2000" dirty="0"/>
              <a:t>in-person parenting information and support in 2026 - consistent across both the main sample and Minority Ethnic sample.</a:t>
            </a:r>
            <a:endParaRPr lang="en-IE" sz="2000" i="1" dirty="0"/>
          </a:p>
        </p:txBody>
      </p:sp>
      <p:sp>
        <p:nvSpPr>
          <p:cNvPr id="11" name="Text Box 3">
            <a:extLst>
              <a:ext uri="{FF2B5EF4-FFF2-40B4-BE49-F238E27FC236}">
                <a16:creationId xmlns:a16="http://schemas.microsoft.com/office/drawing/2014/main" id="{1BC6CB52-0D09-01BE-1272-01A7B265529D}"/>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Q25 Which place(s) would you like to go for in-person parenting information and support for your child whose birthday is next? </a:t>
            </a:r>
          </a:p>
        </p:txBody>
      </p:sp>
      <p:sp>
        <p:nvSpPr>
          <p:cNvPr id="10" name="Text Box 3">
            <a:extLst>
              <a:ext uri="{FF2B5EF4-FFF2-40B4-BE49-F238E27FC236}">
                <a16:creationId xmlns:a16="http://schemas.microsoft.com/office/drawing/2014/main" id="{D5C01AF4-E67D-696C-78A4-B4A221D531DD}"/>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3" name="Text Box 3">
            <a:extLst>
              <a:ext uri="{FF2B5EF4-FFF2-40B4-BE49-F238E27FC236}">
                <a16:creationId xmlns:a16="http://schemas.microsoft.com/office/drawing/2014/main" id="{2FDE0B0E-9BC1-D851-2267-8DBBEE284113}"/>
              </a:ext>
            </a:extLst>
          </p:cNvPr>
          <p:cNvSpPr txBox="1">
            <a:spLocks noChangeArrowheads="1"/>
          </p:cNvSpPr>
          <p:nvPr/>
        </p:nvSpPr>
        <p:spPr bwMode="auto">
          <a:xfrm>
            <a:off x="0" y="6357441"/>
            <a:ext cx="1356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New Question in 2024</a:t>
            </a:r>
          </a:p>
        </p:txBody>
      </p:sp>
      <p:sp>
        <p:nvSpPr>
          <p:cNvPr id="19" name="Text Box 3">
            <a:extLst>
              <a:ext uri="{FF2B5EF4-FFF2-40B4-BE49-F238E27FC236}">
                <a16:creationId xmlns:a16="http://schemas.microsoft.com/office/drawing/2014/main" id="{0C618DB2-055D-9948-1B4C-92E434513A76}"/>
              </a:ext>
            </a:extLst>
          </p:cNvPr>
          <p:cNvSpPr txBox="1">
            <a:spLocks noChangeArrowheads="1"/>
          </p:cNvSpPr>
          <p:nvPr/>
        </p:nvSpPr>
        <p:spPr bwMode="auto">
          <a:xfrm>
            <a:off x="9124248" y="1442189"/>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graphicFrame>
        <p:nvGraphicFramePr>
          <p:cNvPr id="21" name="Chart 6">
            <a:extLst>
              <a:ext uri="{FF2B5EF4-FFF2-40B4-BE49-F238E27FC236}">
                <a16:creationId xmlns:a16="http://schemas.microsoft.com/office/drawing/2014/main" id="{FA837790-2E4D-14F0-2870-8103BA95BB14}"/>
              </a:ext>
            </a:extLst>
          </p:cNvPr>
          <p:cNvGraphicFramePr/>
          <p:nvPr>
            <p:extLst>
              <p:ext uri="{D42A27DB-BD31-4B8C-83A1-F6EECF244321}">
                <p14:modId xmlns:p14="http://schemas.microsoft.com/office/powerpoint/2010/main" val="1386034032"/>
              </p:ext>
            </p:extLst>
          </p:nvPr>
        </p:nvGraphicFramePr>
        <p:xfrm>
          <a:off x="6911621" y="1784801"/>
          <a:ext cx="4425255" cy="4656638"/>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 Box 3">
            <a:extLst>
              <a:ext uri="{FF2B5EF4-FFF2-40B4-BE49-F238E27FC236}">
                <a16:creationId xmlns:a16="http://schemas.microsoft.com/office/drawing/2014/main" id="{2F68D544-CDD1-069E-5277-3AC538AF01EA}"/>
              </a:ext>
            </a:extLst>
          </p:cNvPr>
          <p:cNvSpPr txBox="1">
            <a:spLocks noChangeArrowheads="1"/>
          </p:cNvSpPr>
          <p:nvPr/>
        </p:nvSpPr>
        <p:spPr bwMode="auto">
          <a:xfrm>
            <a:off x="3497462" y="1442189"/>
            <a:ext cx="716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24" name="Text Box 3">
            <a:extLst>
              <a:ext uri="{FF2B5EF4-FFF2-40B4-BE49-F238E27FC236}">
                <a16:creationId xmlns:a16="http://schemas.microsoft.com/office/drawing/2014/main" id="{1558C0F5-AACF-6974-2B11-854ADDA54C5D}"/>
              </a:ext>
            </a:extLst>
          </p:cNvPr>
          <p:cNvSpPr txBox="1">
            <a:spLocks noChangeArrowheads="1"/>
          </p:cNvSpPr>
          <p:nvPr/>
        </p:nvSpPr>
        <p:spPr bwMode="auto">
          <a:xfrm>
            <a:off x="5527094" y="1165190"/>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graphicFrame>
        <p:nvGraphicFramePr>
          <p:cNvPr id="4" name="Chart 6">
            <a:extLst>
              <a:ext uri="{FF2B5EF4-FFF2-40B4-BE49-F238E27FC236}">
                <a16:creationId xmlns:a16="http://schemas.microsoft.com/office/drawing/2014/main" id="{BB6D6522-6E0E-B0E1-038C-4A7EA2D24164}"/>
              </a:ext>
            </a:extLst>
          </p:cNvPr>
          <p:cNvGraphicFramePr/>
          <p:nvPr>
            <p:extLst>
              <p:ext uri="{D42A27DB-BD31-4B8C-83A1-F6EECF244321}">
                <p14:modId xmlns:p14="http://schemas.microsoft.com/office/powerpoint/2010/main" val="861817787"/>
              </p:ext>
            </p:extLst>
          </p:nvPr>
        </p:nvGraphicFramePr>
        <p:xfrm>
          <a:off x="923026" y="1734001"/>
          <a:ext cx="5129015" cy="4590599"/>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385A1E0E-717D-74D4-B559-8B8FAC56C0E2}"/>
              </a:ext>
            </a:extLst>
          </p:cNvPr>
          <p:cNvCxnSpPr>
            <a:cxnSpLocks/>
          </p:cNvCxnSpPr>
          <p:nvPr/>
        </p:nvCxnSpPr>
        <p:spPr>
          <a:xfrm>
            <a:off x="89650" y="3125921"/>
            <a:ext cx="11797550" cy="0"/>
          </a:xfrm>
          <a:prstGeom prst="line">
            <a:avLst/>
          </a:prstGeom>
          <a:ln w="127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26663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6">
            <a:extLst>
              <a:ext uri="{FF2B5EF4-FFF2-40B4-BE49-F238E27FC236}">
                <a16:creationId xmlns:a16="http://schemas.microsoft.com/office/drawing/2014/main" id="{E484B6E0-452F-F8C4-764A-FB32208ADAE9}"/>
              </a:ext>
            </a:extLst>
          </p:cNvPr>
          <p:cNvGraphicFramePr/>
          <p:nvPr>
            <p:extLst>
              <p:ext uri="{D42A27DB-BD31-4B8C-83A1-F6EECF244321}">
                <p14:modId xmlns:p14="http://schemas.microsoft.com/office/powerpoint/2010/main" val="3745764515"/>
              </p:ext>
            </p:extLst>
          </p:nvPr>
        </p:nvGraphicFramePr>
        <p:xfrm>
          <a:off x="100702" y="1784801"/>
          <a:ext cx="4379858" cy="45905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6">
            <a:extLst>
              <a:ext uri="{FF2B5EF4-FFF2-40B4-BE49-F238E27FC236}">
                <a16:creationId xmlns:a16="http://schemas.microsoft.com/office/drawing/2014/main" id="{F1F8C4AC-7D8F-8E7C-DBC7-DBFD5C385E3C}"/>
              </a:ext>
            </a:extLst>
          </p:cNvPr>
          <p:cNvGraphicFramePr/>
          <p:nvPr>
            <p:extLst>
              <p:ext uri="{D42A27DB-BD31-4B8C-83A1-F6EECF244321}">
                <p14:modId xmlns:p14="http://schemas.microsoft.com/office/powerpoint/2010/main" val="287757382"/>
              </p:ext>
            </p:extLst>
          </p:nvPr>
        </p:nvGraphicFramePr>
        <p:xfrm>
          <a:off x="7963530" y="1784801"/>
          <a:ext cx="5183510" cy="46566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6">
            <a:extLst>
              <a:ext uri="{FF2B5EF4-FFF2-40B4-BE49-F238E27FC236}">
                <a16:creationId xmlns:a16="http://schemas.microsoft.com/office/drawing/2014/main" id="{45D6E162-514A-6C8E-A84B-F10E0E1C7850}"/>
              </a:ext>
            </a:extLst>
          </p:cNvPr>
          <p:cNvGraphicFramePr/>
          <p:nvPr>
            <p:extLst>
              <p:ext uri="{D42A27DB-BD31-4B8C-83A1-F6EECF244321}">
                <p14:modId xmlns:p14="http://schemas.microsoft.com/office/powerpoint/2010/main" val="262737832"/>
              </p:ext>
            </p:extLst>
          </p:nvPr>
        </p:nvGraphicFramePr>
        <p:xfrm>
          <a:off x="3792807" y="1784801"/>
          <a:ext cx="4893991" cy="4656638"/>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Autofit/>
          </a:bodyPr>
          <a:lstStyle/>
          <a:p>
            <a:r>
              <a:rPr lang="en-IE" sz="2000" i="1" dirty="0"/>
              <a:t>Mychild.ie, Gov.ie, </a:t>
            </a:r>
            <a:r>
              <a:rPr lang="en-IE" sz="2000" dirty="0"/>
              <a:t>and various social media sites remain the top </a:t>
            </a:r>
            <a:r>
              <a:rPr lang="en-GB" sz="2000" dirty="0"/>
              <a:t>websites/platforms used for parenting advice and support in 2026.</a:t>
            </a:r>
            <a:endParaRPr lang="en-IE" sz="2000" dirty="0"/>
          </a:p>
        </p:txBody>
      </p:sp>
      <p:sp>
        <p:nvSpPr>
          <p:cNvPr id="11" name="Text Box 3">
            <a:extLst>
              <a:ext uri="{FF2B5EF4-FFF2-40B4-BE49-F238E27FC236}">
                <a16:creationId xmlns:a16="http://schemas.microsoft.com/office/drawing/2014/main" id="{658110D0-B23D-3C5B-B717-C6E86742543C}"/>
              </a:ext>
            </a:extLst>
          </p:cNvPr>
          <p:cNvSpPr txBox="1">
            <a:spLocks noChangeArrowheads="1"/>
          </p:cNvSpPr>
          <p:nvPr/>
        </p:nvSpPr>
        <p:spPr bwMode="auto">
          <a:xfrm>
            <a:off x="0" y="6581001"/>
            <a:ext cx="9642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Q26 Which of the following websites/platforms, if any have you used for parenting advice and support in relation to your child whose birthday is next?</a:t>
            </a:r>
          </a:p>
        </p:txBody>
      </p:sp>
      <p:sp>
        <p:nvSpPr>
          <p:cNvPr id="7" name="Text Box 3">
            <a:extLst>
              <a:ext uri="{FF2B5EF4-FFF2-40B4-BE49-F238E27FC236}">
                <a16:creationId xmlns:a16="http://schemas.microsoft.com/office/drawing/2014/main" id="{303C6962-A92A-1BEC-A8BF-B1467ACE77CC}"/>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8" name="Text Box 3">
            <a:extLst>
              <a:ext uri="{FF2B5EF4-FFF2-40B4-BE49-F238E27FC236}">
                <a16:creationId xmlns:a16="http://schemas.microsoft.com/office/drawing/2014/main" id="{CC04FCEF-781F-EA8C-626B-C57509AFC076}"/>
              </a:ext>
            </a:extLst>
          </p:cNvPr>
          <p:cNvSpPr txBox="1">
            <a:spLocks noChangeArrowheads="1"/>
          </p:cNvSpPr>
          <p:nvPr/>
        </p:nvSpPr>
        <p:spPr bwMode="auto">
          <a:xfrm>
            <a:off x="10529588" y="1453008"/>
            <a:ext cx="716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9" name="Text Box 3">
            <a:extLst>
              <a:ext uri="{FF2B5EF4-FFF2-40B4-BE49-F238E27FC236}">
                <a16:creationId xmlns:a16="http://schemas.microsoft.com/office/drawing/2014/main" id="{385D7224-E544-6238-90D9-F3DF75B945A0}"/>
              </a:ext>
            </a:extLst>
          </p:cNvPr>
          <p:cNvSpPr txBox="1">
            <a:spLocks noChangeArrowheads="1"/>
          </p:cNvSpPr>
          <p:nvPr/>
        </p:nvSpPr>
        <p:spPr bwMode="auto">
          <a:xfrm>
            <a:off x="6034496" y="1453008"/>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21" name="Text Box 3">
            <a:extLst>
              <a:ext uri="{FF2B5EF4-FFF2-40B4-BE49-F238E27FC236}">
                <a16:creationId xmlns:a16="http://schemas.microsoft.com/office/drawing/2014/main" id="{A188BE04-E2B1-8619-4D67-FEA7931DA6D6}"/>
              </a:ext>
            </a:extLst>
          </p:cNvPr>
          <p:cNvSpPr txBox="1">
            <a:spLocks noChangeArrowheads="1"/>
          </p:cNvSpPr>
          <p:nvPr/>
        </p:nvSpPr>
        <p:spPr bwMode="auto">
          <a:xfrm>
            <a:off x="28951" y="1222033"/>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23" name="Text Box 3">
            <a:extLst>
              <a:ext uri="{FF2B5EF4-FFF2-40B4-BE49-F238E27FC236}">
                <a16:creationId xmlns:a16="http://schemas.microsoft.com/office/drawing/2014/main" id="{FA9A0318-288A-42CB-20CF-0E5A0BF8AE58}"/>
              </a:ext>
            </a:extLst>
          </p:cNvPr>
          <p:cNvSpPr txBox="1">
            <a:spLocks noChangeArrowheads="1"/>
          </p:cNvSpPr>
          <p:nvPr/>
        </p:nvSpPr>
        <p:spPr bwMode="auto">
          <a:xfrm>
            <a:off x="2091649" y="1453008"/>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24" name="Rectangle 23">
            <a:extLst>
              <a:ext uri="{FF2B5EF4-FFF2-40B4-BE49-F238E27FC236}">
                <a16:creationId xmlns:a16="http://schemas.microsoft.com/office/drawing/2014/main" id="{55EEADE4-AC29-7CCF-491E-299C0FC3438F}"/>
              </a:ext>
            </a:extLst>
          </p:cNvPr>
          <p:cNvSpPr/>
          <p:nvPr/>
        </p:nvSpPr>
        <p:spPr>
          <a:xfrm>
            <a:off x="100702" y="1897413"/>
            <a:ext cx="3450707" cy="1628108"/>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cxnSp>
        <p:nvCxnSpPr>
          <p:cNvPr id="25" name="Straight Connector 24">
            <a:extLst>
              <a:ext uri="{FF2B5EF4-FFF2-40B4-BE49-F238E27FC236}">
                <a16:creationId xmlns:a16="http://schemas.microsoft.com/office/drawing/2014/main" id="{EDBA47CA-3E10-8B87-A3B1-C039584E6522}"/>
              </a:ext>
            </a:extLst>
          </p:cNvPr>
          <p:cNvCxnSpPr>
            <a:cxnSpLocks/>
          </p:cNvCxnSpPr>
          <p:nvPr/>
        </p:nvCxnSpPr>
        <p:spPr>
          <a:xfrm>
            <a:off x="3687785" y="1453008"/>
            <a:ext cx="0" cy="4960132"/>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0DF6509-31EE-D291-9BF7-F96D7CB0FC6B}"/>
              </a:ext>
            </a:extLst>
          </p:cNvPr>
          <p:cNvCxnSpPr>
            <a:cxnSpLocks/>
          </p:cNvCxnSpPr>
          <p:nvPr/>
        </p:nvCxnSpPr>
        <p:spPr>
          <a:xfrm>
            <a:off x="7963529"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C488AA4-97A9-F971-C213-21A227E63DD9}"/>
              </a:ext>
            </a:extLst>
          </p:cNvPr>
          <p:cNvSpPr/>
          <p:nvPr/>
        </p:nvSpPr>
        <p:spPr>
          <a:xfrm>
            <a:off x="3792807" y="1897412"/>
            <a:ext cx="3909089" cy="876961"/>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28" name="Rectangle 27">
            <a:extLst>
              <a:ext uri="{FF2B5EF4-FFF2-40B4-BE49-F238E27FC236}">
                <a16:creationId xmlns:a16="http://schemas.microsoft.com/office/drawing/2014/main" id="{A2A5C509-D3BE-FCE7-AB6C-3A512305CEDC}"/>
              </a:ext>
            </a:extLst>
          </p:cNvPr>
          <p:cNvSpPr/>
          <p:nvPr/>
        </p:nvSpPr>
        <p:spPr>
          <a:xfrm>
            <a:off x="8067643" y="1897413"/>
            <a:ext cx="3785958" cy="784828"/>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3" name="Text Box 3">
            <a:extLst>
              <a:ext uri="{FF2B5EF4-FFF2-40B4-BE49-F238E27FC236}">
                <a16:creationId xmlns:a16="http://schemas.microsoft.com/office/drawing/2014/main" id="{7F17E978-D614-90FB-56F8-DFEFF6FE6D4E}"/>
              </a:ext>
            </a:extLst>
          </p:cNvPr>
          <p:cNvSpPr txBox="1">
            <a:spLocks noChangeArrowheads="1"/>
          </p:cNvSpPr>
          <p:nvPr/>
        </p:nvSpPr>
        <p:spPr bwMode="auto">
          <a:xfrm>
            <a:off x="-41316" y="6334780"/>
            <a:ext cx="19030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*Codes changed over each wave</a:t>
            </a:r>
          </a:p>
        </p:txBody>
      </p:sp>
    </p:spTree>
    <p:extLst>
      <p:ext uri="{BB962C8B-B14F-4D97-AF65-F5344CB8AC3E}">
        <p14:creationId xmlns:p14="http://schemas.microsoft.com/office/powerpoint/2010/main" val="783723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IE" sz="2000" i="1" dirty="0"/>
              <a:t>Information about child development </a:t>
            </a:r>
            <a:r>
              <a:rPr lang="en-IE" sz="2000" dirty="0"/>
              <a:t>is</a:t>
            </a:r>
            <a:r>
              <a:rPr lang="en-GB" sz="2000" dirty="0"/>
              <a:t> reported as the most helpful aspect of using websites for parenting advice.</a:t>
            </a:r>
            <a:endParaRPr lang="en-IE" sz="2000" i="1" dirty="0"/>
          </a:p>
        </p:txBody>
      </p:sp>
      <p:sp>
        <p:nvSpPr>
          <p:cNvPr id="11" name="Text Box 3">
            <a:extLst>
              <a:ext uri="{FF2B5EF4-FFF2-40B4-BE49-F238E27FC236}">
                <a16:creationId xmlns:a16="http://schemas.microsoft.com/office/drawing/2014/main" id="{FDC7F3A2-C5C5-F806-8D52-80C56152C66A}"/>
              </a:ext>
            </a:extLst>
          </p:cNvPr>
          <p:cNvSpPr txBox="1">
            <a:spLocks noChangeArrowheads="1"/>
          </p:cNvSpPr>
          <p:nvPr/>
        </p:nvSpPr>
        <p:spPr bwMode="auto">
          <a:xfrm>
            <a:off x="0" y="6581001"/>
            <a:ext cx="9642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Q27 If you use websites for parenting advice, what aspects of them have you found helpful in relation to your child whose birthday is next? </a:t>
            </a:r>
          </a:p>
        </p:txBody>
      </p:sp>
      <p:sp>
        <p:nvSpPr>
          <p:cNvPr id="4" name="Text Box 3">
            <a:extLst>
              <a:ext uri="{FF2B5EF4-FFF2-40B4-BE49-F238E27FC236}">
                <a16:creationId xmlns:a16="http://schemas.microsoft.com/office/drawing/2014/main" id="{A294E201-EC57-0E94-A7F1-FE155EB20663}"/>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6" name="Text Box 3">
            <a:extLst>
              <a:ext uri="{FF2B5EF4-FFF2-40B4-BE49-F238E27FC236}">
                <a16:creationId xmlns:a16="http://schemas.microsoft.com/office/drawing/2014/main" id="{8F63F6DA-33E1-E085-2D72-650749682463}"/>
              </a:ext>
            </a:extLst>
          </p:cNvPr>
          <p:cNvSpPr txBox="1">
            <a:spLocks noChangeArrowheads="1"/>
          </p:cNvSpPr>
          <p:nvPr/>
        </p:nvSpPr>
        <p:spPr bwMode="auto">
          <a:xfrm>
            <a:off x="10529588" y="1453008"/>
            <a:ext cx="716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7" name="Text Box 3">
            <a:extLst>
              <a:ext uri="{FF2B5EF4-FFF2-40B4-BE49-F238E27FC236}">
                <a16:creationId xmlns:a16="http://schemas.microsoft.com/office/drawing/2014/main" id="{6E9ADD4C-F212-6B70-8CAC-607BB929B183}"/>
              </a:ext>
            </a:extLst>
          </p:cNvPr>
          <p:cNvSpPr txBox="1">
            <a:spLocks noChangeArrowheads="1"/>
          </p:cNvSpPr>
          <p:nvPr/>
        </p:nvSpPr>
        <p:spPr bwMode="auto">
          <a:xfrm>
            <a:off x="6034496" y="1453008"/>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graphicFrame>
        <p:nvGraphicFramePr>
          <p:cNvPr id="8" name="Chart 6">
            <a:extLst>
              <a:ext uri="{FF2B5EF4-FFF2-40B4-BE49-F238E27FC236}">
                <a16:creationId xmlns:a16="http://schemas.microsoft.com/office/drawing/2014/main" id="{D755AF6C-6397-8D41-4953-6014A561D4D0}"/>
              </a:ext>
            </a:extLst>
          </p:cNvPr>
          <p:cNvGraphicFramePr/>
          <p:nvPr>
            <p:extLst>
              <p:ext uri="{D42A27DB-BD31-4B8C-83A1-F6EECF244321}">
                <p14:modId xmlns:p14="http://schemas.microsoft.com/office/powerpoint/2010/main" val="1074640521"/>
              </p:ext>
            </p:extLst>
          </p:nvPr>
        </p:nvGraphicFramePr>
        <p:xfrm>
          <a:off x="100702"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6">
            <a:extLst>
              <a:ext uri="{FF2B5EF4-FFF2-40B4-BE49-F238E27FC236}">
                <a16:creationId xmlns:a16="http://schemas.microsoft.com/office/drawing/2014/main" id="{C5AC8F54-1A9E-94EF-AC2A-C239454EC2E2}"/>
              </a:ext>
            </a:extLst>
          </p:cNvPr>
          <p:cNvGraphicFramePr/>
          <p:nvPr>
            <p:extLst>
              <p:ext uri="{D42A27DB-BD31-4B8C-83A1-F6EECF244321}">
                <p14:modId xmlns:p14="http://schemas.microsoft.com/office/powerpoint/2010/main" val="3347710573"/>
              </p:ext>
            </p:extLst>
          </p:nvPr>
        </p:nvGraphicFramePr>
        <p:xfrm>
          <a:off x="4183095"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6">
            <a:extLst>
              <a:ext uri="{FF2B5EF4-FFF2-40B4-BE49-F238E27FC236}">
                <a16:creationId xmlns:a16="http://schemas.microsoft.com/office/drawing/2014/main" id="{65346F0A-AE12-D5E3-5D14-DFC7E140135A}"/>
              </a:ext>
            </a:extLst>
          </p:cNvPr>
          <p:cNvGraphicFramePr/>
          <p:nvPr>
            <p:extLst>
              <p:ext uri="{D42A27DB-BD31-4B8C-83A1-F6EECF244321}">
                <p14:modId xmlns:p14="http://schemas.microsoft.com/office/powerpoint/2010/main" val="2303351434"/>
              </p:ext>
            </p:extLst>
          </p:nvPr>
        </p:nvGraphicFramePr>
        <p:xfrm>
          <a:off x="8372009" y="1784801"/>
          <a:ext cx="4022484" cy="4656638"/>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 Box 3">
            <a:extLst>
              <a:ext uri="{FF2B5EF4-FFF2-40B4-BE49-F238E27FC236}">
                <a16:creationId xmlns:a16="http://schemas.microsoft.com/office/drawing/2014/main" id="{39324064-26FF-F248-6B4A-538387FF27ED}"/>
              </a:ext>
            </a:extLst>
          </p:cNvPr>
          <p:cNvSpPr txBox="1">
            <a:spLocks noChangeArrowheads="1"/>
          </p:cNvSpPr>
          <p:nvPr/>
        </p:nvSpPr>
        <p:spPr bwMode="auto">
          <a:xfrm>
            <a:off x="2091649" y="1453008"/>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21" name="Rectangle 20">
            <a:extLst>
              <a:ext uri="{FF2B5EF4-FFF2-40B4-BE49-F238E27FC236}">
                <a16:creationId xmlns:a16="http://schemas.microsoft.com/office/drawing/2014/main" id="{7167ACD9-9BCC-00F9-D7BB-621C71ABF92D}"/>
              </a:ext>
            </a:extLst>
          </p:cNvPr>
          <p:cNvSpPr/>
          <p:nvPr/>
        </p:nvSpPr>
        <p:spPr>
          <a:xfrm>
            <a:off x="160611" y="1897412"/>
            <a:ext cx="3390798" cy="935240"/>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cxnSp>
        <p:nvCxnSpPr>
          <p:cNvPr id="22" name="Straight Connector 21">
            <a:extLst>
              <a:ext uri="{FF2B5EF4-FFF2-40B4-BE49-F238E27FC236}">
                <a16:creationId xmlns:a16="http://schemas.microsoft.com/office/drawing/2014/main" id="{24672017-6D5F-CD52-3EFD-C09F5B8FE892}"/>
              </a:ext>
            </a:extLst>
          </p:cNvPr>
          <p:cNvCxnSpPr>
            <a:cxnSpLocks/>
          </p:cNvCxnSpPr>
          <p:nvPr/>
        </p:nvCxnSpPr>
        <p:spPr>
          <a:xfrm>
            <a:off x="3921465"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25E645-E387-1902-78A3-24D1442979D3}"/>
              </a:ext>
            </a:extLst>
          </p:cNvPr>
          <p:cNvCxnSpPr>
            <a:cxnSpLocks/>
          </p:cNvCxnSpPr>
          <p:nvPr/>
        </p:nvCxnSpPr>
        <p:spPr>
          <a:xfrm>
            <a:off x="7963529"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95191F1-D1C6-B653-6C7A-AB90D8603E07}"/>
              </a:ext>
            </a:extLst>
          </p:cNvPr>
          <p:cNvSpPr/>
          <p:nvPr/>
        </p:nvSpPr>
        <p:spPr>
          <a:xfrm>
            <a:off x="4281387" y="1897412"/>
            <a:ext cx="3390798" cy="726518"/>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26" name="Rectangle 25">
            <a:extLst>
              <a:ext uri="{FF2B5EF4-FFF2-40B4-BE49-F238E27FC236}">
                <a16:creationId xmlns:a16="http://schemas.microsoft.com/office/drawing/2014/main" id="{16763F77-F218-1520-766E-E77AF3FF48A3}"/>
              </a:ext>
            </a:extLst>
          </p:cNvPr>
          <p:cNvSpPr/>
          <p:nvPr/>
        </p:nvSpPr>
        <p:spPr>
          <a:xfrm>
            <a:off x="8504468" y="1897412"/>
            <a:ext cx="3390798" cy="726518"/>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27" name="Text Box 3">
            <a:extLst>
              <a:ext uri="{FF2B5EF4-FFF2-40B4-BE49-F238E27FC236}">
                <a16:creationId xmlns:a16="http://schemas.microsoft.com/office/drawing/2014/main" id="{6038E029-DF4F-89ED-C1FB-4D3C40E6BABC}"/>
              </a:ext>
            </a:extLst>
          </p:cNvPr>
          <p:cNvSpPr txBox="1">
            <a:spLocks noChangeArrowheads="1"/>
          </p:cNvSpPr>
          <p:nvPr/>
        </p:nvSpPr>
        <p:spPr bwMode="auto">
          <a:xfrm>
            <a:off x="28951" y="1222033"/>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Tree>
    <p:extLst>
      <p:ext uri="{BB962C8B-B14F-4D97-AF65-F5344CB8AC3E}">
        <p14:creationId xmlns:p14="http://schemas.microsoft.com/office/powerpoint/2010/main" val="3202672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IE" sz="2200" i="1" dirty="0"/>
              <a:t>Love and Connection</a:t>
            </a:r>
            <a:r>
              <a:rPr lang="en-IE" sz="2200" dirty="0"/>
              <a:t> continues to be reported as the most rewarding aspect about being a parent.</a:t>
            </a:r>
            <a:endParaRPr lang="en-IE" sz="2200" i="1" dirty="0"/>
          </a:p>
        </p:txBody>
      </p:sp>
      <p:sp>
        <p:nvSpPr>
          <p:cNvPr id="11" name="Text Box 3">
            <a:extLst>
              <a:ext uri="{FF2B5EF4-FFF2-40B4-BE49-F238E27FC236}">
                <a16:creationId xmlns:a16="http://schemas.microsoft.com/office/drawing/2014/main" id="{A270A068-77F0-B0AB-9F7F-8BCE423CFDC9}"/>
              </a:ext>
            </a:extLst>
          </p:cNvPr>
          <p:cNvSpPr txBox="1">
            <a:spLocks noChangeArrowheads="1"/>
          </p:cNvSpPr>
          <p:nvPr/>
        </p:nvSpPr>
        <p:spPr bwMode="auto">
          <a:xfrm>
            <a:off x="0" y="6581001"/>
            <a:ext cx="9642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Q28 What do you find most rewarding about being a parent? (Spontaneous responses to open question - coded)</a:t>
            </a:r>
          </a:p>
        </p:txBody>
      </p:sp>
      <p:sp>
        <p:nvSpPr>
          <p:cNvPr id="5" name="Text Box 3">
            <a:extLst>
              <a:ext uri="{FF2B5EF4-FFF2-40B4-BE49-F238E27FC236}">
                <a16:creationId xmlns:a16="http://schemas.microsoft.com/office/drawing/2014/main" id="{7A1F7503-B74B-DD57-018E-E4E0D32F427C}"/>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4" name="Text Box 3">
            <a:extLst>
              <a:ext uri="{FF2B5EF4-FFF2-40B4-BE49-F238E27FC236}">
                <a16:creationId xmlns:a16="http://schemas.microsoft.com/office/drawing/2014/main" id="{893B0816-0DF2-00E5-100C-B33F3D3B39E4}"/>
              </a:ext>
            </a:extLst>
          </p:cNvPr>
          <p:cNvSpPr txBox="1">
            <a:spLocks noChangeArrowheads="1"/>
          </p:cNvSpPr>
          <p:nvPr/>
        </p:nvSpPr>
        <p:spPr bwMode="auto">
          <a:xfrm>
            <a:off x="0" y="6357441"/>
            <a:ext cx="1356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New Question in 2024</a:t>
            </a:r>
          </a:p>
        </p:txBody>
      </p:sp>
      <p:sp>
        <p:nvSpPr>
          <p:cNvPr id="8" name="Text Box 3">
            <a:extLst>
              <a:ext uri="{FF2B5EF4-FFF2-40B4-BE49-F238E27FC236}">
                <a16:creationId xmlns:a16="http://schemas.microsoft.com/office/drawing/2014/main" id="{06B339A7-47E4-3E1C-1E42-797A04392525}"/>
              </a:ext>
            </a:extLst>
          </p:cNvPr>
          <p:cNvSpPr txBox="1">
            <a:spLocks noChangeArrowheads="1"/>
          </p:cNvSpPr>
          <p:nvPr/>
        </p:nvSpPr>
        <p:spPr bwMode="auto">
          <a:xfrm>
            <a:off x="8632054" y="1448709"/>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graphicFrame>
        <p:nvGraphicFramePr>
          <p:cNvPr id="9" name="Chart 6">
            <a:extLst>
              <a:ext uri="{FF2B5EF4-FFF2-40B4-BE49-F238E27FC236}">
                <a16:creationId xmlns:a16="http://schemas.microsoft.com/office/drawing/2014/main" id="{FD0525F5-B355-93A3-80D8-99F06B6461E7}"/>
              </a:ext>
            </a:extLst>
          </p:cNvPr>
          <p:cNvGraphicFramePr/>
          <p:nvPr>
            <p:extLst>
              <p:ext uri="{D42A27DB-BD31-4B8C-83A1-F6EECF244321}">
                <p14:modId xmlns:p14="http://schemas.microsoft.com/office/powerpoint/2010/main" val="358720779"/>
              </p:ext>
            </p:extLst>
          </p:nvPr>
        </p:nvGraphicFramePr>
        <p:xfrm>
          <a:off x="1377410" y="1784800"/>
          <a:ext cx="4511938" cy="45726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6">
            <a:extLst>
              <a:ext uri="{FF2B5EF4-FFF2-40B4-BE49-F238E27FC236}">
                <a16:creationId xmlns:a16="http://schemas.microsoft.com/office/drawing/2014/main" id="{0CDC6256-8BD7-01F7-6226-E9160A513B9B}"/>
              </a:ext>
            </a:extLst>
          </p:cNvPr>
          <p:cNvGraphicFramePr/>
          <p:nvPr>
            <p:extLst>
              <p:ext uri="{D42A27DB-BD31-4B8C-83A1-F6EECF244321}">
                <p14:modId xmlns:p14="http://schemas.microsoft.com/office/powerpoint/2010/main" val="2642755472"/>
              </p:ext>
            </p:extLst>
          </p:nvPr>
        </p:nvGraphicFramePr>
        <p:xfrm>
          <a:off x="6831866" y="1826800"/>
          <a:ext cx="4786754" cy="457264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Box 3">
            <a:extLst>
              <a:ext uri="{FF2B5EF4-FFF2-40B4-BE49-F238E27FC236}">
                <a16:creationId xmlns:a16="http://schemas.microsoft.com/office/drawing/2014/main" id="{67042E9F-C183-3558-DB99-4FCE9C0D88A9}"/>
              </a:ext>
            </a:extLst>
          </p:cNvPr>
          <p:cNvSpPr txBox="1">
            <a:spLocks noChangeArrowheads="1"/>
          </p:cNvSpPr>
          <p:nvPr/>
        </p:nvSpPr>
        <p:spPr bwMode="auto">
          <a:xfrm>
            <a:off x="3263410" y="1453008"/>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3" name="Text Box 3">
            <a:extLst>
              <a:ext uri="{FF2B5EF4-FFF2-40B4-BE49-F238E27FC236}">
                <a16:creationId xmlns:a16="http://schemas.microsoft.com/office/drawing/2014/main" id="{7DD23734-F7FC-907F-FBF4-6F6B45B08D3E}"/>
              </a:ext>
            </a:extLst>
          </p:cNvPr>
          <p:cNvSpPr txBox="1">
            <a:spLocks noChangeArrowheads="1"/>
          </p:cNvSpPr>
          <p:nvPr/>
        </p:nvSpPr>
        <p:spPr bwMode="auto">
          <a:xfrm>
            <a:off x="0" y="6112263"/>
            <a:ext cx="13756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Open question in 2024</a:t>
            </a:r>
          </a:p>
        </p:txBody>
      </p:sp>
      <p:sp>
        <p:nvSpPr>
          <p:cNvPr id="16" name="Text Box 3">
            <a:extLst>
              <a:ext uri="{FF2B5EF4-FFF2-40B4-BE49-F238E27FC236}">
                <a16:creationId xmlns:a16="http://schemas.microsoft.com/office/drawing/2014/main" id="{DC6E7802-915D-D65C-2BAA-F2047AD22D60}"/>
              </a:ext>
            </a:extLst>
          </p:cNvPr>
          <p:cNvSpPr txBox="1">
            <a:spLocks noChangeArrowheads="1"/>
          </p:cNvSpPr>
          <p:nvPr/>
        </p:nvSpPr>
        <p:spPr bwMode="auto">
          <a:xfrm>
            <a:off x="5527094" y="1165190"/>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Tree>
    <p:extLst>
      <p:ext uri="{BB962C8B-B14F-4D97-AF65-F5344CB8AC3E}">
        <p14:creationId xmlns:p14="http://schemas.microsoft.com/office/powerpoint/2010/main" val="2461499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a:xfrm>
            <a:off x="89649" y="89650"/>
            <a:ext cx="10668545" cy="874373"/>
          </a:xfrm>
        </p:spPr>
        <p:txBody>
          <a:bodyPr>
            <a:normAutofit/>
          </a:bodyPr>
          <a:lstStyle/>
          <a:p>
            <a:r>
              <a:rPr lang="en-IE" sz="2000" dirty="0"/>
              <a:t>While</a:t>
            </a:r>
            <a:r>
              <a:rPr lang="en-IE" sz="2000" i="1" dirty="0"/>
              <a:t> Balancing work and family </a:t>
            </a:r>
            <a:r>
              <a:rPr lang="en-IE" sz="2000" dirty="0"/>
              <a:t>is highlighted as the most challenging aspect of parenting in 2026.</a:t>
            </a:r>
            <a:endParaRPr lang="en-IE" sz="2000" i="1" dirty="0"/>
          </a:p>
        </p:txBody>
      </p:sp>
      <p:sp>
        <p:nvSpPr>
          <p:cNvPr id="12" name="Text Box 3">
            <a:extLst>
              <a:ext uri="{FF2B5EF4-FFF2-40B4-BE49-F238E27FC236}">
                <a16:creationId xmlns:a16="http://schemas.microsoft.com/office/drawing/2014/main" id="{308D0C33-0069-8FCF-E888-8B136BBD5A9F}"/>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4" name="Text Box 3">
            <a:extLst>
              <a:ext uri="{FF2B5EF4-FFF2-40B4-BE49-F238E27FC236}">
                <a16:creationId xmlns:a16="http://schemas.microsoft.com/office/drawing/2014/main" id="{4604D14A-02DA-16E1-7324-6997931F6948}"/>
              </a:ext>
            </a:extLst>
          </p:cNvPr>
          <p:cNvSpPr txBox="1">
            <a:spLocks noChangeArrowheads="1"/>
          </p:cNvSpPr>
          <p:nvPr/>
        </p:nvSpPr>
        <p:spPr bwMode="auto">
          <a:xfrm>
            <a:off x="0" y="6581001"/>
            <a:ext cx="9642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Q29 What do you find most challenging about being a parent? (Spontaneous responses to open question - coded)</a:t>
            </a:r>
          </a:p>
        </p:txBody>
      </p:sp>
      <p:sp>
        <p:nvSpPr>
          <p:cNvPr id="13" name="Text Box 3">
            <a:extLst>
              <a:ext uri="{FF2B5EF4-FFF2-40B4-BE49-F238E27FC236}">
                <a16:creationId xmlns:a16="http://schemas.microsoft.com/office/drawing/2014/main" id="{0B59FBB8-9BF8-BFB1-84FA-1FA0AA7595A3}"/>
              </a:ext>
            </a:extLst>
          </p:cNvPr>
          <p:cNvSpPr txBox="1">
            <a:spLocks noChangeArrowheads="1"/>
          </p:cNvSpPr>
          <p:nvPr/>
        </p:nvSpPr>
        <p:spPr bwMode="auto">
          <a:xfrm>
            <a:off x="9102528" y="1359820"/>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graphicFrame>
        <p:nvGraphicFramePr>
          <p:cNvPr id="14" name="Chart 6">
            <a:extLst>
              <a:ext uri="{FF2B5EF4-FFF2-40B4-BE49-F238E27FC236}">
                <a16:creationId xmlns:a16="http://schemas.microsoft.com/office/drawing/2014/main" id="{F78FF9A3-F385-6CEE-317D-CBCB79180B99}"/>
              </a:ext>
            </a:extLst>
          </p:cNvPr>
          <p:cNvGraphicFramePr/>
          <p:nvPr>
            <p:extLst>
              <p:ext uri="{D42A27DB-BD31-4B8C-83A1-F6EECF244321}">
                <p14:modId xmlns:p14="http://schemas.microsoft.com/office/powerpoint/2010/main" val="4146449382"/>
              </p:ext>
            </p:extLst>
          </p:nvPr>
        </p:nvGraphicFramePr>
        <p:xfrm>
          <a:off x="1360155" y="1784801"/>
          <a:ext cx="4774343" cy="45905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6">
            <a:extLst>
              <a:ext uri="{FF2B5EF4-FFF2-40B4-BE49-F238E27FC236}">
                <a16:creationId xmlns:a16="http://schemas.microsoft.com/office/drawing/2014/main" id="{BF1313BC-E241-A0CB-8552-5F1FCB796B82}"/>
              </a:ext>
            </a:extLst>
          </p:cNvPr>
          <p:cNvGraphicFramePr/>
          <p:nvPr>
            <p:extLst>
              <p:ext uri="{D42A27DB-BD31-4B8C-83A1-F6EECF244321}">
                <p14:modId xmlns:p14="http://schemas.microsoft.com/office/powerpoint/2010/main" val="685368453"/>
              </p:ext>
            </p:extLst>
          </p:nvPr>
        </p:nvGraphicFramePr>
        <p:xfrm>
          <a:off x="6980820" y="1784801"/>
          <a:ext cx="4969634"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 Box 3">
            <a:extLst>
              <a:ext uri="{FF2B5EF4-FFF2-40B4-BE49-F238E27FC236}">
                <a16:creationId xmlns:a16="http://schemas.microsoft.com/office/drawing/2014/main" id="{D026A9E7-1D5F-D19D-5A87-3D6D530EF94F}"/>
              </a:ext>
            </a:extLst>
          </p:cNvPr>
          <p:cNvSpPr txBox="1">
            <a:spLocks noChangeArrowheads="1"/>
          </p:cNvSpPr>
          <p:nvPr/>
        </p:nvSpPr>
        <p:spPr bwMode="auto">
          <a:xfrm>
            <a:off x="3368076" y="1453008"/>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3" name="Text Box 3">
            <a:extLst>
              <a:ext uri="{FF2B5EF4-FFF2-40B4-BE49-F238E27FC236}">
                <a16:creationId xmlns:a16="http://schemas.microsoft.com/office/drawing/2014/main" id="{8DDABABA-1340-937A-82DE-BC076597B9A3}"/>
              </a:ext>
            </a:extLst>
          </p:cNvPr>
          <p:cNvSpPr txBox="1">
            <a:spLocks noChangeArrowheads="1"/>
          </p:cNvSpPr>
          <p:nvPr/>
        </p:nvSpPr>
        <p:spPr bwMode="auto">
          <a:xfrm>
            <a:off x="0" y="6357441"/>
            <a:ext cx="1356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New Question in 2024</a:t>
            </a:r>
          </a:p>
        </p:txBody>
      </p:sp>
      <p:sp>
        <p:nvSpPr>
          <p:cNvPr id="5" name="Text Box 3">
            <a:extLst>
              <a:ext uri="{FF2B5EF4-FFF2-40B4-BE49-F238E27FC236}">
                <a16:creationId xmlns:a16="http://schemas.microsoft.com/office/drawing/2014/main" id="{604CC585-0260-BADF-0334-FC76299B1BCE}"/>
              </a:ext>
            </a:extLst>
          </p:cNvPr>
          <p:cNvSpPr txBox="1">
            <a:spLocks noChangeArrowheads="1"/>
          </p:cNvSpPr>
          <p:nvPr/>
        </p:nvSpPr>
        <p:spPr bwMode="auto">
          <a:xfrm>
            <a:off x="0" y="6120889"/>
            <a:ext cx="13756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Open question in 2024</a:t>
            </a:r>
          </a:p>
        </p:txBody>
      </p:sp>
      <p:sp>
        <p:nvSpPr>
          <p:cNvPr id="6" name="Text Box 3">
            <a:extLst>
              <a:ext uri="{FF2B5EF4-FFF2-40B4-BE49-F238E27FC236}">
                <a16:creationId xmlns:a16="http://schemas.microsoft.com/office/drawing/2014/main" id="{D3EC94AA-53E2-DD10-8290-919E1129A6B8}"/>
              </a:ext>
            </a:extLst>
          </p:cNvPr>
          <p:cNvSpPr txBox="1">
            <a:spLocks noChangeArrowheads="1"/>
          </p:cNvSpPr>
          <p:nvPr/>
        </p:nvSpPr>
        <p:spPr bwMode="auto">
          <a:xfrm>
            <a:off x="5527094" y="1165190"/>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Tree>
    <p:extLst>
      <p:ext uri="{BB962C8B-B14F-4D97-AF65-F5344CB8AC3E}">
        <p14:creationId xmlns:p14="http://schemas.microsoft.com/office/powerpoint/2010/main" val="3931430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B2C59-B500-387F-DBA5-A35524000ED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03F4961-454D-9C07-3A75-B05E1F93BA6A}"/>
              </a:ext>
            </a:extLst>
          </p:cNvPr>
          <p:cNvSpPr txBox="1"/>
          <p:nvPr/>
        </p:nvSpPr>
        <p:spPr>
          <a:xfrm>
            <a:off x="6746628" y="1783959"/>
            <a:ext cx="4645250" cy="288911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sz="4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Key Findings</a:t>
            </a:r>
          </a:p>
        </p:txBody>
      </p:sp>
      <p:pic>
        <p:nvPicPr>
          <p:cNvPr id="4102" name="Picture 6">
            <a:extLst>
              <a:ext uri="{FF2B5EF4-FFF2-40B4-BE49-F238E27FC236}">
                <a16:creationId xmlns:a16="http://schemas.microsoft.com/office/drawing/2014/main" id="{94A39CA2-4409-07CC-E320-817A70544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09" b="7309"/>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345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2B1476-44C3-5BB2-98EE-8E53DD4A1099}"/>
              </a:ext>
            </a:extLst>
          </p:cNvPr>
          <p:cNvSpPr>
            <a:spLocks noGrp="1"/>
          </p:cNvSpPr>
          <p:nvPr>
            <p:ph type="body" idx="1"/>
          </p:nvPr>
        </p:nvSpPr>
        <p:spPr>
          <a:xfrm>
            <a:off x="393954" y="1114644"/>
            <a:ext cx="11039475" cy="5572668"/>
          </a:xfrm>
        </p:spPr>
        <p:txBody>
          <a:bodyPr>
            <a:normAutofit/>
          </a:bodyPr>
          <a:lstStyle/>
          <a:p>
            <a:pPr marL="0" indent="0">
              <a:buNone/>
            </a:pPr>
            <a:r>
              <a:rPr lang="en-GB" sz="2000" b="1" dirty="0">
                <a:solidFill>
                  <a:schemeClr val="accent2"/>
                </a:solidFill>
              </a:rPr>
              <a:t>Advice and Supports</a:t>
            </a:r>
          </a:p>
          <a:p>
            <a:pPr marL="0" indent="0">
              <a:buNone/>
            </a:pPr>
            <a:endParaRPr lang="en-GB" sz="2000" dirty="0"/>
          </a:p>
          <a:p>
            <a:r>
              <a:rPr lang="en-IE" sz="1700" dirty="0"/>
              <a:t>41% report feelings of worry or stress in relation to parenting</a:t>
            </a:r>
            <a:r>
              <a:rPr lang="en-IE" sz="1700" i="1" dirty="0"/>
              <a:t>, </a:t>
            </a:r>
            <a:r>
              <a:rPr lang="en-IE" sz="1700" dirty="0"/>
              <a:t>either often or most of the time. This has remained relatively consistent across each wave of research.</a:t>
            </a:r>
          </a:p>
          <a:p>
            <a:pPr lvl="1"/>
            <a:r>
              <a:rPr lang="en-IE" sz="1700" dirty="0"/>
              <a:t>Those aged 18-34 and those who are parenting alone are most likely to feel worry or stress often/most of the time.</a:t>
            </a:r>
            <a:endParaRPr lang="en-GB" sz="1700" dirty="0"/>
          </a:p>
          <a:p>
            <a:pPr marL="0" indent="0">
              <a:buNone/>
            </a:pPr>
            <a:endParaRPr lang="en-GB" sz="1700" dirty="0">
              <a:highlight>
                <a:srgbClr val="FFFF00"/>
              </a:highlight>
            </a:endParaRPr>
          </a:p>
          <a:p>
            <a:r>
              <a:rPr lang="en-IE" sz="1700" dirty="0"/>
              <a:t>28% feel they need</a:t>
            </a:r>
            <a:r>
              <a:rPr lang="en-GB" sz="1700" i="1" dirty="0"/>
              <a:t> </a:t>
            </a:r>
            <a:r>
              <a:rPr lang="en-GB" sz="1700" dirty="0"/>
              <a:t>advice or support in relation to parenting</a:t>
            </a:r>
            <a:r>
              <a:rPr lang="en-GB" sz="1700" i="1" dirty="0"/>
              <a:t>, </a:t>
            </a:r>
            <a:r>
              <a:rPr lang="en-GB" sz="1700" dirty="0"/>
              <a:t>often or most of the time - also consistent with the previous wave results. </a:t>
            </a:r>
          </a:p>
          <a:p>
            <a:pPr lvl="1"/>
            <a:r>
              <a:rPr lang="en-GB" sz="1700" dirty="0"/>
              <a:t>Those aged 18-34 and single parents are most likely to report this. </a:t>
            </a:r>
          </a:p>
          <a:p>
            <a:endParaRPr lang="en-GB" sz="1700" dirty="0">
              <a:highlight>
                <a:srgbClr val="FFFF00"/>
              </a:highlight>
            </a:endParaRPr>
          </a:p>
          <a:p>
            <a:r>
              <a:rPr lang="en-IE" sz="1700" dirty="0"/>
              <a:t>Family/Friends, GP, and Online search are the top three sources for parenting advice in 2026 for both the total sample and Minority Ethnic sample.</a:t>
            </a:r>
            <a:endParaRPr lang="en-GB" sz="1700" dirty="0"/>
          </a:p>
          <a:p>
            <a:pPr marL="0" indent="0">
              <a:buNone/>
            </a:pPr>
            <a:endParaRPr lang="en-GB" sz="1700" dirty="0">
              <a:highlight>
                <a:srgbClr val="FFFF00"/>
              </a:highlight>
            </a:endParaRPr>
          </a:p>
          <a:p>
            <a:r>
              <a:rPr lang="en-GB" sz="1700" dirty="0"/>
              <a:t>In terms of awareness of parenting supports available locally</a:t>
            </a:r>
            <a:r>
              <a:rPr lang="en-IE" sz="1700" i="1" dirty="0"/>
              <a:t>, </a:t>
            </a:r>
            <a:r>
              <a:rPr lang="en-IE" sz="1700" dirty="0"/>
              <a:t>parent and toddler groups, breastfeeding support groups and antenatal classes</a:t>
            </a:r>
            <a:r>
              <a:rPr lang="en-IE" sz="1700" i="1" dirty="0"/>
              <a:t> </a:t>
            </a:r>
            <a:r>
              <a:rPr lang="en-IE" sz="1700" dirty="0"/>
              <a:t>rank highest – on par with the 2024 wave of research.</a:t>
            </a:r>
            <a:r>
              <a:rPr lang="en-GB" sz="1700" dirty="0"/>
              <a:t> </a:t>
            </a:r>
            <a:r>
              <a:rPr lang="en-IE" sz="1700" dirty="0"/>
              <a:t>For the Minority Ethnic sample, breastfeeding support groups, parent and toddler groups and parent support groups rank top.</a:t>
            </a:r>
            <a:endParaRPr lang="en-GB" sz="1700" dirty="0"/>
          </a:p>
          <a:p>
            <a:endParaRPr lang="en-GB" sz="1700" dirty="0">
              <a:highlight>
                <a:srgbClr val="FFFF00"/>
              </a:highlight>
            </a:endParaRPr>
          </a:p>
          <a:p>
            <a:r>
              <a:rPr lang="en-GB" sz="1700" dirty="0"/>
              <a:t>The most popular means of finding out about local support services for both samples are family and friends, online searches, and a GP.</a:t>
            </a:r>
          </a:p>
          <a:p>
            <a:endParaRPr lang="en-GB" sz="1700" dirty="0">
              <a:highlight>
                <a:srgbClr val="FFFF00"/>
              </a:highlight>
            </a:endParaRPr>
          </a:p>
          <a:p>
            <a:r>
              <a:rPr lang="en-IE" sz="1700" dirty="0"/>
              <a:t>Overall, 44% feel parents get some/not a lot of </a:t>
            </a:r>
            <a:r>
              <a:rPr lang="en-GB" sz="1700" dirty="0"/>
              <a:t>information &amp; support for their parenting role in Ireland</a:t>
            </a:r>
            <a:r>
              <a:rPr lang="en-GB" sz="1700" i="1" dirty="0"/>
              <a:t> -</a:t>
            </a:r>
            <a:r>
              <a:rPr lang="en-GB" sz="1700" dirty="0"/>
              <a:t> a decrease of 10%pts versus 2024.</a:t>
            </a:r>
          </a:p>
          <a:p>
            <a:endParaRPr lang="en-GB" sz="2000" dirty="0"/>
          </a:p>
          <a:p>
            <a:endParaRPr lang="en-GB" sz="2400" dirty="0"/>
          </a:p>
          <a:p>
            <a:endParaRPr lang="en-GB" sz="2400" dirty="0"/>
          </a:p>
          <a:p>
            <a:endParaRPr lang="en-GB" sz="2400" dirty="0"/>
          </a:p>
        </p:txBody>
      </p:sp>
      <p:sp>
        <p:nvSpPr>
          <p:cNvPr id="3" name="Title 2">
            <a:extLst>
              <a:ext uri="{FF2B5EF4-FFF2-40B4-BE49-F238E27FC236}">
                <a16:creationId xmlns:a16="http://schemas.microsoft.com/office/drawing/2014/main" id="{694BEB9F-9C7E-F9CB-DF44-65419F9A5653}"/>
              </a:ext>
            </a:extLst>
          </p:cNvPr>
          <p:cNvSpPr>
            <a:spLocks noGrp="1"/>
          </p:cNvSpPr>
          <p:nvPr>
            <p:ph type="title"/>
          </p:nvPr>
        </p:nvSpPr>
        <p:spPr/>
        <p:txBody>
          <a:bodyPr/>
          <a:lstStyle/>
          <a:p>
            <a:r>
              <a:rPr lang="en-IE" dirty="0"/>
              <a:t>KEY FINDINGS</a:t>
            </a:r>
          </a:p>
        </p:txBody>
      </p:sp>
    </p:spTree>
    <p:extLst>
      <p:ext uri="{BB962C8B-B14F-4D97-AF65-F5344CB8AC3E}">
        <p14:creationId xmlns:p14="http://schemas.microsoft.com/office/powerpoint/2010/main" val="1805454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2B1476-44C3-5BB2-98EE-8E53DD4A1099}"/>
              </a:ext>
            </a:extLst>
          </p:cNvPr>
          <p:cNvSpPr>
            <a:spLocks noGrp="1"/>
          </p:cNvSpPr>
          <p:nvPr>
            <p:ph type="body" idx="1"/>
          </p:nvPr>
        </p:nvSpPr>
        <p:spPr>
          <a:xfrm>
            <a:off x="393954" y="1226612"/>
            <a:ext cx="11039475" cy="5034229"/>
          </a:xfrm>
        </p:spPr>
        <p:txBody>
          <a:bodyPr>
            <a:normAutofit lnSpcReduction="10000"/>
          </a:bodyPr>
          <a:lstStyle/>
          <a:p>
            <a:pPr marL="0" indent="0">
              <a:buNone/>
            </a:pPr>
            <a:r>
              <a:rPr lang="en-GB" sz="2000" b="1" dirty="0">
                <a:solidFill>
                  <a:schemeClr val="accent2"/>
                </a:solidFill>
              </a:rPr>
              <a:t>Key Parenting Issues and Services Used</a:t>
            </a:r>
          </a:p>
          <a:p>
            <a:pPr marL="0" indent="0">
              <a:buNone/>
            </a:pPr>
            <a:endParaRPr lang="en-GB" sz="2000" dirty="0"/>
          </a:p>
          <a:p>
            <a:r>
              <a:rPr lang="en-GB" dirty="0"/>
              <a:t>Among the main sample, 17% report their child having a disability, with Autism being the most common at 53% (versus 39% in 2024). Among the Minority Ethnic sample, 12% report their child having a disability or additional needs, with Autism also being the most common at 61%.</a:t>
            </a:r>
          </a:p>
          <a:p>
            <a:pPr marL="0" indent="0">
              <a:buNone/>
            </a:pPr>
            <a:endParaRPr lang="en-GB" dirty="0"/>
          </a:p>
          <a:p>
            <a:r>
              <a:rPr lang="en-GB" dirty="0"/>
              <a:t>Over the last 6 months, the key parenting issues for which advice has been sought has been behaviour, anxiety, and child development.  For the Minority Ethnic sample, behaviour, child development and education rank highest.</a:t>
            </a:r>
          </a:p>
          <a:p>
            <a:pPr marL="0" indent="0">
              <a:buNone/>
            </a:pPr>
            <a:endParaRPr lang="en-GB" dirty="0">
              <a:highlight>
                <a:srgbClr val="FFFF00"/>
              </a:highlight>
            </a:endParaRPr>
          </a:p>
          <a:p>
            <a:r>
              <a:rPr lang="en-GB" dirty="0"/>
              <a:t>The parenting support groups reported to have been attended most in 2026 are antenatal, parent &amp; toddler, and parent support groups. Among the main sample, 30% of partners/co-parents have used parenting supports, rising to 34% for the Minority Ethnic Sample.</a:t>
            </a:r>
          </a:p>
          <a:p>
            <a:endParaRPr lang="en-GB" dirty="0">
              <a:highlight>
                <a:srgbClr val="FFFF00"/>
              </a:highlight>
            </a:endParaRPr>
          </a:p>
          <a:p>
            <a:r>
              <a:rPr lang="en-GB" dirty="0"/>
              <a:t>Over half of the main sample (52%) either strongly agree or agree that the supports/services they have used have met their needs – up 5% pts since 2024.</a:t>
            </a:r>
          </a:p>
          <a:p>
            <a:pPr marL="0" indent="0">
              <a:buNone/>
            </a:pPr>
            <a:endParaRPr lang="en-GB" dirty="0">
              <a:highlight>
                <a:srgbClr val="FFFF00"/>
              </a:highlight>
            </a:endParaRPr>
          </a:p>
          <a:p>
            <a:r>
              <a:rPr lang="en-GB" dirty="0"/>
              <a:t>Apart from not needing any additional support, a</a:t>
            </a:r>
            <a:r>
              <a:rPr lang="en-IE" dirty="0"/>
              <a:t> lack of awareness of parenting supports and inconvenient/lack of time are the top reasons for not using parenting support services in 2026. This is consistent with the previous wave of research.</a:t>
            </a:r>
            <a:endParaRPr lang="en-GB" dirty="0"/>
          </a:p>
          <a:p>
            <a:pPr marL="0" indent="0">
              <a:buNone/>
            </a:pPr>
            <a:endParaRPr lang="en-GB" dirty="0"/>
          </a:p>
          <a:p>
            <a:endParaRPr lang="en-GB" sz="2400" dirty="0"/>
          </a:p>
        </p:txBody>
      </p:sp>
      <p:sp>
        <p:nvSpPr>
          <p:cNvPr id="3" name="Title 2">
            <a:extLst>
              <a:ext uri="{FF2B5EF4-FFF2-40B4-BE49-F238E27FC236}">
                <a16:creationId xmlns:a16="http://schemas.microsoft.com/office/drawing/2014/main" id="{694BEB9F-9C7E-F9CB-DF44-65419F9A5653}"/>
              </a:ext>
            </a:extLst>
          </p:cNvPr>
          <p:cNvSpPr>
            <a:spLocks noGrp="1"/>
          </p:cNvSpPr>
          <p:nvPr>
            <p:ph type="title"/>
          </p:nvPr>
        </p:nvSpPr>
        <p:spPr/>
        <p:txBody>
          <a:bodyPr/>
          <a:lstStyle/>
          <a:p>
            <a:r>
              <a:rPr lang="en-IE" dirty="0"/>
              <a:t>KEY FINDINGS</a:t>
            </a:r>
          </a:p>
        </p:txBody>
      </p:sp>
    </p:spTree>
    <p:extLst>
      <p:ext uri="{BB962C8B-B14F-4D97-AF65-F5344CB8AC3E}">
        <p14:creationId xmlns:p14="http://schemas.microsoft.com/office/powerpoint/2010/main" val="3560870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2B1476-44C3-5BB2-98EE-8E53DD4A1099}"/>
              </a:ext>
            </a:extLst>
          </p:cNvPr>
          <p:cNvSpPr>
            <a:spLocks noGrp="1"/>
          </p:cNvSpPr>
          <p:nvPr>
            <p:ph type="body" idx="1"/>
          </p:nvPr>
        </p:nvSpPr>
        <p:spPr>
          <a:xfrm>
            <a:off x="393954" y="1114644"/>
            <a:ext cx="11039475" cy="5572668"/>
          </a:xfrm>
        </p:spPr>
        <p:txBody>
          <a:bodyPr>
            <a:normAutofit/>
          </a:bodyPr>
          <a:lstStyle/>
          <a:p>
            <a:pPr marL="0" indent="0">
              <a:buNone/>
            </a:pPr>
            <a:r>
              <a:rPr lang="en-GB" sz="2000" b="1" dirty="0">
                <a:solidFill>
                  <a:schemeClr val="accent2"/>
                </a:solidFill>
              </a:rPr>
              <a:t>Delivery and Focus of Parenting Supports</a:t>
            </a:r>
          </a:p>
          <a:p>
            <a:pPr marL="0" indent="0">
              <a:buNone/>
            </a:pPr>
            <a:endParaRPr lang="en-GB" sz="2000" dirty="0"/>
          </a:p>
          <a:p>
            <a:r>
              <a:rPr lang="en-GB" dirty="0"/>
              <a:t>When asked about their preference for delivery of parenting supports, websites remains the clear favourite among both the main sample and the Minority Ethnic sample. This preference increased further this wave (+9% pts for main sample; +7%pts for Minority Ethnic sample). Individual and group face to face also ranks highly for both samples. </a:t>
            </a:r>
          </a:p>
          <a:p>
            <a:pPr marL="0" indent="0">
              <a:buNone/>
            </a:pPr>
            <a:endParaRPr lang="en-GB" dirty="0">
              <a:highlight>
                <a:srgbClr val="FFFF00"/>
              </a:highlight>
            </a:endParaRPr>
          </a:p>
          <a:p>
            <a:r>
              <a:rPr lang="en-GB" dirty="0"/>
              <a:t>Regarding preferred places to go for in person information and support, community centres and schools top the list across both samples, consistent with the previous wave of research.</a:t>
            </a:r>
          </a:p>
          <a:p>
            <a:pPr marL="0" indent="0">
              <a:buNone/>
            </a:pPr>
            <a:endParaRPr lang="en-GB" dirty="0">
              <a:highlight>
                <a:srgbClr val="FFFF00"/>
              </a:highlight>
            </a:endParaRPr>
          </a:p>
          <a:p>
            <a:r>
              <a:rPr lang="en-GB" dirty="0"/>
              <a:t>When asked about sources used for advice and support, </a:t>
            </a:r>
            <a:r>
              <a:rPr lang="en-IE" i="1" dirty="0"/>
              <a:t>Mychild.ie, Gov.ie, </a:t>
            </a:r>
            <a:r>
              <a:rPr lang="en-IE" dirty="0"/>
              <a:t>and various social media sites remain the top </a:t>
            </a:r>
            <a:r>
              <a:rPr lang="en-GB" dirty="0"/>
              <a:t>websites/platforms used in 2026 across both samples, though all have decreased in use since the previous wave.</a:t>
            </a:r>
          </a:p>
          <a:p>
            <a:pPr marL="0" indent="0">
              <a:buNone/>
            </a:pPr>
            <a:endParaRPr lang="en-GB" dirty="0">
              <a:highlight>
                <a:srgbClr val="FFFF00"/>
              </a:highlight>
            </a:endParaRPr>
          </a:p>
          <a:p>
            <a:r>
              <a:rPr lang="en-GB" dirty="0"/>
              <a:t>Information about child development is the parenting topic where more information would be welcomed across both the main and Minority Ethnic Sample.</a:t>
            </a:r>
            <a:endParaRPr lang="en-GB" dirty="0">
              <a:highlight>
                <a:srgbClr val="FFFF00"/>
              </a:highlight>
            </a:endParaRPr>
          </a:p>
          <a:p>
            <a:endParaRPr lang="en-GB" dirty="0"/>
          </a:p>
          <a:p>
            <a:r>
              <a:rPr lang="en-IE" dirty="0"/>
              <a:t>Love and Connection continues to be reported as the most rewarding aspect about being a parent in 2026 while</a:t>
            </a:r>
            <a:r>
              <a:rPr lang="en-IE" i="1" dirty="0"/>
              <a:t> </a:t>
            </a:r>
            <a:r>
              <a:rPr lang="en-IE" dirty="0"/>
              <a:t>balancing work and family is the most challenging part.</a:t>
            </a:r>
            <a:endParaRPr lang="en-GB" dirty="0"/>
          </a:p>
          <a:p>
            <a:pPr marL="0" indent="0">
              <a:buNone/>
            </a:pPr>
            <a:endParaRPr lang="en-GB" sz="2000" dirty="0"/>
          </a:p>
          <a:p>
            <a:endParaRPr lang="en-GB" sz="2000" dirty="0"/>
          </a:p>
          <a:p>
            <a:endParaRPr lang="en-GB" sz="2400" dirty="0"/>
          </a:p>
          <a:p>
            <a:endParaRPr lang="en-GB" sz="2400" dirty="0"/>
          </a:p>
        </p:txBody>
      </p:sp>
      <p:sp>
        <p:nvSpPr>
          <p:cNvPr id="3" name="Title 2">
            <a:extLst>
              <a:ext uri="{FF2B5EF4-FFF2-40B4-BE49-F238E27FC236}">
                <a16:creationId xmlns:a16="http://schemas.microsoft.com/office/drawing/2014/main" id="{694BEB9F-9C7E-F9CB-DF44-65419F9A5653}"/>
              </a:ext>
            </a:extLst>
          </p:cNvPr>
          <p:cNvSpPr>
            <a:spLocks noGrp="1"/>
          </p:cNvSpPr>
          <p:nvPr>
            <p:ph type="title"/>
          </p:nvPr>
        </p:nvSpPr>
        <p:spPr/>
        <p:txBody>
          <a:bodyPr/>
          <a:lstStyle/>
          <a:p>
            <a:r>
              <a:rPr lang="en-IE" dirty="0"/>
              <a:t>KEY FINDINGS</a:t>
            </a:r>
          </a:p>
        </p:txBody>
      </p:sp>
    </p:spTree>
    <p:extLst>
      <p:ext uri="{BB962C8B-B14F-4D97-AF65-F5344CB8AC3E}">
        <p14:creationId xmlns:p14="http://schemas.microsoft.com/office/powerpoint/2010/main" val="2390454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DBEA9E-244F-2861-99E4-94E76C470D8E}"/>
              </a:ext>
            </a:extLst>
          </p:cNvPr>
          <p:cNvSpPr>
            <a:spLocks noGrp="1"/>
          </p:cNvSpPr>
          <p:nvPr>
            <p:ph type="body" sz="quarter" idx="11"/>
          </p:nvPr>
        </p:nvSpPr>
        <p:spPr>
          <a:xfrm>
            <a:off x="685800" y="2547938"/>
            <a:ext cx="6791770" cy="1762125"/>
          </a:xfrm>
        </p:spPr>
        <p:txBody>
          <a:bodyPr/>
          <a:lstStyle/>
          <a:p>
            <a:r>
              <a:rPr lang="en-IE" dirty="0"/>
              <a:t>APPENDIX</a:t>
            </a:r>
          </a:p>
        </p:txBody>
      </p:sp>
      <p:pic>
        <p:nvPicPr>
          <p:cNvPr id="2" name="Picture Placeholder 4" descr="Closed book outline">
            <a:extLst>
              <a:ext uri="{FF2B5EF4-FFF2-40B4-BE49-F238E27FC236}">
                <a16:creationId xmlns:a16="http://schemas.microsoft.com/office/drawing/2014/main" id="{6C8CFBA4-E503-9A07-61BD-DD61FDA311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06" b="406"/>
          <a:stretch/>
        </p:blipFill>
        <p:spPr>
          <a:xfrm>
            <a:off x="8797731" y="2147572"/>
            <a:ext cx="2347913" cy="2328862"/>
          </a:xfrm>
          <a:prstGeom prst="rect">
            <a:avLst/>
          </a:prstGeom>
        </p:spPr>
      </p:pic>
    </p:spTree>
    <p:extLst>
      <p:ext uri="{BB962C8B-B14F-4D97-AF65-F5344CB8AC3E}">
        <p14:creationId xmlns:p14="http://schemas.microsoft.com/office/powerpoint/2010/main" val="2349940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E0D46-9883-6F52-7707-7E44125D2657}"/>
              </a:ext>
            </a:extLst>
          </p:cNvPr>
          <p:cNvSpPr>
            <a:spLocks noGrp="1"/>
          </p:cNvSpPr>
          <p:nvPr>
            <p:ph type="body" idx="1"/>
          </p:nvPr>
        </p:nvSpPr>
        <p:spPr>
          <a:xfrm>
            <a:off x="247650" y="1285333"/>
            <a:ext cx="11602590" cy="5079956"/>
          </a:xfrm>
        </p:spPr>
        <p:txBody>
          <a:bodyPr>
            <a:noAutofit/>
          </a:bodyPr>
          <a:lstStyle/>
          <a:p>
            <a:pPr>
              <a:lnSpc>
                <a:spcPct val="100000"/>
              </a:lnSpc>
            </a:pPr>
            <a:r>
              <a:rPr lang="en-GB" sz="1600" b="1" dirty="0"/>
              <a:t>Stress is widespread among parents and guardians. </a:t>
            </a:r>
            <a:r>
              <a:rPr lang="en-GB" sz="1600" dirty="0"/>
              <a:t>41% feel worry or stress in their parenting role often or most of the time, in line with 2024, with the heaviest load falling on parents aged 18–34 and those parenting alone. 28% say they regularly need advice or support, rising to 42% for 18–34s.</a:t>
            </a:r>
            <a:endParaRPr lang="en-IE" sz="1600" dirty="0"/>
          </a:p>
          <a:p>
            <a:endParaRPr lang="en-IE" sz="1600" dirty="0"/>
          </a:p>
          <a:p>
            <a:r>
              <a:rPr lang="en-GB" sz="1600" b="1" dirty="0"/>
              <a:t>Personal networks are crucial.</a:t>
            </a:r>
            <a:r>
              <a:rPr lang="en-GB" sz="1600" dirty="0"/>
              <a:t> Family, friends, GPs and online searches remain the main sources of parenting advice, the same top three across all three waves. Awareness of local supports has climbed sharply: only 20% are unaware of any local service, down from 56% in 2020. Parent &amp; toddler groups, breastfeeding support groups and antenatal classes top the awareness list.</a:t>
            </a:r>
          </a:p>
          <a:p>
            <a:endParaRPr lang="en-GB" sz="1600" dirty="0"/>
          </a:p>
          <a:p>
            <a:r>
              <a:rPr lang="en-GB" sz="1600" b="1" dirty="0"/>
              <a:t>Overall, perceptions of national support have improved</a:t>
            </a:r>
            <a:r>
              <a:rPr lang="en-GB" sz="1600" dirty="0"/>
              <a:t>. 44% say parents get only some or not a lot of information and support in Ireland, a 10-point decrease compared to 2024. Half (52%) of those using services say their needs were met, up 5 points over the same period. </a:t>
            </a:r>
          </a:p>
          <a:p>
            <a:endParaRPr lang="en-IE" sz="1600" dirty="0"/>
          </a:p>
          <a:p>
            <a:r>
              <a:rPr lang="en-GB" sz="1600" b="1" dirty="0"/>
              <a:t>Behaviour, anxiety and child development </a:t>
            </a:r>
            <a:r>
              <a:rPr lang="en-GB" sz="1600" dirty="0"/>
              <a:t>are the leading issues parents want help with. 17% report a child with a disability or additional needs, with Autism the most common diagnosis at 53%, up from 39% in 2024.</a:t>
            </a:r>
          </a:p>
          <a:p>
            <a:endParaRPr lang="en-GB" sz="1600" dirty="0"/>
          </a:p>
          <a:p>
            <a:r>
              <a:rPr lang="en-GB" sz="1600" b="1" dirty="0"/>
              <a:t>Online channels continue to be preferred</a:t>
            </a:r>
            <a:r>
              <a:rPr lang="en-GB" sz="1600" dirty="0"/>
              <a:t>. 55% favour websites as a delivery channel (+9 points), and Mychild.ie, Gov.ie and social media remain the most-used platforms. Community centres and schools remain the preferred in-person settings.</a:t>
            </a:r>
          </a:p>
          <a:p>
            <a:endParaRPr lang="en-GB" sz="1600" dirty="0"/>
          </a:p>
          <a:p>
            <a:r>
              <a:rPr lang="en-GB" sz="1600" b="1" dirty="0"/>
              <a:t>Love and connection </a:t>
            </a:r>
            <a:r>
              <a:rPr lang="en-GB" sz="1600" dirty="0"/>
              <a:t>are described by parents as being the most rewarding part of the role, while </a:t>
            </a:r>
            <a:r>
              <a:rPr lang="en-GB" sz="1600" b="1" dirty="0"/>
              <a:t>balancing work and family </a:t>
            </a:r>
            <a:r>
              <a:rPr lang="en-GB" sz="1600" dirty="0"/>
              <a:t>is felt to be the hardest.</a:t>
            </a:r>
            <a:endParaRPr lang="en-IE" sz="1600" dirty="0"/>
          </a:p>
        </p:txBody>
      </p:sp>
      <p:sp>
        <p:nvSpPr>
          <p:cNvPr id="3" name="Title 2">
            <a:extLst>
              <a:ext uri="{FF2B5EF4-FFF2-40B4-BE49-F238E27FC236}">
                <a16:creationId xmlns:a16="http://schemas.microsoft.com/office/drawing/2014/main" id="{70577ABB-B188-D3B5-D148-4CC7A91C876F}"/>
              </a:ext>
            </a:extLst>
          </p:cNvPr>
          <p:cNvSpPr>
            <a:spLocks noGrp="1"/>
          </p:cNvSpPr>
          <p:nvPr>
            <p:ph type="title"/>
          </p:nvPr>
        </p:nvSpPr>
        <p:spPr/>
        <p:txBody>
          <a:bodyPr>
            <a:normAutofit/>
          </a:bodyPr>
          <a:lstStyle/>
          <a:p>
            <a:r>
              <a:rPr lang="en-IE" sz="2000" dirty="0"/>
              <a:t>2026 Findings Overview</a:t>
            </a:r>
          </a:p>
        </p:txBody>
      </p:sp>
    </p:spTree>
    <p:extLst>
      <p:ext uri="{BB962C8B-B14F-4D97-AF65-F5344CB8AC3E}">
        <p14:creationId xmlns:p14="http://schemas.microsoft.com/office/powerpoint/2010/main" val="2028942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612A2E-D58A-C3FB-A8B2-D873B3671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016589-31EC-F8BA-DCFB-B5B39CBEAFF6}"/>
              </a:ext>
            </a:extLst>
          </p:cNvPr>
          <p:cNvSpPr>
            <a:spLocks noGrp="1"/>
          </p:cNvSpPr>
          <p:nvPr>
            <p:ph type="title"/>
          </p:nvPr>
        </p:nvSpPr>
        <p:spPr/>
        <p:txBody>
          <a:bodyPr/>
          <a:lstStyle/>
          <a:p>
            <a:r>
              <a:rPr lang="en-IE" dirty="0"/>
              <a:t>School Stage / Age Ranges</a:t>
            </a:r>
          </a:p>
        </p:txBody>
      </p:sp>
      <p:sp>
        <p:nvSpPr>
          <p:cNvPr id="13" name="Text Box 3">
            <a:extLst>
              <a:ext uri="{FF2B5EF4-FFF2-40B4-BE49-F238E27FC236}">
                <a16:creationId xmlns:a16="http://schemas.microsoft.com/office/drawing/2014/main" id="{F81606E3-1C96-EB14-2096-8CF017BFB03E}"/>
              </a:ext>
            </a:extLst>
          </p:cNvPr>
          <p:cNvSpPr txBox="1">
            <a:spLocks noChangeArrowheads="1"/>
          </p:cNvSpPr>
          <p:nvPr/>
        </p:nvSpPr>
        <p:spPr bwMode="auto">
          <a:xfrm>
            <a:off x="2422409" y="1693634"/>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14" name="Text Box 17">
            <a:extLst>
              <a:ext uri="{FF2B5EF4-FFF2-40B4-BE49-F238E27FC236}">
                <a16:creationId xmlns:a16="http://schemas.microsoft.com/office/drawing/2014/main" id="{4A9798EA-D3FE-117C-7524-AED9139B315E}"/>
              </a:ext>
            </a:extLst>
          </p:cNvPr>
          <p:cNvSpPr txBox="1">
            <a:spLocks noChangeArrowheads="1"/>
          </p:cNvSpPr>
          <p:nvPr/>
        </p:nvSpPr>
        <p:spPr bwMode="auto">
          <a:xfrm>
            <a:off x="1162938" y="2466733"/>
            <a:ext cx="10406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Pre School</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6" name="Text Box 17">
            <a:extLst>
              <a:ext uri="{FF2B5EF4-FFF2-40B4-BE49-F238E27FC236}">
                <a16:creationId xmlns:a16="http://schemas.microsoft.com/office/drawing/2014/main" id="{24BDB2BE-16B0-BD0E-F3AE-3EF0697FCBAD}"/>
              </a:ext>
            </a:extLst>
          </p:cNvPr>
          <p:cNvSpPr txBox="1">
            <a:spLocks noChangeArrowheads="1"/>
          </p:cNvSpPr>
          <p:nvPr/>
        </p:nvSpPr>
        <p:spPr bwMode="auto">
          <a:xfrm>
            <a:off x="6300157" y="2743732"/>
            <a:ext cx="15610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Pre School</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7" name="Text Box 3">
            <a:extLst>
              <a:ext uri="{FF2B5EF4-FFF2-40B4-BE49-F238E27FC236}">
                <a16:creationId xmlns:a16="http://schemas.microsoft.com/office/drawing/2014/main" id="{6D69BC8D-9C12-C79F-69BF-D986B263964D}"/>
              </a:ext>
            </a:extLst>
          </p:cNvPr>
          <p:cNvSpPr txBox="1">
            <a:spLocks noChangeArrowheads="1"/>
          </p:cNvSpPr>
          <p:nvPr/>
        </p:nvSpPr>
        <p:spPr bwMode="auto">
          <a:xfrm>
            <a:off x="8098051" y="1693634"/>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N=380</a:t>
            </a:r>
          </a:p>
        </p:txBody>
      </p:sp>
      <p:sp>
        <p:nvSpPr>
          <p:cNvPr id="18" name="Text Box 3">
            <a:extLst>
              <a:ext uri="{FF2B5EF4-FFF2-40B4-BE49-F238E27FC236}">
                <a16:creationId xmlns:a16="http://schemas.microsoft.com/office/drawing/2014/main" id="{2293E99E-F75D-D75B-83E7-FEFBFDDC0D15}"/>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Q4 How many children do you have in each of the following school stages? - Any </a:t>
            </a:r>
          </a:p>
        </p:txBody>
      </p:sp>
      <p:sp>
        <p:nvSpPr>
          <p:cNvPr id="19" name="Text Box 3">
            <a:extLst>
              <a:ext uri="{FF2B5EF4-FFF2-40B4-BE49-F238E27FC236}">
                <a16:creationId xmlns:a16="http://schemas.microsoft.com/office/drawing/2014/main" id="{5AFE6616-FEFE-5EAA-5140-749C316E6A94}"/>
              </a:ext>
            </a:extLst>
          </p:cNvPr>
          <p:cNvSpPr txBox="1">
            <a:spLocks noChangeArrowheads="1"/>
          </p:cNvSpPr>
          <p:nvPr/>
        </p:nvSpPr>
        <p:spPr bwMode="auto">
          <a:xfrm>
            <a:off x="0" y="973699"/>
            <a:ext cx="48923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t>
            </a:r>
            <a:r>
              <a:rPr lang="en-GB" sz="1200" b="0" dirty="0">
                <a:solidFill>
                  <a:srgbClr val="000000"/>
                </a:solidFill>
                <a:latin typeface="Calibri" panose="020F0502020204030204" pitchFamily="34" charset="0"/>
              </a:rPr>
              <a:t>Mother/Father/Guardian/Kinship carer of the children in your home</a:t>
            </a:r>
            <a:r>
              <a:rPr lang="en-GB" altLang="en-US" sz="1200" b="0" dirty="0">
                <a:solidFill>
                  <a:srgbClr val="000000"/>
                </a:solidFill>
                <a:latin typeface="Calibri" panose="020F0502020204030204" pitchFamily="34" charset="0"/>
              </a:rPr>
              <a:t>)</a:t>
            </a:r>
          </a:p>
        </p:txBody>
      </p:sp>
      <p:sp>
        <p:nvSpPr>
          <p:cNvPr id="20" name="Text Box 17">
            <a:extLst>
              <a:ext uri="{FF2B5EF4-FFF2-40B4-BE49-F238E27FC236}">
                <a16:creationId xmlns:a16="http://schemas.microsoft.com/office/drawing/2014/main" id="{74503378-9D95-A223-6A18-DF5F734E92F6}"/>
              </a:ext>
            </a:extLst>
          </p:cNvPr>
          <p:cNvSpPr txBox="1">
            <a:spLocks noChangeArrowheads="1"/>
          </p:cNvSpPr>
          <p:nvPr/>
        </p:nvSpPr>
        <p:spPr bwMode="auto">
          <a:xfrm>
            <a:off x="6300157" y="4119760"/>
            <a:ext cx="15610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Primary School</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1" name="Text Box 17">
            <a:extLst>
              <a:ext uri="{FF2B5EF4-FFF2-40B4-BE49-F238E27FC236}">
                <a16:creationId xmlns:a16="http://schemas.microsoft.com/office/drawing/2014/main" id="{B825F2F1-7917-F029-0C3C-B26C952B6E94}"/>
              </a:ext>
            </a:extLst>
          </p:cNvPr>
          <p:cNvSpPr txBox="1">
            <a:spLocks noChangeArrowheads="1"/>
          </p:cNvSpPr>
          <p:nvPr/>
        </p:nvSpPr>
        <p:spPr bwMode="auto">
          <a:xfrm>
            <a:off x="6300157" y="5204973"/>
            <a:ext cx="15610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Secondary School</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2" name="Text Box 17">
            <a:extLst>
              <a:ext uri="{FF2B5EF4-FFF2-40B4-BE49-F238E27FC236}">
                <a16:creationId xmlns:a16="http://schemas.microsoft.com/office/drawing/2014/main" id="{845208AD-C7D0-5BBC-D1EF-FEFA515D9646}"/>
              </a:ext>
            </a:extLst>
          </p:cNvPr>
          <p:cNvSpPr txBox="1">
            <a:spLocks noChangeArrowheads="1"/>
          </p:cNvSpPr>
          <p:nvPr/>
        </p:nvSpPr>
        <p:spPr bwMode="auto">
          <a:xfrm>
            <a:off x="775568" y="3704261"/>
            <a:ext cx="14280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Primary School</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3" name="Text Box 17">
            <a:extLst>
              <a:ext uri="{FF2B5EF4-FFF2-40B4-BE49-F238E27FC236}">
                <a16:creationId xmlns:a16="http://schemas.microsoft.com/office/drawing/2014/main" id="{CEDAC7BB-A325-27CD-9613-B929A09C4B2D}"/>
              </a:ext>
            </a:extLst>
          </p:cNvPr>
          <p:cNvSpPr txBox="1">
            <a:spLocks noChangeArrowheads="1"/>
          </p:cNvSpPr>
          <p:nvPr/>
        </p:nvSpPr>
        <p:spPr bwMode="auto">
          <a:xfrm>
            <a:off x="775568" y="5074550"/>
            <a:ext cx="14280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Secondary School</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3" name="Text Box 3">
            <a:extLst>
              <a:ext uri="{FF2B5EF4-FFF2-40B4-BE49-F238E27FC236}">
                <a16:creationId xmlns:a16="http://schemas.microsoft.com/office/drawing/2014/main" id="{AFDCE5A0-339E-5445-71BB-03D63A189457}"/>
              </a:ext>
            </a:extLst>
          </p:cNvPr>
          <p:cNvSpPr txBox="1">
            <a:spLocks noChangeArrowheads="1"/>
          </p:cNvSpPr>
          <p:nvPr/>
        </p:nvSpPr>
        <p:spPr bwMode="auto">
          <a:xfrm>
            <a:off x="0" y="6357441"/>
            <a:ext cx="1356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New Question in 2024</a:t>
            </a:r>
          </a:p>
        </p:txBody>
      </p:sp>
      <p:graphicFrame>
        <p:nvGraphicFramePr>
          <p:cNvPr id="6" name="Object 7">
            <a:extLst>
              <a:ext uri="{FF2B5EF4-FFF2-40B4-BE49-F238E27FC236}">
                <a16:creationId xmlns:a16="http://schemas.microsoft.com/office/drawing/2014/main" id="{CE828C58-64B6-7FF7-F353-5F5BAB8D3B31}"/>
              </a:ext>
            </a:extLst>
          </p:cNvPr>
          <p:cNvGraphicFramePr>
            <a:graphicFrameLocks/>
          </p:cNvGraphicFramePr>
          <p:nvPr/>
        </p:nvGraphicFramePr>
        <p:xfrm>
          <a:off x="1416253" y="1992633"/>
          <a:ext cx="5177420" cy="3902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Object 7">
            <a:extLst>
              <a:ext uri="{FF2B5EF4-FFF2-40B4-BE49-F238E27FC236}">
                <a16:creationId xmlns:a16="http://schemas.microsoft.com/office/drawing/2014/main" id="{0BB41E32-6B9E-FF66-760C-4199B29B8DD8}"/>
              </a:ext>
            </a:extLst>
          </p:cNvPr>
          <p:cNvGraphicFramePr>
            <a:graphicFrameLocks/>
          </p:cNvGraphicFramePr>
          <p:nvPr/>
        </p:nvGraphicFramePr>
        <p:xfrm>
          <a:off x="7080668" y="1992633"/>
          <a:ext cx="5177420" cy="390207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3">
            <a:extLst>
              <a:ext uri="{FF2B5EF4-FFF2-40B4-BE49-F238E27FC236}">
                <a16:creationId xmlns:a16="http://schemas.microsoft.com/office/drawing/2014/main" id="{8B5D4F5D-1E72-4C83-9D9B-292AD2E89829}"/>
              </a:ext>
            </a:extLst>
          </p:cNvPr>
          <p:cNvSpPr txBox="1">
            <a:spLocks noChangeArrowheads="1"/>
          </p:cNvSpPr>
          <p:nvPr/>
        </p:nvSpPr>
        <p:spPr bwMode="auto">
          <a:xfrm>
            <a:off x="4852810" y="1693634"/>
            <a:ext cx="716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9" name="Text Box 3">
            <a:extLst>
              <a:ext uri="{FF2B5EF4-FFF2-40B4-BE49-F238E27FC236}">
                <a16:creationId xmlns:a16="http://schemas.microsoft.com/office/drawing/2014/main" id="{5C54837F-938E-9386-20E7-8AB0AAAB005F}"/>
              </a:ext>
            </a:extLst>
          </p:cNvPr>
          <p:cNvSpPr txBox="1">
            <a:spLocks noChangeArrowheads="1"/>
          </p:cNvSpPr>
          <p:nvPr/>
        </p:nvSpPr>
        <p:spPr bwMode="auto">
          <a:xfrm>
            <a:off x="3363324" y="1461012"/>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10" name="Text Box 3">
            <a:extLst>
              <a:ext uri="{FF2B5EF4-FFF2-40B4-BE49-F238E27FC236}">
                <a16:creationId xmlns:a16="http://schemas.microsoft.com/office/drawing/2014/main" id="{AC1D09E3-2274-04F2-CD4B-41A2EC9FB6D4}"/>
              </a:ext>
            </a:extLst>
          </p:cNvPr>
          <p:cNvSpPr txBox="1">
            <a:spLocks noChangeArrowheads="1"/>
          </p:cNvSpPr>
          <p:nvPr/>
        </p:nvSpPr>
        <p:spPr bwMode="auto">
          <a:xfrm>
            <a:off x="8710750" y="1461012"/>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sp>
        <p:nvSpPr>
          <p:cNvPr id="11" name="Text Box 3">
            <a:extLst>
              <a:ext uri="{FF2B5EF4-FFF2-40B4-BE49-F238E27FC236}">
                <a16:creationId xmlns:a16="http://schemas.microsoft.com/office/drawing/2014/main" id="{38D8FE6D-CC8C-3CF4-FA36-BED5E9C3AD73}"/>
              </a:ext>
            </a:extLst>
          </p:cNvPr>
          <p:cNvSpPr txBox="1">
            <a:spLocks noChangeArrowheads="1"/>
          </p:cNvSpPr>
          <p:nvPr/>
        </p:nvSpPr>
        <p:spPr bwMode="auto">
          <a:xfrm>
            <a:off x="10581116" y="1693634"/>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cxnSp>
        <p:nvCxnSpPr>
          <p:cNvPr id="25" name="Straight Connector 24">
            <a:extLst>
              <a:ext uri="{FF2B5EF4-FFF2-40B4-BE49-F238E27FC236}">
                <a16:creationId xmlns:a16="http://schemas.microsoft.com/office/drawing/2014/main" id="{6265DA2D-E2C1-06F0-178C-2C27C4DC7B0B}"/>
              </a:ext>
            </a:extLst>
          </p:cNvPr>
          <p:cNvCxnSpPr/>
          <p:nvPr/>
        </p:nvCxnSpPr>
        <p:spPr>
          <a:xfrm>
            <a:off x="6300157" y="1474218"/>
            <a:ext cx="0" cy="4459222"/>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557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31B731-52E7-DC03-34B0-23BDC99BEB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B9645-5C1C-10F4-55A7-AC3234F4D2B1}"/>
              </a:ext>
            </a:extLst>
          </p:cNvPr>
          <p:cNvSpPr>
            <a:spLocks noGrp="1"/>
          </p:cNvSpPr>
          <p:nvPr>
            <p:ph type="title"/>
          </p:nvPr>
        </p:nvSpPr>
        <p:spPr/>
        <p:txBody>
          <a:bodyPr/>
          <a:lstStyle/>
          <a:p>
            <a:r>
              <a:rPr lang="en-IE" dirty="0"/>
              <a:t>Age of Children</a:t>
            </a:r>
          </a:p>
        </p:txBody>
      </p:sp>
      <p:sp>
        <p:nvSpPr>
          <p:cNvPr id="10" name="Text Box 3">
            <a:extLst>
              <a:ext uri="{FF2B5EF4-FFF2-40B4-BE49-F238E27FC236}">
                <a16:creationId xmlns:a16="http://schemas.microsoft.com/office/drawing/2014/main" id="{05AC7CD7-850D-6441-4FD1-6F6A8A4BA1E8}"/>
              </a:ext>
            </a:extLst>
          </p:cNvPr>
          <p:cNvSpPr txBox="1">
            <a:spLocks noChangeArrowheads="1"/>
          </p:cNvSpPr>
          <p:nvPr/>
        </p:nvSpPr>
        <p:spPr bwMode="auto">
          <a:xfrm>
            <a:off x="3647331" y="1693634"/>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13" name="Text Box 3">
            <a:extLst>
              <a:ext uri="{FF2B5EF4-FFF2-40B4-BE49-F238E27FC236}">
                <a16:creationId xmlns:a16="http://schemas.microsoft.com/office/drawing/2014/main" id="{70BB9539-EE6C-2524-00EA-8D053AB6C849}"/>
              </a:ext>
            </a:extLst>
          </p:cNvPr>
          <p:cNvSpPr txBox="1">
            <a:spLocks noChangeArrowheads="1"/>
          </p:cNvSpPr>
          <p:nvPr/>
        </p:nvSpPr>
        <p:spPr bwMode="auto">
          <a:xfrm>
            <a:off x="9303937" y="1693634"/>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N=380</a:t>
            </a:r>
          </a:p>
        </p:txBody>
      </p:sp>
      <p:sp>
        <p:nvSpPr>
          <p:cNvPr id="14" name="Text Box 3">
            <a:extLst>
              <a:ext uri="{FF2B5EF4-FFF2-40B4-BE49-F238E27FC236}">
                <a16:creationId xmlns:a16="http://schemas.microsoft.com/office/drawing/2014/main" id="{BD031833-BE82-6145-8907-BE24AA21A812}"/>
              </a:ext>
            </a:extLst>
          </p:cNvPr>
          <p:cNvSpPr txBox="1">
            <a:spLocks noChangeArrowheads="1"/>
          </p:cNvSpPr>
          <p:nvPr/>
        </p:nvSpPr>
        <p:spPr bwMode="auto">
          <a:xfrm>
            <a:off x="1877907" y="1686864"/>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16" name="Text Box 17">
            <a:extLst>
              <a:ext uri="{FF2B5EF4-FFF2-40B4-BE49-F238E27FC236}">
                <a16:creationId xmlns:a16="http://schemas.microsoft.com/office/drawing/2014/main" id="{AF6D5816-A29D-5507-BDCE-5C8FD6E8CE0E}"/>
              </a:ext>
            </a:extLst>
          </p:cNvPr>
          <p:cNvSpPr txBox="1">
            <a:spLocks noChangeArrowheads="1"/>
          </p:cNvSpPr>
          <p:nvPr/>
        </p:nvSpPr>
        <p:spPr bwMode="auto">
          <a:xfrm>
            <a:off x="334870" y="2148529"/>
            <a:ext cx="1232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Under 2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8" name="Text Box 17">
            <a:extLst>
              <a:ext uri="{FF2B5EF4-FFF2-40B4-BE49-F238E27FC236}">
                <a16:creationId xmlns:a16="http://schemas.microsoft.com/office/drawing/2014/main" id="{A9F8175F-269A-DC4C-A422-18F2A3AE290C}"/>
              </a:ext>
            </a:extLst>
          </p:cNvPr>
          <p:cNvSpPr txBox="1">
            <a:spLocks noChangeArrowheads="1"/>
          </p:cNvSpPr>
          <p:nvPr/>
        </p:nvSpPr>
        <p:spPr bwMode="auto">
          <a:xfrm>
            <a:off x="334870" y="2678374"/>
            <a:ext cx="1232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2 to 5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19" name="Text Box 17">
            <a:extLst>
              <a:ext uri="{FF2B5EF4-FFF2-40B4-BE49-F238E27FC236}">
                <a16:creationId xmlns:a16="http://schemas.microsoft.com/office/drawing/2014/main" id="{C7869C10-FB03-2AFE-1A24-4B341E31078C}"/>
              </a:ext>
            </a:extLst>
          </p:cNvPr>
          <p:cNvSpPr txBox="1">
            <a:spLocks noChangeArrowheads="1"/>
          </p:cNvSpPr>
          <p:nvPr/>
        </p:nvSpPr>
        <p:spPr bwMode="auto">
          <a:xfrm>
            <a:off x="334870" y="3835248"/>
            <a:ext cx="1232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6 to 12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0" name="Text Box 17">
            <a:extLst>
              <a:ext uri="{FF2B5EF4-FFF2-40B4-BE49-F238E27FC236}">
                <a16:creationId xmlns:a16="http://schemas.microsoft.com/office/drawing/2014/main" id="{473E0F51-6539-ACA7-6CD7-0542735D3F65}"/>
              </a:ext>
            </a:extLst>
          </p:cNvPr>
          <p:cNvSpPr txBox="1">
            <a:spLocks noChangeArrowheads="1"/>
          </p:cNvSpPr>
          <p:nvPr/>
        </p:nvSpPr>
        <p:spPr bwMode="auto">
          <a:xfrm>
            <a:off x="334870" y="5111489"/>
            <a:ext cx="1232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13 to 17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6" name="Text Box 17">
            <a:extLst>
              <a:ext uri="{FF2B5EF4-FFF2-40B4-BE49-F238E27FC236}">
                <a16:creationId xmlns:a16="http://schemas.microsoft.com/office/drawing/2014/main" id="{DC6B8BA5-7011-820A-25D9-B8C1B0AB313F}"/>
              </a:ext>
            </a:extLst>
          </p:cNvPr>
          <p:cNvSpPr txBox="1">
            <a:spLocks noChangeArrowheads="1"/>
          </p:cNvSpPr>
          <p:nvPr/>
        </p:nvSpPr>
        <p:spPr bwMode="auto">
          <a:xfrm>
            <a:off x="7769495" y="2239969"/>
            <a:ext cx="1232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Under 2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7" name="Text Box 17">
            <a:extLst>
              <a:ext uri="{FF2B5EF4-FFF2-40B4-BE49-F238E27FC236}">
                <a16:creationId xmlns:a16="http://schemas.microsoft.com/office/drawing/2014/main" id="{E38984AF-FBB4-6D26-55F3-95AFC7FF19F3}"/>
              </a:ext>
            </a:extLst>
          </p:cNvPr>
          <p:cNvSpPr txBox="1">
            <a:spLocks noChangeArrowheads="1"/>
          </p:cNvSpPr>
          <p:nvPr/>
        </p:nvSpPr>
        <p:spPr bwMode="auto">
          <a:xfrm>
            <a:off x="7769495" y="3084774"/>
            <a:ext cx="1232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2 to 5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8" name="Text Box 17">
            <a:extLst>
              <a:ext uri="{FF2B5EF4-FFF2-40B4-BE49-F238E27FC236}">
                <a16:creationId xmlns:a16="http://schemas.microsoft.com/office/drawing/2014/main" id="{C52A92E2-96F3-F6BC-D799-9E063ACBA223}"/>
              </a:ext>
            </a:extLst>
          </p:cNvPr>
          <p:cNvSpPr txBox="1">
            <a:spLocks noChangeArrowheads="1"/>
          </p:cNvSpPr>
          <p:nvPr/>
        </p:nvSpPr>
        <p:spPr bwMode="auto">
          <a:xfrm>
            <a:off x="7769495" y="4180688"/>
            <a:ext cx="1232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6 to 12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9" name="Text Box 17">
            <a:extLst>
              <a:ext uri="{FF2B5EF4-FFF2-40B4-BE49-F238E27FC236}">
                <a16:creationId xmlns:a16="http://schemas.microsoft.com/office/drawing/2014/main" id="{135CDADF-2D1E-7590-B79E-8FFDB2BE86A1}"/>
              </a:ext>
            </a:extLst>
          </p:cNvPr>
          <p:cNvSpPr txBox="1">
            <a:spLocks noChangeArrowheads="1"/>
          </p:cNvSpPr>
          <p:nvPr/>
        </p:nvSpPr>
        <p:spPr bwMode="auto">
          <a:xfrm>
            <a:off x="7769495" y="5253729"/>
            <a:ext cx="1232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13 to 17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30" name="Text Box 3">
            <a:extLst>
              <a:ext uri="{FF2B5EF4-FFF2-40B4-BE49-F238E27FC236}">
                <a16:creationId xmlns:a16="http://schemas.microsoft.com/office/drawing/2014/main" id="{59ECF7F6-E873-A7DB-1842-6448EC37CC18}"/>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Q5 Have children in these age ranges:</a:t>
            </a:r>
          </a:p>
        </p:txBody>
      </p:sp>
      <p:sp>
        <p:nvSpPr>
          <p:cNvPr id="31" name="Text Box 3">
            <a:extLst>
              <a:ext uri="{FF2B5EF4-FFF2-40B4-BE49-F238E27FC236}">
                <a16:creationId xmlns:a16="http://schemas.microsoft.com/office/drawing/2014/main" id="{78ADC021-2B60-BF68-A5D3-92DCF51FDDC6}"/>
              </a:ext>
            </a:extLst>
          </p:cNvPr>
          <p:cNvSpPr txBox="1">
            <a:spLocks noChangeArrowheads="1"/>
          </p:cNvSpPr>
          <p:nvPr/>
        </p:nvSpPr>
        <p:spPr bwMode="auto">
          <a:xfrm>
            <a:off x="0" y="973699"/>
            <a:ext cx="48923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t>
            </a:r>
            <a:r>
              <a:rPr lang="en-GB" sz="1200" b="0" dirty="0">
                <a:solidFill>
                  <a:srgbClr val="000000"/>
                </a:solidFill>
                <a:latin typeface="Calibri" panose="020F0502020204030204" pitchFamily="34" charset="0"/>
              </a:rPr>
              <a:t>Mother/Father/Guardian/Kinship carer of the children in your home</a:t>
            </a:r>
            <a:r>
              <a:rPr lang="en-GB" altLang="en-US" sz="1200" b="0" dirty="0">
                <a:solidFill>
                  <a:srgbClr val="000000"/>
                </a:solidFill>
                <a:latin typeface="Calibri" panose="020F0502020204030204" pitchFamily="34" charset="0"/>
              </a:rPr>
              <a:t>)</a:t>
            </a:r>
          </a:p>
        </p:txBody>
      </p:sp>
      <p:graphicFrame>
        <p:nvGraphicFramePr>
          <p:cNvPr id="6" name="Object 7">
            <a:extLst>
              <a:ext uri="{FF2B5EF4-FFF2-40B4-BE49-F238E27FC236}">
                <a16:creationId xmlns:a16="http://schemas.microsoft.com/office/drawing/2014/main" id="{76C4C3CA-D988-7298-CDF7-516A8B49C065}"/>
              </a:ext>
            </a:extLst>
          </p:cNvPr>
          <p:cNvGraphicFramePr>
            <a:graphicFrameLocks/>
          </p:cNvGraphicFramePr>
          <p:nvPr/>
        </p:nvGraphicFramePr>
        <p:xfrm>
          <a:off x="8690509" y="1992633"/>
          <a:ext cx="3457709" cy="390207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3">
            <a:extLst>
              <a:ext uri="{FF2B5EF4-FFF2-40B4-BE49-F238E27FC236}">
                <a16:creationId xmlns:a16="http://schemas.microsoft.com/office/drawing/2014/main" id="{7BBB25D8-7836-BD3A-A4F9-0B06EF433561}"/>
              </a:ext>
            </a:extLst>
          </p:cNvPr>
          <p:cNvSpPr txBox="1">
            <a:spLocks noChangeArrowheads="1"/>
          </p:cNvSpPr>
          <p:nvPr/>
        </p:nvSpPr>
        <p:spPr bwMode="auto">
          <a:xfrm>
            <a:off x="10901850" y="1693634"/>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cxnSp>
        <p:nvCxnSpPr>
          <p:cNvPr id="8" name="Straight Connector 7">
            <a:extLst>
              <a:ext uri="{FF2B5EF4-FFF2-40B4-BE49-F238E27FC236}">
                <a16:creationId xmlns:a16="http://schemas.microsoft.com/office/drawing/2014/main" id="{774EC253-8826-4479-1B6A-919B98F181FA}"/>
              </a:ext>
            </a:extLst>
          </p:cNvPr>
          <p:cNvCxnSpPr/>
          <p:nvPr/>
        </p:nvCxnSpPr>
        <p:spPr>
          <a:xfrm>
            <a:off x="7777007" y="1474218"/>
            <a:ext cx="0" cy="4459222"/>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35" name="Object 7">
            <a:extLst>
              <a:ext uri="{FF2B5EF4-FFF2-40B4-BE49-F238E27FC236}">
                <a16:creationId xmlns:a16="http://schemas.microsoft.com/office/drawing/2014/main" id="{F1519B24-32A1-898F-3844-94E3B315B26F}"/>
              </a:ext>
            </a:extLst>
          </p:cNvPr>
          <p:cNvGraphicFramePr>
            <a:graphicFrameLocks/>
          </p:cNvGraphicFramePr>
          <p:nvPr/>
        </p:nvGraphicFramePr>
        <p:xfrm>
          <a:off x="1102616" y="1992633"/>
          <a:ext cx="5793814" cy="3902075"/>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 Box 3">
            <a:extLst>
              <a:ext uri="{FF2B5EF4-FFF2-40B4-BE49-F238E27FC236}">
                <a16:creationId xmlns:a16="http://schemas.microsoft.com/office/drawing/2014/main" id="{35A999B2-3958-582F-D96E-148C7C4094BF}"/>
              </a:ext>
            </a:extLst>
          </p:cNvPr>
          <p:cNvSpPr txBox="1">
            <a:spLocks noChangeArrowheads="1"/>
          </p:cNvSpPr>
          <p:nvPr/>
        </p:nvSpPr>
        <p:spPr bwMode="auto">
          <a:xfrm>
            <a:off x="5475313" y="1693634"/>
            <a:ext cx="716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5" name="Text Box 3">
            <a:extLst>
              <a:ext uri="{FF2B5EF4-FFF2-40B4-BE49-F238E27FC236}">
                <a16:creationId xmlns:a16="http://schemas.microsoft.com/office/drawing/2014/main" id="{1B9DC6D6-7FE6-8875-E3FA-389BE7564DD4}"/>
              </a:ext>
            </a:extLst>
          </p:cNvPr>
          <p:cNvSpPr txBox="1">
            <a:spLocks noChangeArrowheads="1"/>
          </p:cNvSpPr>
          <p:nvPr/>
        </p:nvSpPr>
        <p:spPr bwMode="auto">
          <a:xfrm>
            <a:off x="3406454" y="1383378"/>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9" name="Text Box 3">
            <a:extLst>
              <a:ext uri="{FF2B5EF4-FFF2-40B4-BE49-F238E27FC236}">
                <a16:creationId xmlns:a16="http://schemas.microsoft.com/office/drawing/2014/main" id="{510459A9-0A47-70AE-A5B2-A95BD035C61A}"/>
              </a:ext>
            </a:extLst>
          </p:cNvPr>
          <p:cNvSpPr txBox="1">
            <a:spLocks noChangeArrowheads="1"/>
          </p:cNvSpPr>
          <p:nvPr/>
        </p:nvSpPr>
        <p:spPr bwMode="auto">
          <a:xfrm>
            <a:off x="9452619" y="1383378"/>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spTree>
    <p:extLst>
      <p:ext uri="{BB962C8B-B14F-4D97-AF65-F5344CB8AC3E}">
        <p14:creationId xmlns:p14="http://schemas.microsoft.com/office/powerpoint/2010/main" val="3077178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7236E89-A603-5931-2AE7-486B856F5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0A172-7DBF-EBA9-F279-5BDFF411280D}"/>
              </a:ext>
            </a:extLst>
          </p:cNvPr>
          <p:cNvSpPr>
            <a:spLocks noGrp="1"/>
          </p:cNvSpPr>
          <p:nvPr>
            <p:ph type="title"/>
          </p:nvPr>
        </p:nvSpPr>
        <p:spPr/>
        <p:txBody>
          <a:bodyPr>
            <a:normAutofit/>
          </a:bodyPr>
          <a:lstStyle/>
          <a:p>
            <a:r>
              <a:rPr lang="en-GB" sz="2000" i="1" dirty="0"/>
              <a:t>…</a:t>
            </a:r>
            <a:r>
              <a:rPr lang="en-GB" sz="2000" dirty="0"/>
              <a:t>with the same top 3 appearing for the</a:t>
            </a:r>
            <a:r>
              <a:rPr lang="en-IE" sz="2000" dirty="0"/>
              <a:t> Minority Ethnic sample. </a:t>
            </a:r>
          </a:p>
        </p:txBody>
      </p:sp>
      <p:sp>
        <p:nvSpPr>
          <p:cNvPr id="5" name="Text Box 3">
            <a:extLst>
              <a:ext uri="{FF2B5EF4-FFF2-40B4-BE49-F238E27FC236}">
                <a16:creationId xmlns:a16="http://schemas.microsoft.com/office/drawing/2014/main" id="{1794120C-D6D3-9975-6912-2E2FAC7F7832}"/>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Q12 Who/where do you go to for advice or support about parenting?</a:t>
            </a:r>
          </a:p>
        </p:txBody>
      </p:sp>
      <p:sp>
        <p:nvSpPr>
          <p:cNvPr id="13" name="TextBox 12">
            <a:extLst>
              <a:ext uri="{FF2B5EF4-FFF2-40B4-BE49-F238E27FC236}">
                <a16:creationId xmlns:a16="http://schemas.microsoft.com/office/drawing/2014/main" id="{9890707A-53B1-1734-8D4D-40A3670096D1}"/>
              </a:ext>
            </a:extLst>
          </p:cNvPr>
          <p:cNvSpPr txBox="1"/>
          <p:nvPr/>
        </p:nvSpPr>
        <p:spPr>
          <a:xfrm>
            <a:off x="2486800" y="1664740"/>
            <a:ext cx="928983" cy="276999"/>
          </a:xfrm>
          <a:prstGeom prst="rect">
            <a:avLst/>
          </a:prstGeom>
          <a:noFill/>
        </p:spPr>
        <p:txBody>
          <a:bodyPr wrap="square" rtlCol="0">
            <a:spAutoFit/>
          </a:bodyPr>
          <a:lstStyle/>
          <a:p>
            <a:pPr algn="ctr"/>
            <a:r>
              <a:rPr lang="en-GB" sz="1200" b="1" dirty="0"/>
              <a:t>1</a:t>
            </a:r>
            <a:r>
              <a:rPr lang="en-GB" sz="1200" b="1" baseline="30000" dirty="0"/>
              <a:t>st</a:t>
            </a:r>
            <a:r>
              <a:rPr lang="en-GB" sz="1200" b="1" dirty="0"/>
              <a:t> mention</a:t>
            </a:r>
            <a:endParaRPr lang="en-IE" sz="1200" b="1" dirty="0"/>
          </a:p>
        </p:txBody>
      </p:sp>
      <p:sp>
        <p:nvSpPr>
          <p:cNvPr id="14" name="TextBox 13">
            <a:extLst>
              <a:ext uri="{FF2B5EF4-FFF2-40B4-BE49-F238E27FC236}">
                <a16:creationId xmlns:a16="http://schemas.microsoft.com/office/drawing/2014/main" id="{53FE3BF7-4638-D2C5-B3F8-D45430DBBB65}"/>
              </a:ext>
            </a:extLst>
          </p:cNvPr>
          <p:cNvSpPr txBox="1"/>
          <p:nvPr/>
        </p:nvSpPr>
        <p:spPr>
          <a:xfrm>
            <a:off x="3849057" y="1664740"/>
            <a:ext cx="528863" cy="276999"/>
          </a:xfrm>
          <a:prstGeom prst="rect">
            <a:avLst/>
          </a:prstGeom>
          <a:noFill/>
        </p:spPr>
        <p:txBody>
          <a:bodyPr wrap="none" rtlCol="0">
            <a:spAutoFit/>
          </a:bodyPr>
          <a:lstStyle/>
          <a:p>
            <a:pPr algn="ctr"/>
            <a:r>
              <a:rPr lang="en-GB" sz="1200" b="1" dirty="0">
                <a:solidFill>
                  <a:schemeClr val="accent3"/>
                </a:solidFill>
              </a:rPr>
              <a:t>Top 3</a:t>
            </a:r>
            <a:endParaRPr lang="en-IE" sz="1200" b="1" dirty="0">
              <a:solidFill>
                <a:schemeClr val="accent3"/>
              </a:solidFill>
            </a:endParaRPr>
          </a:p>
        </p:txBody>
      </p:sp>
      <p:sp>
        <p:nvSpPr>
          <p:cNvPr id="15" name="TextBox 14">
            <a:extLst>
              <a:ext uri="{FF2B5EF4-FFF2-40B4-BE49-F238E27FC236}">
                <a16:creationId xmlns:a16="http://schemas.microsoft.com/office/drawing/2014/main" id="{8AB694DD-03A3-D86B-E4D8-90350BA5B9BC}"/>
              </a:ext>
            </a:extLst>
          </p:cNvPr>
          <p:cNvSpPr txBox="1"/>
          <p:nvPr/>
        </p:nvSpPr>
        <p:spPr>
          <a:xfrm>
            <a:off x="9712866" y="1664740"/>
            <a:ext cx="928983" cy="276999"/>
          </a:xfrm>
          <a:prstGeom prst="rect">
            <a:avLst/>
          </a:prstGeom>
          <a:noFill/>
        </p:spPr>
        <p:txBody>
          <a:bodyPr wrap="square" rtlCol="0">
            <a:spAutoFit/>
          </a:bodyPr>
          <a:lstStyle/>
          <a:p>
            <a:pPr algn="ctr"/>
            <a:r>
              <a:rPr lang="en-GB" sz="1200" b="1" dirty="0"/>
              <a:t>1</a:t>
            </a:r>
            <a:r>
              <a:rPr lang="en-GB" sz="1200" b="1" baseline="30000" dirty="0"/>
              <a:t>st</a:t>
            </a:r>
            <a:r>
              <a:rPr lang="en-GB" sz="1200" b="1" dirty="0"/>
              <a:t> mention</a:t>
            </a:r>
            <a:endParaRPr lang="en-IE" sz="1200" b="1" dirty="0"/>
          </a:p>
        </p:txBody>
      </p:sp>
      <p:sp>
        <p:nvSpPr>
          <p:cNvPr id="16" name="TextBox 15">
            <a:extLst>
              <a:ext uri="{FF2B5EF4-FFF2-40B4-BE49-F238E27FC236}">
                <a16:creationId xmlns:a16="http://schemas.microsoft.com/office/drawing/2014/main" id="{7CE88253-87AE-947D-849E-660A22E634A1}"/>
              </a:ext>
            </a:extLst>
          </p:cNvPr>
          <p:cNvSpPr txBox="1"/>
          <p:nvPr/>
        </p:nvSpPr>
        <p:spPr>
          <a:xfrm>
            <a:off x="11139495" y="1664740"/>
            <a:ext cx="528863" cy="276999"/>
          </a:xfrm>
          <a:prstGeom prst="rect">
            <a:avLst/>
          </a:prstGeom>
          <a:noFill/>
        </p:spPr>
        <p:txBody>
          <a:bodyPr wrap="none" rtlCol="0">
            <a:spAutoFit/>
          </a:bodyPr>
          <a:lstStyle/>
          <a:p>
            <a:pPr algn="ctr"/>
            <a:r>
              <a:rPr lang="en-GB" sz="1200" b="1" dirty="0">
                <a:solidFill>
                  <a:schemeClr val="accent3"/>
                </a:solidFill>
              </a:rPr>
              <a:t>Top 3</a:t>
            </a:r>
            <a:endParaRPr lang="en-IE" sz="1200" b="1" dirty="0">
              <a:solidFill>
                <a:schemeClr val="accent3"/>
              </a:solidFill>
            </a:endParaRPr>
          </a:p>
        </p:txBody>
      </p:sp>
      <p:sp>
        <p:nvSpPr>
          <p:cNvPr id="19" name="Text Box 3">
            <a:extLst>
              <a:ext uri="{FF2B5EF4-FFF2-40B4-BE49-F238E27FC236}">
                <a16:creationId xmlns:a16="http://schemas.microsoft.com/office/drawing/2014/main" id="{F2A71C94-9126-4F56-11BD-F9D1574C59D7}"/>
              </a:ext>
            </a:extLst>
          </p:cNvPr>
          <p:cNvSpPr txBox="1">
            <a:spLocks noChangeArrowheads="1"/>
          </p:cNvSpPr>
          <p:nvPr/>
        </p:nvSpPr>
        <p:spPr bwMode="auto">
          <a:xfrm>
            <a:off x="3120304" y="1243129"/>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N=380</a:t>
            </a:r>
          </a:p>
        </p:txBody>
      </p:sp>
      <p:sp>
        <p:nvSpPr>
          <p:cNvPr id="6" name="Text Box 3">
            <a:extLst>
              <a:ext uri="{FF2B5EF4-FFF2-40B4-BE49-F238E27FC236}">
                <a16:creationId xmlns:a16="http://schemas.microsoft.com/office/drawing/2014/main" id="{9EA14AB6-B402-218A-F959-1028B7083992}"/>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3" name="Rectangle 2">
            <a:extLst>
              <a:ext uri="{FF2B5EF4-FFF2-40B4-BE49-F238E27FC236}">
                <a16:creationId xmlns:a16="http://schemas.microsoft.com/office/drawing/2014/main" id="{DE984231-2047-DC9D-7D4E-1DDA853DF6FE}"/>
              </a:ext>
            </a:extLst>
          </p:cNvPr>
          <p:cNvSpPr/>
          <p:nvPr/>
        </p:nvSpPr>
        <p:spPr>
          <a:xfrm>
            <a:off x="180927" y="1910557"/>
            <a:ext cx="11686607" cy="851960"/>
          </a:xfrm>
          <a:prstGeom prst="rect">
            <a:avLst/>
          </a:prstGeom>
          <a:noFill/>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21" name="Text Box 3">
            <a:extLst>
              <a:ext uri="{FF2B5EF4-FFF2-40B4-BE49-F238E27FC236}">
                <a16:creationId xmlns:a16="http://schemas.microsoft.com/office/drawing/2014/main" id="{64A7320C-AEA6-B680-5E75-BAD5B556F6CE}"/>
              </a:ext>
            </a:extLst>
          </p:cNvPr>
          <p:cNvSpPr txBox="1">
            <a:spLocks noChangeArrowheads="1"/>
          </p:cNvSpPr>
          <p:nvPr/>
        </p:nvSpPr>
        <p:spPr bwMode="auto">
          <a:xfrm>
            <a:off x="28951" y="1222033"/>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sp>
        <p:nvSpPr>
          <p:cNvPr id="25" name="Text Box 3">
            <a:extLst>
              <a:ext uri="{FF2B5EF4-FFF2-40B4-BE49-F238E27FC236}">
                <a16:creationId xmlns:a16="http://schemas.microsoft.com/office/drawing/2014/main" id="{94A34EAA-1E63-1F47-A65E-1EA6AE02E29E}"/>
              </a:ext>
            </a:extLst>
          </p:cNvPr>
          <p:cNvSpPr txBox="1">
            <a:spLocks noChangeArrowheads="1"/>
          </p:cNvSpPr>
          <p:nvPr/>
        </p:nvSpPr>
        <p:spPr bwMode="auto">
          <a:xfrm>
            <a:off x="10177357" y="1243129"/>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N=192</a:t>
            </a:r>
          </a:p>
        </p:txBody>
      </p:sp>
      <p:graphicFrame>
        <p:nvGraphicFramePr>
          <p:cNvPr id="26" name="Chart 6">
            <a:extLst>
              <a:ext uri="{FF2B5EF4-FFF2-40B4-BE49-F238E27FC236}">
                <a16:creationId xmlns:a16="http://schemas.microsoft.com/office/drawing/2014/main" id="{67CB4E79-3234-F271-9CDC-8419C2C45592}"/>
              </a:ext>
            </a:extLst>
          </p:cNvPr>
          <p:cNvGraphicFramePr/>
          <p:nvPr/>
        </p:nvGraphicFramePr>
        <p:xfrm>
          <a:off x="628349"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Chart 6">
            <a:extLst>
              <a:ext uri="{FF2B5EF4-FFF2-40B4-BE49-F238E27FC236}">
                <a16:creationId xmlns:a16="http://schemas.microsoft.com/office/drawing/2014/main" id="{BC6C3710-7966-4B40-DDB1-A5383524FB9B}"/>
              </a:ext>
            </a:extLst>
          </p:cNvPr>
          <p:cNvGraphicFramePr/>
          <p:nvPr/>
        </p:nvGraphicFramePr>
        <p:xfrm>
          <a:off x="7541169"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2837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GB" sz="2000" i="1" dirty="0"/>
              <a:t>Advice or support about parenting – Top 3 </a:t>
            </a:r>
            <a:br>
              <a:rPr lang="en-GB" sz="2000" i="1" dirty="0"/>
            </a:br>
            <a:r>
              <a:rPr lang="en-GB" sz="2000" i="1" dirty="0"/>
              <a:t>Demographics</a:t>
            </a:r>
            <a:endParaRPr lang="en-IE" sz="2000" i="1" dirty="0"/>
          </a:p>
        </p:txBody>
      </p:sp>
      <p:sp>
        <p:nvSpPr>
          <p:cNvPr id="4" name="Text Box 3">
            <a:extLst>
              <a:ext uri="{FF2B5EF4-FFF2-40B4-BE49-F238E27FC236}">
                <a16:creationId xmlns:a16="http://schemas.microsoft.com/office/drawing/2014/main" id="{872347BB-12EC-DF4D-5914-5697613D4B68}"/>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Q12 Who/where do you go to for advice or support about parenting?</a:t>
            </a:r>
          </a:p>
        </p:txBody>
      </p:sp>
      <p:sp>
        <p:nvSpPr>
          <p:cNvPr id="7" name="Text Box 3">
            <a:extLst>
              <a:ext uri="{FF2B5EF4-FFF2-40B4-BE49-F238E27FC236}">
                <a16:creationId xmlns:a16="http://schemas.microsoft.com/office/drawing/2014/main" id="{12202E98-B2AA-2BB7-EF1F-DFB2B8CA75D7}"/>
              </a:ext>
            </a:extLst>
          </p:cNvPr>
          <p:cNvSpPr txBox="1">
            <a:spLocks noChangeArrowheads="1"/>
          </p:cNvSpPr>
          <p:nvPr/>
        </p:nvSpPr>
        <p:spPr bwMode="auto">
          <a:xfrm>
            <a:off x="0" y="6357441"/>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sp>
        <p:nvSpPr>
          <p:cNvPr id="8" name="Text Box 3">
            <a:extLst>
              <a:ext uri="{FF2B5EF4-FFF2-40B4-BE49-F238E27FC236}">
                <a16:creationId xmlns:a16="http://schemas.microsoft.com/office/drawing/2014/main" id="{D2374F28-6BDB-05E8-F226-A23B8F53BA57}"/>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graphicFrame>
        <p:nvGraphicFramePr>
          <p:cNvPr id="5" name="Table 4">
            <a:extLst>
              <a:ext uri="{FF2B5EF4-FFF2-40B4-BE49-F238E27FC236}">
                <a16:creationId xmlns:a16="http://schemas.microsoft.com/office/drawing/2014/main" id="{547DBDBB-7870-A3A0-E95D-F5400076B4B1}"/>
              </a:ext>
            </a:extLst>
          </p:cNvPr>
          <p:cNvGraphicFramePr>
            <a:graphicFrameLocks noGrp="1"/>
          </p:cNvGraphicFramePr>
          <p:nvPr>
            <p:extLst>
              <p:ext uri="{D42A27DB-BD31-4B8C-83A1-F6EECF244321}">
                <p14:modId xmlns:p14="http://schemas.microsoft.com/office/powerpoint/2010/main" val="730944496"/>
              </p:ext>
            </p:extLst>
          </p:nvPr>
        </p:nvGraphicFramePr>
        <p:xfrm>
          <a:off x="304800" y="1786128"/>
          <a:ext cx="11499761" cy="3946076"/>
        </p:xfrm>
        <a:graphic>
          <a:graphicData uri="http://schemas.openxmlformats.org/drawingml/2006/table">
            <a:tbl>
              <a:tblPr firstRow="1" bandRow="1">
                <a:tableStyleId>{9D7B26C5-4107-4FEC-AEDC-1716B250A1EF}</a:tableStyleId>
              </a:tblPr>
              <a:tblGrid>
                <a:gridCol w="1895412">
                  <a:extLst>
                    <a:ext uri="{9D8B030D-6E8A-4147-A177-3AD203B41FA5}">
                      <a16:colId xmlns:a16="http://schemas.microsoft.com/office/drawing/2014/main" val="4089323703"/>
                    </a:ext>
                  </a:extLst>
                </a:gridCol>
                <a:gridCol w="636977">
                  <a:extLst>
                    <a:ext uri="{9D8B030D-6E8A-4147-A177-3AD203B41FA5}">
                      <a16:colId xmlns:a16="http://schemas.microsoft.com/office/drawing/2014/main" val="1057394503"/>
                    </a:ext>
                  </a:extLst>
                </a:gridCol>
                <a:gridCol w="636977">
                  <a:extLst>
                    <a:ext uri="{9D8B030D-6E8A-4147-A177-3AD203B41FA5}">
                      <a16:colId xmlns:a16="http://schemas.microsoft.com/office/drawing/2014/main" val="4176872577"/>
                    </a:ext>
                  </a:extLst>
                </a:gridCol>
                <a:gridCol w="636977">
                  <a:extLst>
                    <a:ext uri="{9D8B030D-6E8A-4147-A177-3AD203B41FA5}">
                      <a16:colId xmlns:a16="http://schemas.microsoft.com/office/drawing/2014/main" val="2055820629"/>
                    </a:ext>
                  </a:extLst>
                </a:gridCol>
                <a:gridCol w="636977">
                  <a:extLst>
                    <a:ext uri="{9D8B030D-6E8A-4147-A177-3AD203B41FA5}">
                      <a16:colId xmlns:a16="http://schemas.microsoft.com/office/drawing/2014/main" val="1440344629"/>
                    </a:ext>
                  </a:extLst>
                </a:gridCol>
                <a:gridCol w="636977">
                  <a:extLst>
                    <a:ext uri="{9D8B030D-6E8A-4147-A177-3AD203B41FA5}">
                      <a16:colId xmlns:a16="http://schemas.microsoft.com/office/drawing/2014/main" val="1094750844"/>
                    </a:ext>
                  </a:extLst>
                </a:gridCol>
                <a:gridCol w="636977">
                  <a:extLst>
                    <a:ext uri="{9D8B030D-6E8A-4147-A177-3AD203B41FA5}">
                      <a16:colId xmlns:a16="http://schemas.microsoft.com/office/drawing/2014/main" val="3740255347"/>
                    </a:ext>
                  </a:extLst>
                </a:gridCol>
                <a:gridCol w="636977">
                  <a:extLst>
                    <a:ext uri="{9D8B030D-6E8A-4147-A177-3AD203B41FA5}">
                      <a16:colId xmlns:a16="http://schemas.microsoft.com/office/drawing/2014/main" val="4014689243"/>
                    </a:ext>
                  </a:extLst>
                </a:gridCol>
                <a:gridCol w="636977">
                  <a:extLst>
                    <a:ext uri="{9D8B030D-6E8A-4147-A177-3AD203B41FA5}">
                      <a16:colId xmlns:a16="http://schemas.microsoft.com/office/drawing/2014/main" val="467181807"/>
                    </a:ext>
                  </a:extLst>
                </a:gridCol>
                <a:gridCol w="636977">
                  <a:extLst>
                    <a:ext uri="{9D8B030D-6E8A-4147-A177-3AD203B41FA5}">
                      <a16:colId xmlns:a16="http://schemas.microsoft.com/office/drawing/2014/main" val="2868335770"/>
                    </a:ext>
                  </a:extLst>
                </a:gridCol>
                <a:gridCol w="636977">
                  <a:extLst>
                    <a:ext uri="{9D8B030D-6E8A-4147-A177-3AD203B41FA5}">
                      <a16:colId xmlns:a16="http://schemas.microsoft.com/office/drawing/2014/main" val="388256369"/>
                    </a:ext>
                  </a:extLst>
                </a:gridCol>
                <a:gridCol w="636977">
                  <a:extLst>
                    <a:ext uri="{9D8B030D-6E8A-4147-A177-3AD203B41FA5}">
                      <a16:colId xmlns:a16="http://schemas.microsoft.com/office/drawing/2014/main" val="3273114468"/>
                    </a:ext>
                  </a:extLst>
                </a:gridCol>
                <a:gridCol w="636977">
                  <a:extLst>
                    <a:ext uri="{9D8B030D-6E8A-4147-A177-3AD203B41FA5}">
                      <a16:colId xmlns:a16="http://schemas.microsoft.com/office/drawing/2014/main" val="214893157"/>
                    </a:ext>
                  </a:extLst>
                </a:gridCol>
                <a:gridCol w="636977">
                  <a:extLst>
                    <a:ext uri="{9D8B030D-6E8A-4147-A177-3AD203B41FA5}">
                      <a16:colId xmlns:a16="http://schemas.microsoft.com/office/drawing/2014/main" val="3300824227"/>
                    </a:ext>
                  </a:extLst>
                </a:gridCol>
                <a:gridCol w="686671">
                  <a:extLst>
                    <a:ext uri="{9D8B030D-6E8A-4147-A177-3AD203B41FA5}">
                      <a16:colId xmlns:a16="http://schemas.microsoft.com/office/drawing/2014/main" val="3709150490"/>
                    </a:ext>
                  </a:extLst>
                </a:gridCol>
                <a:gridCol w="636977">
                  <a:extLst>
                    <a:ext uri="{9D8B030D-6E8A-4147-A177-3AD203B41FA5}">
                      <a16:colId xmlns:a16="http://schemas.microsoft.com/office/drawing/2014/main" val="4169344004"/>
                    </a:ext>
                  </a:extLst>
                </a:gridCol>
              </a:tblGrid>
              <a:tr h="240707">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1058773">
                <a:tc>
                  <a:txBody>
                    <a:bodyPr/>
                    <a:lstStyle/>
                    <a:p>
                      <a:pPr algn="l" fontAlgn="b"/>
                      <a:r>
                        <a:rPr lang="en-GB" sz="2000" b="1" i="0" u="none" strike="noStrike" kern="1200" dirty="0">
                          <a:solidFill>
                            <a:schemeClr val="tx1"/>
                          </a:solidFill>
                          <a:effectLst/>
                          <a:latin typeface="+mn-lt"/>
                          <a:ea typeface="+mn-ea"/>
                          <a:cs typeface="+mn-cs"/>
                        </a:rPr>
                        <a:t>TOP 3 </a:t>
                      </a:r>
                    </a:p>
                    <a:p>
                      <a:pPr algn="l" fontAlgn="b"/>
                      <a:endParaRPr lang="en-GB" sz="1000" b="1" i="0" u="sng" strike="noStrike" kern="1200" dirty="0">
                        <a:solidFill>
                          <a:schemeClr val="accent1"/>
                        </a:solidFill>
                        <a:effectLst/>
                        <a:latin typeface="+mn-lt"/>
                        <a:ea typeface="+mn-ea"/>
                        <a:cs typeface="+mn-cs"/>
                      </a:endParaRPr>
                    </a:p>
                    <a:p>
                      <a:pPr algn="l" fontAlgn="b"/>
                      <a:endParaRPr lang="en-GB" sz="1000" b="1" i="0" u="sng" strike="noStrike" kern="1200" dirty="0">
                        <a:solidFill>
                          <a:schemeClr val="accent1"/>
                        </a:solidFill>
                        <a:effectLst/>
                        <a:latin typeface="+mn-lt"/>
                        <a:ea typeface="+mn-ea"/>
                        <a:cs typeface="+mn-cs"/>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GB" sz="1050" b="1" u="sng" strike="noStrike" kern="1200" dirty="0">
                          <a:solidFill>
                            <a:schemeClr val="accent2"/>
                          </a:solidFill>
                          <a:effectLst/>
                          <a:latin typeface="+mn-lt"/>
                        </a:rPr>
                        <a:t>2026</a:t>
                      </a:r>
                      <a:endParaRPr lang="en-IE" sz="105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207506">
                <a:tc>
                  <a:txBody>
                    <a:bodyPr/>
                    <a:lstStyle/>
                    <a:p>
                      <a:pPr algn="l" fontAlgn="b"/>
                      <a:r>
                        <a:rPr lang="en-GB" sz="1200" b="1" u="sng" strike="noStrike" kern="1200" dirty="0">
                          <a:solidFill>
                            <a:schemeClr val="accent2"/>
                          </a:solidFill>
                          <a:effectLst/>
                          <a:latin typeface="+mn-lt"/>
                        </a:rPr>
                        <a:t>MAIN SAMPLE</a:t>
                      </a:r>
                      <a:endParaRPr lang="en-IE" sz="12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ctr" latinLnBrk="0" hangingPunct="1">
                        <a:buNone/>
                      </a:pPr>
                      <a:endParaRPr lang="en-IE" sz="1200" b="0" i="1" u="none" strike="noStrike" kern="1200" dirty="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dirty="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dirty="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dirty="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dirty="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dirty="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dirty="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dirty="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dirty="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dirty="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dirty="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dirty="0">
                        <a:solidFill>
                          <a:schemeClr val="accent2"/>
                        </a:solidFill>
                        <a:effectLst/>
                        <a:latin typeface="+mn-lt"/>
                        <a:ea typeface="+mn-ea"/>
                        <a:cs typeface="+mn-cs"/>
                      </a:endParaRPr>
                    </a:p>
                  </a:txBody>
                  <a:tcPr marL="7620" marR="7620" marT="7620" marB="0" anchor="ctr">
                    <a:noFill/>
                  </a:tcPr>
                </a:tc>
                <a:tc>
                  <a:txBody>
                    <a:bodyPr/>
                    <a:lstStyle/>
                    <a:p>
                      <a:pPr marL="0" algn="ctr" defTabSz="914400" rtl="0" eaLnBrk="1" fontAlgn="ctr" latinLnBrk="0" hangingPunct="1">
                        <a:buNone/>
                      </a:pPr>
                      <a:endParaRPr lang="en-IE" sz="1200" b="0" i="1" u="none" strike="noStrike" kern="1200" dirty="0">
                        <a:solidFill>
                          <a:schemeClr val="accent2"/>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207506">
                <a:tc>
                  <a:txBody>
                    <a:bodyPr/>
                    <a:lstStyle/>
                    <a:p>
                      <a:pPr algn="ctr" fontAlgn="ctr"/>
                      <a:r>
                        <a:rPr lang="en-IE" sz="1200" b="0" i="1" u="none" strike="noStrike" dirty="0">
                          <a:solidFill>
                            <a:schemeClr val="accent2"/>
                          </a:solidFill>
                          <a:effectLst/>
                          <a:latin typeface="+mn-lt"/>
                        </a:rPr>
                        <a:t>N=</a:t>
                      </a:r>
                      <a:endParaRPr lang="en-IE" sz="12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algn="ctr" fontAlgn="b">
                        <a:buNone/>
                      </a:pPr>
                      <a:r>
                        <a:rPr lang="en-IE" sz="1100" b="0" i="1" u="none" strike="noStrike" dirty="0">
                          <a:solidFill>
                            <a:schemeClr val="accent2"/>
                          </a:solidFill>
                          <a:effectLst/>
                          <a:latin typeface="arial" panose="020B0604020202020204" pitchFamily="34" charset="0"/>
                        </a:rPr>
                        <a:t>981</a:t>
                      </a:r>
                    </a:p>
                  </a:txBody>
                  <a:tcPr marL="7620" marR="7620" marT="7620" marB="0" anchor="b">
                    <a:noFill/>
                  </a:tcPr>
                </a:tc>
                <a:tc>
                  <a:txBody>
                    <a:bodyPr/>
                    <a:lstStyle/>
                    <a:p>
                      <a:pPr algn="ctr" fontAlgn="b">
                        <a:buNone/>
                      </a:pPr>
                      <a:r>
                        <a:rPr lang="en-IE" sz="1100" b="0" i="1" u="none" strike="noStrike" dirty="0">
                          <a:solidFill>
                            <a:schemeClr val="accent2"/>
                          </a:solidFill>
                          <a:effectLst/>
                          <a:latin typeface="arial" panose="020B0604020202020204" pitchFamily="34" charset="0"/>
                        </a:rPr>
                        <a:t>324</a:t>
                      </a:r>
                    </a:p>
                  </a:txBody>
                  <a:tcPr marL="7620" marR="7620" marT="7620" marB="0" anchor="b">
                    <a:noFill/>
                  </a:tcPr>
                </a:tc>
                <a:tc>
                  <a:txBody>
                    <a:bodyPr/>
                    <a:lstStyle/>
                    <a:p>
                      <a:pPr algn="ctr" fontAlgn="b">
                        <a:buNone/>
                      </a:pPr>
                      <a:r>
                        <a:rPr lang="en-IE" sz="1100" b="0" i="1" u="none" strike="noStrike" dirty="0">
                          <a:solidFill>
                            <a:schemeClr val="accent2"/>
                          </a:solidFill>
                          <a:effectLst/>
                          <a:latin typeface="arial" panose="020B0604020202020204" pitchFamily="34" charset="0"/>
                        </a:rPr>
                        <a:t>657</a:t>
                      </a:r>
                    </a:p>
                  </a:txBody>
                  <a:tcPr marL="7620" marR="7620" marT="7620" marB="0" anchor="b">
                    <a:lnB w="12700" cap="flat" cmpd="sng" algn="ctr">
                      <a:noFill/>
                      <a:prstDash val="solid"/>
                      <a:round/>
                      <a:headEnd type="none" w="med" len="med"/>
                      <a:tailEnd type="none" w="med" len="med"/>
                    </a:lnB>
                    <a:noFill/>
                  </a:tcPr>
                </a:tc>
                <a:tc>
                  <a:txBody>
                    <a:bodyPr/>
                    <a:lstStyle/>
                    <a:p>
                      <a:pPr algn="ctr" fontAlgn="b">
                        <a:buNone/>
                      </a:pPr>
                      <a:r>
                        <a:rPr lang="en-IE" sz="1100" b="0" i="1" u="none" strike="noStrike" dirty="0">
                          <a:solidFill>
                            <a:schemeClr val="accent2"/>
                          </a:solidFill>
                          <a:effectLst/>
                          <a:latin typeface="arial" panose="020B0604020202020204" pitchFamily="34" charset="0"/>
                        </a:rPr>
                        <a:t>248</a:t>
                      </a:r>
                    </a:p>
                  </a:txBody>
                  <a:tcPr marL="7620" marR="7620" marT="7620" marB="0" anchor="b">
                    <a:lnB w="12700" cap="flat" cmpd="sng" algn="ctr">
                      <a:noFill/>
                      <a:prstDash val="solid"/>
                      <a:round/>
                      <a:headEnd type="none" w="med" len="med"/>
                      <a:tailEnd type="none" w="med" len="med"/>
                    </a:lnB>
                    <a:noFill/>
                  </a:tcPr>
                </a:tc>
                <a:tc>
                  <a:txBody>
                    <a:bodyPr/>
                    <a:lstStyle/>
                    <a:p>
                      <a:pPr algn="ctr" fontAlgn="b">
                        <a:buNone/>
                      </a:pPr>
                      <a:r>
                        <a:rPr lang="en-IE" sz="1100" b="0" i="1" u="none" strike="noStrike">
                          <a:solidFill>
                            <a:schemeClr val="accent2"/>
                          </a:solidFill>
                          <a:effectLst/>
                          <a:latin typeface="arial" panose="020B0604020202020204" pitchFamily="34" charset="0"/>
                        </a:rPr>
                        <a:t>413</a:t>
                      </a:r>
                    </a:p>
                  </a:txBody>
                  <a:tcPr marL="7620" marR="7620" marT="7620" marB="0" anchor="b">
                    <a:lnB>
                      <a:noFill/>
                    </a:lnB>
                    <a:noFill/>
                  </a:tcPr>
                </a:tc>
                <a:tc>
                  <a:txBody>
                    <a:bodyPr/>
                    <a:lstStyle/>
                    <a:p>
                      <a:pPr algn="ctr" fontAlgn="b">
                        <a:buNone/>
                      </a:pPr>
                      <a:r>
                        <a:rPr lang="en-IE" sz="1100" b="0" i="1" u="none" strike="noStrike">
                          <a:solidFill>
                            <a:schemeClr val="accent2"/>
                          </a:solidFill>
                          <a:effectLst/>
                          <a:latin typeface="arial" panose="020B0604020202020204" pitchFamily="34" charset="0"/>
                        </a:rPr>
                        <a:t>280</a:t>
                      </a:r>
                    </a:p>
                  </a:txBody>
                  <a:tcPr marL="7620" marR="7620" marT="7620" marB="0" anchor="b">
                    <a:lnB>
                      <a:noFill/>
                    </a:lnB>
                    <a:noFill/>
                  </a:tcPr>
                </a:tc>
                <a:tc>
                  <a:txBody>
                    <a:bodyPr/>
                    <a:lstStyle/>
                    <a:p>
                      <a:pPr algn="ctr" fontAlgn="b">
                        <a:buNone/>
                      </a:pPr>
                      <a:r>
                        <a:rPr lang="en-IE" sz="1100" b="0" i="1" u="none" strike="noStrike" dirty="0">
                          <a:solidFill>
                            <a:schemeClr val="accent2"/>
                          </a:solidFill>
                          <a:effectLst/>
                          <a:latin typeface="arial" panose="020B0604020202020204" pitchFamily="34" charset="0"/>
                        </a:rPr>
                        <a:t>41</a:t>
                      </a:r>
                    </a:p>
                  </a:txBody>
                  <a:tcPr marL="7620" marR="7620" marT="7620" marB="0" anchor="b">
                    <a:lnB>
                      <a:noFill/>
                    </a:lnB>
                    <a:noFill/>
                  </a:tcPr>
                </a:tc>
                <a:tc>
                  <a:txBody>
                    <a:bodyPr/>
                    <a:lstStyle/>
                    <a:p>
                      <a:pPr algn="ctr" fontAlgn="b">
                        <a:buNone/>
                      </a:pPr>
                      <a:r>
                        <a:rPr lang="en-IE" sz="1100" b="0" i="1" u="none" strike="noStrike">
                          <a:solidFill>
                            <a:schemeClr val="accent2"/>
                          </a:solidFill>
                          <a:effectLst/>
                          <a:latin typeface="arial" panose="020B0604020202020204" pitchFamily="34" charset="0"/>
                        </a:rPr>
                        <a:t>634</a:t>
                      </a:r>
                    </a:p>
                  </a:txBody>
                  <a:tcPr marL="7620" marR="7620" marT="7620" marB="0" anchor="b">
                    <a:lnB>
                      <a:noFill/>
                    </a:lnB>
                    <a:noFill/>
                  </a:tcPr>
                </a:tc>
                <a:tc>
                  <a:txBody>
                    <a:bodyPr/>
                    <a:lstStyle/>
                    <a:p>
                      <a:pPr algn="ctr" fontAlgn="b">
                        <a:buNone/>
                      </a:pPr>
                      <a:r>
                        <a:rPr lang="en-IE" sz="1100" b="0" i="1" u="none" strike="noStrike">
                          <a:solidFill>
                            <a:schemeClr val="accent2"/>
                          </a:solidFill>
                          <a:effectLst/>
                          <a:latin typeface="arial" panose="020B0604020202020204" pitchFamily="34" charset="0"/>
                        </a:rPr>
                        <a:t>347</a:t>
                      </a:r>
                    </a:p>
                  </a:txBody>
                  <a:tcPr marL="7620" marR="7620" marT="7620" marB="0" anchor="b">
                    <a:lnB>
                      <a:noFill/>
                    </a:lnB>
                    <a:noFill/>
                  </a:tcPr>
                </a:tc>
                <a:tc>
                  <a:txBody>
                    <a:bodyPr/>
                    <a:lstStyle/>
                    <a:p>
                      <a:pPr algn="ctr" fontAlgn="b">
                        <a:buNone/>
                      </a:pPr>
                      <a:r>
                        <a:rPr lang="en-IE" sz="1100" b="0" i="1" u="none" strike="noStrike">
                          <a:solidFill>
                            <a:schemeClr val="accent2"/>
                          </a:solidFill>
                          <a:effectLst/>
                          <a:latin typeface="arial" panose="020B0604020202020204" pitchFamily="34" charset="0"/>
                        </a:rPr>
                        <a:t>256</a:t>
                      </a:r>
                    </a:p>
                  </a:txBody>
                  <a:tcPr marL="7620" marR="7620" marT="7620" marB="0" anchor="b">
                    <a:lnB w="12700" cap="flat" cmpd="sng" algn="ctr">
                      <a:noFill/>
                      <a:prstDash val="solid"/>
                      <a:round/>
                      <a:headEnd type="none" w="med" len="med"/>
                      <a:tailEnd type="none" w="med" len="med"/>
                    </a:lnB>
                    <a:noFill/>
                  </a:tcPr>
                </a:tc>
                <a:tc>
                  <a:txBody>
                    <a:bodyPr/>
                    <a:lstStyle/>
                    <a:p>
                      <a:pPr algn="ctr" fontAlgn="b">
                        <a:buNone/>
                      </a:pPr>
                      <a:r>
                        <a:rPr lang="en-IE" sz="1100" b="0" i="1" u="none" strike="noStrike">
                          <a:solidFill>
                            <a:schemeClr val="accent2"/>
                          </a:solidFill>
                          <a:effectLst/>
                          <a:latin typeface="arial" panose="020B0604020202020204" pitchFamily="34" charset="0"/>
                        </a:rPr>
                        <a:t>285</a:t>
                      </a:r>
                    </a:p>
                  </a:txBody>
                  <a:tcPr marL="7620" marR="7620" marT="7620" marB="0" anchor="b">
                    <a:lnB>
                      <a:noFill/>
                    </a:lnB>
                    <a:noFill/>
                  </a:tcPr>
                </a:tc>
                <a:tc>
                  <a:txBody>
                    <a:bodyPr/>
                    <a:lstStyle/>
                    <a:p>
                      <a:pPr algn="ctr" fontAlgn="b">
                        <a:buNone/>
                      </a:pPr>
                      <a:r>
                        <a:rPr lang="en-IE" sz="1100" b="0" i="1" u="none" strike="noStrike">
                          <a:solidFill>
                            <a:schemeClr val="accent2"/>
                          </a:solidFill>
                          <a:effectLst/>
                          <a:latin typeface="arial" panose="020B0604020202020204" pitchFamily="34" charset="0"/>
                        </a:rPr>
                        <a:t>266</a:t>
                      </a:r>
                    </a:p>
                  </a:txBody>
                  <a:tcPr marL="7620" marR="7620" marT="7620" marB="0" anchor="b">
                    <a:lnB>
                      <a:noFill/>
                    </a:lnB>
                    <a:noFill/>
                  </a:tcPr>
                </a:tc>
                <a:tc>
                  <a:txBody>
                    <a:bodyPr/>
                    <a:lstStyle/>
                    <a:p>
                      <a:pPr algn="ctr" fontAlgn="b">
                        <a:buNone/>
                      </a:pPr>
                      <a:r>
                        <a:rPr lang="en-IE" sz="1100" b="0" i="1" u="none" strike="noStrike" dirty="0">
                          <a:solidFill>
                            <a:schemeClr val="accent2"/>
                          </a:solidFill>
                          <a:effectLst/>
                          <a:latin typeface="arial" panose="020B0604020202020204" pitchFamily="34" charset="0"/>
                        </a:rPr>
                        <a:t>174</a:t>
                      </a:r>
                    </a:p>
                  </a:txBody>
                  <a:tcPr marL="7620" marR="7620" marT="7620" marB="0" anchor="b">
                    <a:lnB>
                      <a:noFill/>
                    </a:lnB>
                    <a:noFill/>
                  </a:tcPr>
                </a:tc>
                <a:tc>
                  <a:txBody>
                    <a:bodyPr/>
                    <a:lstStyle/>
                    <a:p>
                      <a:pPr algn="ctr" fontAlgn="b">
                        <a:buNone/>
                      </a:pPr>
                      <a:r>
                        <a:rPr lang="en-IE" sz="1100" b="0" i="1" u="none" strike="noStrike">
                          <a:solidFill>
                            <a:schemeClr val="accent2"/>
                          </a:solidFill>
                          <a:effectLst/>
                          <a:latin typeface="arial" panose="020B0604020202020204" pitchFamily="34" charset="0"/>
                        </a:rPr>
                        <a:t>742</a:t>
                      </a:r>
                    </a:p>
                  </a:txBody>
                  <a:tcPr marL="7620" marR="7620" marT="7620" marB="0" anchor="b">
                    <a:lnB>
                      <a:noFill/>
                    </a:lnB>
                    <a:noFill/>
                  </a:tcPr>
                </a:tc>
                <a:tc>
                  <a:txBody>
                    <a:bodyPr/>
                    <a:lstStyle/>
                    <a:p>
                      <a:pPr algn="ctr" fontAlgn="b">
                        <a:buNone/>
                      </a:pPr>
                      <a:r>
                        <a:rPr lang="en-IE" sz="1100" b="0" i="1" u="none" strike="noStrike" dirty="0">
                          <a:solidFill>
                            <a:schemeClr val="accent2"/>
                          </a:solidFill>
                          <a:effectLst/>
                          <a:latin typeface="arial" panose="020B0604020202020204" pitchFamily="34" charset="0"/>
                        </a:rPr>
                        <a:t>239</a:t>
                      </a:r>
                    </a:p>
                  </a:txBody>
                  <a:tcPr marL="7620" marR="7620" marT="7620" marB="0" anchor="b">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267486">
                <a:tc>
                  <a:txBody>
                    <a:bodyPr/>
                    <a:lstStyle/>
                    <a:p>
                      <a:pPr algn="l" fontAlgn="b">
                        <a:buNone/>
                      </a:pPr>
                      <a:r>
                        <a:rPr lang="en-IE" sz="1200" b="0" i="0" u="none" strike="noStrike" dirty="0">
                          <a:solidFill>
                            <a:srgbClr val="000000"/>
                          </a:solidFill>
                          <a:effectLst/>
                          <a:latin typeface="+mn-lt"/>
                        </a:rPr>
                        <a:t>Family/Friends</a:t>
                      </a:r>
                    </a:p>
                  </a:txBody>
                  <a:tcPr marL="7620" marR="7620" marT="7620" marB="0" anchor="c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87%</a:t>
                      </a:r>
                    </a:p>
                  </a:txBody>
                  <a:tcPr marL="7620" marR="7620" marT="7620" marB="0" anchor="b">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86%</a:t>
                      </a:r>
                    </a:p>
                  </a:txBody>
                  <a:tcPr marL="7620" marR="7620" marT="7620" marB="0" anchor="b">
                    <a:lnR w="12700" cap="flat" cmpd="sng" algn="ctr">
                      <a:noFill/>
                      <a:prstDash val="solid"/>
                      <a:round/>
                      <a:headEnd type="none" w="med" len="med"/>
                      <a:tailEnd type="none" w="med" len="med"/>
                    </a:ln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88%</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89%</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86%</a:t>
                      </a:r>
                    </a:p>
                  </a:txBody>
                  <a:tcPr marL="7620" marR="7620" marT="762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87%</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95%</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87%</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88%</a:t>
                      </a:r>
                    </a:p>
                  </a:txBody>
                  <a:tcPr marL="7620" marR="7620" marT="762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86%</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90%</a:t>
                      </a:r>
                    </a:p>
                  </a:txBody>
                  <a:tcPr marL="7620" marR="7620" marT="762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88%</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85%</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86%</a:t>
                      </a:r>
                    </a:p>
                  </a:txBody>
                  <a:tcPr marL="7620" marR="7620" marT="762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93%</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267486">
                <a:tc>
                  <a:txBody>
                    <a:bodyPr/>
                    <a:lstStyle/>
                    <a:p>
                      <a:pPr algn="l" fontAlgn="b">
                        <a:buNone/>
                      </a:pPr>
                      <a:r>
                        <a:rPr lang="en-IE" sz="1200" b="0" i="0" u="none" strike="noStrike" dirty="0">
                          <a:solidFill>
                            <a:srgbClr val="000000"/>
                          </a:solidFill>
                          <a:effectLst/>
                          <a:latin typeface="+mn-lt"/>
                        </a:rPr>
                        <a:t>GP</a:t>
                      </a:r>
                    </a:p>
                  </a:txBody>
                  <a:tcPr marL="7620" marR="7620" marT="7620" marB="0" anchor="c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45%</a:t>
                      </a:r>
                    </a:p>
                  </a:txBody>
                  <a:tcPr marL="7620" marR="7620" marT="7620" marB="0" anchor="b">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40%</a:t>
                      </a:r>
                    </a:p>
                  </a:txBody>
                  <a:tcPr marL="7620" marR="7620" marT="7620" marB="0" anchor="b">
                    <a:lnR>
                      <a:noFill/>
                    </a:ln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48%</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41%</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48%</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44%</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48%</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42%</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B050"/>
                          </a:solidFill>
                          <a:effectLst/>
                          <a:latin typeface="+mn-lt"/>
                        </a:rPr>
                        <a:t>52%</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46%</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47%</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43%</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46%</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44%</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51%</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267486">
                <a:tc>
                  <a:txBody>
                    <a:bodyPr/>
                    <a:lstStyle/>
                    <a:p>
                      <a:pPr algn="l" fontAlgn="b">
                        <a:buNone/>
                      </a:pPr>
                      <a:r>
                        <a:rPr lang="en-IE" sz="1200" b="0" i="0" u="none" strike="noStrike" dirty="0">
                          <a:solidFill>
                            <a:srgbClr val="000000"/>
                          </a:solidFill>
                          <a:effectLst/>
                          <a:latin typeface="+mn-lt"/>
                        </a:rPr>
                        <a:t>Online search</a:t>
                      </a:r>
                    </a:p>
                  </a:txBody>
                  <a:tcPr marL="7620" marR="7620" marT="7620" marB="0" anchor="c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39%</a:t>
                      </a:r>
                    </a:p>
                  </a:txBody>
                  <a:tcPr marL="7620" marR="7620" marT="7620" marB="0" anchor="b">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36%</a:t>
                      </a:r>
                    </a:p>
                  </a:txBody>
                  <a:tcPr marL="7620" marR="7620" marT="7620" marB="0" anchor="b">
                    <a:lnR>
                      <a:noFill/>
                    </a:ln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41%</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28%</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41%</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B050"/>
                          </a:solidFill>
                          <a:effectLst/>
                          <a:latin typeface="+mn-lt"/>
                        </a:rPr>
                        <a:t>46%</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42%</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43%</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a:solidFill>
                            <a:srgbClr val="000000"/>
                          </a:solidFill>
                          <a:effectLst/>
                          <a:latin typeface="+mn-lt"/>
                        </a:rPr>
                        <a:t>33%</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35%</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41%</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44%</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36%</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42%</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buNone/>
                      </a:pPr>
                      <a:r>
                        <a:rPr lang="en-IE" sz="1200" b="0" i="0" u="none" strike="noStrike" dirty="0">
                          <a:solidFill>
                            <a:srgbClr val="000000"/>
                          </a:solidFill>
                          <a:effectLst/>
                          <a:latin typeface="+mn-lt"/>
                        </a:rPr>
                        <a:t>32%</a:t>
                      </a:r>
                    </a:p>
                  </a:txBody>
                  <a:tcPr marL="7620" marR="7620" marT="7620" marB="0" anchor="b">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r h="20958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2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2634816705"/>
                  </a:ext>
                </a:extLst>
              </a:tr>
              <a:tr h="20958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1" u="sng" strike="noStrike" dirty="0">
                          <a:solidFill>
                            <a:schemeClr val="accent3"/>
                          </a:solidFill>
                          <a:effectLst/>
                          <a:latin typeface="+mn-lt"/>
                        </a:rPr>
                        <a:t>ETHNIC MINORITY</a:t>
                      </a:r>
                      <a:endParaRPr lang="en-GB" sz="12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015870373"/>
                  </a:ext>
                </a:extLst>
              </a:tr>
              <a:tr h="20750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b="0" i="1" u="none" strike="noStrike" dirty="0">
                          <a:solidFill>
                            <a:schemeClr val="accent3"/>
                          </a:solidFill>
                          <a:effectLst/>
                          <a:latin typeface="+mn-lt"/>
                        </a:rPr>
                        <a:t>N=</a:t>
                      </a:r>
                    </a:p>
                  </a:txBody>
                  <a:tcPr marL="7620" marR="7620" marT="7620" marB="0" anchor="ctr">
                    <a:solidFill>
                      <a:srgbClr val="FFFFFF"/>
                    </a:solidFill>
                  </a:tcPr>
                </a:tc>
                <a:tc>
                  <a:txBody>
                    <a:bodyPr/>
                    <a:lstStyle/>
                    <a:p>
                      <a:pPr algn="ctr" fontAlgn="b">
                        <a:buNone/>
                      </a:pPr>
                      <a:r>
                        <a:rPr lang="en-IE" sz="1100" b="0" i="1" u="none" strike="noStrike" dirty="0">
                          <a:solidFill>
                            <a:schemeClr val="tx2"/>
                          </a:solidFill>
                          <a:effectLst/>
                          <a:latin typeface="arial" panose="020B0604020202020204" pitchFamily="34" charset="0"/>
                        </a:rPr>
                        <a:t>192</a:t>
                      </a:r>
                    </a:p>
                  </a:txBody>
                  <a:tcPr marL="7620" marR="7620" marT="7620" marB="0" anchor="b">
                    <a:solidFill>
                      <a:srgbClr val="FFFFFF"/>
                    </a:solidFill>
                  </a:tcPr>
                </a:tc>
                <a:tc>
                  <a:txBody>
                    <a:bodyPr/>
                    <a:lstStyle/>
                    <a:p>
                      <a:pPr algn="ctr" fontAlgn="b">
                        <a:buNone/>
                      </a:pPr>
                      <a:r>
                        <a:rPr lang="en-IE" sz="1100" b="0" i="1" u="none" strike="noStrike" dirty="0">
                          <a:solidFill>
                            <a:schemeClr val="tx2"/>
                          </a:solidFill>
                          <a:effectLst/>
                          <a:latin typeface="arial" panose="020B0604020202020204" pitchFamily="34" charset="0"/>
                        </a:rPr>
                        <a:t>55</a:t>
                      </a:r>
                    </a:p>
                  </a:txBody>
                  <a:tcPr marL="7620" marR="7620" marT="7620" marB="0" anchor="b">
                    <a:lnR>
                      <a:noFill/>
                    </a:lnR>
                    <a:solidFill>
                      <a:srgbClr val="FFFFFF"/>
                    </a:solidFill>
                  </a:tcPr>
                </a:tc>
                <a:tc>
                  <a:txBody>
                    <a:bodyPr/>
                    <a:lstStyle/>
                    <a:p>
                      <a:pPr algn="ctr" fontAlgn="b">
                        <a:buNone/>
                      </a:pPr>
                      <a:r>
                        <a:rPr lang="en-IE" sz="1100" b="0" i="1" u="none" strike="noStrike" dirty="0">
                          <a:solidFill>
                            <a:schemeClr val="tx2"/>
                          </a:solidFill>
                          <a:effectLst/>
                          <a:latin typeface="arial" panose="020B0604020202020204" pitchFamily="34" charset="0"/>
                        </a:rPr>
                        <a:t>137</a:t>
                      </a: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IE" sz="1100" b="0" i="1" u="none" strike="noStrike" dirty="0">
                          <a:solidFill>
                            <a:schemeClr val="tx2"/>
                          </a:solidFill>
                          <a:effectLst/>
                          <a:latin typeface="arial" panose="020B0604020202020204" pitchFamily="34" charset="0"/>
                        </a:rPr>
                        <a:t>57</a:t>
                      </a: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IE" sz="1100" b="0" i="1" u="none" strike="noStrike" dirty="0">
                          <a:solidFill>
                            <a:schemeClr val="tx2"/>
                          </a:solidFill>
                          <a:effectLst/>
                          <a:latin typeface="arial" panose="020B0604020202020204" pitchFamily="34" charset="0"/>
                        </a:rPr>
                        <a:t>97</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buNone/>
                      </a:pPr>
                      <a:r>
                        <a:rPr lang="en-IE" sz="1100" b="0" i="1" u="none" strike="noStrike">
                          <a:solidFill>
                            <a:schemeClr val="tx2"/>
                          </a:solidFill>
                          <a:effectLst/>
                          <a:latin typeface="arial" panose="020B0604020202020204" pitchFamily="34" charset="0"/>
                        </a:rPr>
                        <a:t>30</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buNone/>
                      </a:pPr>
                      <a:r>
                        <a:rPr lang="en-IE" sz="1100" b="0" i="1" u="none" strike="noStrike" dirty="0">
                          <a:solidFill>
                            <a:schemeClr val="tx2"/>
                          </a:solidFill>
                          <a:effectLst/>
                          <a:latin typeface="arial" panose="020B0604020202020204" pitchFamily="34" charset="0"/>
                        </a:rPr>
                        <a:t>8</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buNone/>
                      </a:pPr>
                      <a:r>
                        <a:rPr lang="en-IE" sz="1100" b="0" i="1" u="none" strike="noStrike">
                          <a:solidFill>
                            <a:schemeClr val="tx2"/>
                          </a:solidFill>
                          <a:effectLst/>
                          <a:latin typeface="arial" panose="020B0604020202020204" pitchFamily="34" charset="0"/>
                        </a:rPr>
                        <a:t>121</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buNone/>
                      </a:pPr>
                      <a:r>
                        <a:rPr lang="en-IE" sz="1100" b="0" i="1" u="none" strike="noStrike">
                          <a:solidFill>
                            <a:schemeClr val="tx2"/>
                          </a:solidFill>
                          <a:effectLst/>
                          <a:latin typeface="arial" panose="020B0604020202020204" pitchFamily="34" charset="0"/>
                        </a:rPr>
                        <a:t>71</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buNone/>
                      </a:pPr>
                      <a:r>
                        <a:rPr lang="en-IE" sz="1100" b="0" i="1" u="none" strike="noStrike">
                          <a:solidFill>
                            <a:schemeClr val="tx2"/>
                          </a:solidFill>
                          <a:effectLst/>
                          <a:latin typeface="arial" panose="020B0604020202020204" pitchFamily="34" charset="0"/>
                        </a:rPr>
                        <a:t>58</a:t>
                      </a: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IE" sz="1100" b="0" i="1" u="none" strike="noStrike">
                          <a:solidFill>
                            <a:schemeClr val="tx2"/>
                          </a:solidFill>
                          <a:effectLst/>
                          <a:latin typeface="arial" panose="020B0604020202020204" pitchFamily="34" charset="0"/>
                        </a:rPr>
                        <a:t>64</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buNone/>
                      </a:pPr>
                      <a:r>
                        <a:rPr lang="en-IE" sz="1100" b="0" i="1" u="none" strike="noStrike">
                          <a:solidFill>
                            <a:schemeClr val="tx2"/>
                          </a:solidFill>
                          <a:effectLst/>
                          <a:latin typeface="arial" panose="020B0604020202020204" pitchFamily="34" charset="0"/>
                        </a:rPr>
                        <a:t>28</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buNone/>
                      </a:pPr>
                      <a:r>
                        <a:rPr lang="en-IE" sz="1100" b="0" i="1" u="none" strike="noStrike" dirty="0">
                          <a:solidFill>
                            <a:schemeClr val="tx2"/>
                          </a:solidFill>
                          <a:effectLst/>
                          <a:latin typeface="arial" panose="020B0604020202020204" pitchFamily="34" charset="0"/>
                        </a:rPr>
                        <a:t>42</a:t>
                      </a: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IE" sz="1100" b="0" i="1" u="none" strike="noStrike" dirty="0">
                          <a:solidFill>
                            <a:schemeClr val="tx2"/>
                          </a:solidFill>
                          <a:effectLst/>
                          <a:latin typeface="arial" panose="020B0604020202020204" pitchFamily="34" charset="0"/>
                        </a:rPr>
                        <a:t>164</a:t>
                      </a: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buNone/>
                      </a:pPr>
                      <a:r>
                        <a:rPr lang="en-IE" sz="1100" b="0" i="1" u="none" strike="noStrike" dirty="0">
                          <a:solidFill>
                            <a:schemeClr val="tx2"/>
                          </a:solidFill>
                          <a:effectLst/>
                          <a:latin typeface="arial" panose="020B0604020202020204" pitchFamily="34" charset="0"/>
                        </a:rPr>
                        <a:t>28</a:t>
                      </a: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639557"/>
                  </a:ext>
                </a:extLst>
              </a:tr>
              <a:tr h="267486">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Family/Friends</a:t>
                      </a:r>
                    </a:p>
                  </a:txBody>
                  <a:tcPr marL="7620" marR="7620" marT="7620" marB="0" anchor="ctr">
                    <a:solidFill>
                      <a:srgbClr val="E6B5BE"/>
                    </a:solidFill>
                  </a:tcPr>
                </a:tc>
                <a:tc>
                  <a:txBody>
                    <a:bodyPr/>
                    <a:lstStyle/>
                    <a:p>
                      <a:pPr algn="ctr" fontAlgn="b">
                        <a:buNone/>
                      </a:pPr>
                      <a:r>
                        <a:rPr lang="en-IE" sz="1200" b="0" i="0" u="none" strike="noStrike" dirty="0">
                          <a:solidFill>
                            <a:srgbClr val="000000"/>
                          </a:solidFill>
                          <a:effectLst/>
                          <a:latin typeface="+mn-lt"/>
                        </a:rPr>
                        <a:t>91%</a:t>
                      </a:r>
                    </a:p>
                  </a:txBody>
                  <a:tcPr marL="7620" marR="7620" marT="7620" marB="0" anchor="b">
                    <a:solidFill>
                      <a:srgbClr val="E6B5BE"/>
                    </a:solidFill>
                  </a:tcPr>
                </a:tc>
                <a:tc>
                  <a:txBody>
                    <a:bodyPr/>
                    <a:lstStyle/>
                    <a:p>
                      <a:pPr algn="ctr" fontAlgn="b">
                        <a:buNone/>
                      </a:pPr>
                      <a:r>
                        <a:rPr lang="en-IE" sz="1200" b="0" i="0" u="none" strike="noStrike">
                          <a:solidFill>
                            <a:srgbClr val="000000"/>
                          </a:solidFill>
                          <a:effectLst/>
                          <a:latin typeface="+mn-lt"/>
                        </a:rPr>
                        <a:t>85%</a:t>
                      </a:r>
                    </a:p>
                  </a:txBody>
                  <a:tcPr marL="7620" marR="7620" marT="7620" marB="0" anchor="b">
                    <a:lnR w="12700" cap="flat" cmpd="sng" algn="ctr">
                      <a:noFill/>
                      <a:prstDash val="solid"/>
                      <a:round/>
                      <a:headEnd type="none" w="med" len="med"/>
                      <a:tailEnd type="none" w="med" len="med"/>
                    </a:lnR>
                    <a:solidFill>
                      <a:srgbClr val="E6B5BE"/>
                    </a:solidFill>
                  </a:tcPr>
                </a:tc>
                <a:tc>
                  <a:txBody>
                    <a:bodyPr/>
                    <a:lstStyle/>
                    <a:p>
                      <a:pPr algn="ctr" fontAlgn="b">
                        <a:buNone/>
                      </a:pPr>
                      <a:r>
                        <a:rPr lang="en-IE" sz="1200" b="0" i="0" u="none" strike="noStrike" dirty="0">
                          <a:solidFill>
                            <a:srgbClr val="000000"/>
                          </a:solidFill>
                          <a:effectLst/>
                          <a:latin typeface="+mn-lt"/>
                        </a:rPr>
                        <a:t>93%</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88%</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a:solidFill>
                            <a:srgbClr val="000000"/>
                          </a:solidFill>
                          <a:effectLst/>
                          <a:latin typeface="+mn-lt"/>
                        </a:rPr>
                        <a:t>89%</a:t>
                      </a:r>
                    </a:p>
                  </a:txBody>
                  <a:tcPr marL="7620" marR="7620" marT="762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a:solidFill>
                            <a:srgbClr val="000000"/>
                          </a:solidFill>
                          <a:effectLst/>
                          <a:latin typeface="+mn-lt"/>
                        </a:rPr>
                        <a:t>100%</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100%</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a:solidFill>
                            <a:srgbClr val="000000"/>
                          </a:solidFill>
                          <a:effectLst/>
                          <a:latin typeface="+mn-lt"/>
                        </a:rPr>
                        <a:t>87%</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97%</a:t>
                      </a:r>
                    </a:p>
                  </a:txBody>
                  <a:tcPr marL="7620" marR="7620" marT="762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84%</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92%</a:t>
                      </a:r>
                    </a:p>
                  </a:txBody>
                  <a:tcPr marL="7620" marR="7620" marT="7620"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96%</a:t>
                      </a:r>
                    </a:p>
                  </a:txBody>
                  <a:tcPr marL="7620" marR="7620" marT="7620"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93%</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90%</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93%</a:t>
                      </a: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925829378"/>
                  </a:ext>
                </a:extLst>
              </a:tr>
              <a:tr h="267486">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Online search</a:t>
                      </a:r>
                    </a:p>
                  </a:txBody>
                  <a:tcPr marL="7620" marR="7620" marT="7620" marB="0" anchor="ctr">
                    <a:solidFill>
                      <a:srgbClr val="E6B5BE"/>
                    </a:solidFill>
                  </a:tcPr>
                </a:tc>
                <a:tc>
                  <a:txBody>
                    <a:bodyPr/>
                    <a:lstStyle/>
                    <a:p>
                      <a:pPr algn="ctr" fontAlgn="b">
                        <a:buNone/>
                      </a:pPr>
                      <a:r>
                        <a:rPr lang="en-IE" sz="1200" b="0" i="0" u="none" strike="noStrike" dirty="0">
                          <a:solidFill>
                            <a:srgbClr val="000000"/>
                          </a:solidFill>
                          <a:effectLst/>
                          <a:latin typeface="+mn-lt"/>
                        </a:rPr>
                        <a:t>42%</a:t>
                      </a:r>
                    </a:p>
                  </a:txBody>
                  <a:tcPr marL="7620" marR="7620" marT="7620" marB="0" anchor="b">
                    <a:solidFill>
                      <a:srgbClr val="E6B5BE"/>
                    </a:solidFill>
                  </a:tcPr>
                </a:tc>
                <a:tc>
                  <a:txBody>
                    <a:bodyPr/>
                    <a:lstStyle/>
                    <a:p>
                      <a:pPr algn="ctr" fontAlgn="b">
                        <a:buNone/>
                      </a:pPr>
                      <a:r>
                        <a:rPr lang="en-IE" sz="1200" b="0" i="0" u="none" strike="noStrike" dirty="0">
                          <a:solidFill>
                            <a:srgbClr val="000000"/>
                          </a:solidFill>
                          <a:effectLst/>
                          <a:latin typeface="+mn-lt"/>
                        </a:rPr>
                        <a:t>49%</a:t>
                      </a:r>
                    </a:p>
                  </a:txBody>
                  <a:tcPr marL="7620" marR="7620" marT="7620" marB="0" anchor="b">
                    <a:lnR>
                      <a:noFill/>
                    </a:lnR>
                    <a:solidFill>
                      <a:srgbClr val="E6B5BE"/>
                    </a:solidFill>
                  </a:tcPr>
                </a:tc>
                <a:tc>
                  <a:txBody>
                    <a:bodyPr/>
                    <a:lstStyle/>
                    <a:p>
                      <a:pPr algn="ctr" fontAlgn="b">
                        <a:buNone/>
                      </a:pPr>
                      <a:r>
                        <a:rPr lang="en-IE" sz="1200" b="0" i="0" u="none" strike="noStrike" dirty="0">
                          <a:solidFill>
                            <a:srgbClr val="000000"/>
                          </a:solidFill>
                          <a:effectLst/>
                          <a:latin typeface="+mn-lt"/>
                        </a:rPr>
                        <a:t>39%</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35%</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a:solidFill>
                            <a:srgbClr val="000000"/>
                          </a:solidFill>
                          <a:effectLst/>
                          <a:latin typeface="+mn-lt"/>
                        </a:rPr>
                        <a:t>42%</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a:solidFill>
                            <a:srgbClr val="000000"/>
                          </a:solidFill>
                          <a:effectLst/>
                          <a:latin typeface="+mn-lt"/>
                        </a:rPr>
                        <a:t>53%</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38%</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50%</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28%</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36%</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a:solidFill>
                            <a:srgbClr val="000000"/>
                          </a:solidFill>
                          <a:effectLst/>
                          <a:latin typeface="+mn-lt"/>
                        </a:rPr>
                        <a:t>48%</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a:solidFill>
                            <a:srgbClr val="000000"/>
                          </a:solidFill>
                          <a:effectLst/>
                          <a:latin typeface="+mn-lt"/>
                        </a:rPr>
                        <a:t>39%</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40%</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43%</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32%</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967998321"/>
                  </a:ext>
                </a:extLst>
              </a:tr>
              <a:tr h="267486">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GP</a:t>
                      </a:r>
                    </a:p>
                  </a:txBody>
                  <a:tcPr marL="7620" marR="7620" marT="7620" marB="0" anchor="ctr">
                    <a:lnB>
                      <a:noFill/>
                    </a:lnB>
                    <a:solidFill>
                      <a:srgbClr val="E6B5BE"/>
                    </a:solidFill>
                  </a:tcPr>
                </a:tc>
                <a:tc>
                  <a:txBody>
                    <a:bodyPr/>
                    <a:lstStyle/>
                    <a:p>
                      <a:pPr algn="ctr" fontAlgn="b">
                        <a:buNone/>
                      </a:pPr>
                      <a:r>
                        <a:rPr lang="en-IE" sz="1200" b="0" i="0" u="none" strike="noStrike">
                          <a:solidFill>
                            <a:srgbClr val="000000"/>
                          </a:solidFill>
                          <a:effectLst/>
                          <a:latin typeface="+mn-lt"/>
                        </a:rPr>
                        <a:t>39%</a:t>
                      </a:r>
                    </a:p>
                  </a:txBody>
                  <a:tcPr marL="7620" marR="7620" marT="7620" marB="0" anchor="b">
                    <a:lnB>
                      <a:noFill/>
                    </a:lnB>
                    <a:solidFill>
                      <a:srgbClr val="E6B5BE"/>
                    </a:solidFill>
                  </a:tcPr>
                </a:tc>
                <a:tc>
                  <a:txBody>
                    <a:bodyPr/>
                    <a:lstStyle/>
                    <a:p>
                      <a:pPr algn="ctr" fontAlgn="b">
                        <a:buNone/>
                      </a:pPr>
                      <a:r>
                        <a:rPr lang="en-IE" sz="1200" b="0" i="0" u="none" strike="noStrike">
                          <a:solidFill>
                            <a:srgbClr val="000000"/>
                          </a:solidFill>
                          <a:effectLst/>
                          <a:latin typeface="+mn-lt"/>
                        </a:rPr>
                        <a:t>36%</a:t>
                      </a:r>
                    </a:p>
                  </a:txBody>
                  <a:tcPr marL="7620" marR="7620" marT="7620" marB="0" anchor="b">
                    <a:lnR>
                      <a:noFill/>
                    </a:lnR>
                    <a:lnB>
                      <a:noFill/>
                    </a:lnB>
                    <a:solidFill>
                      <a:srgbClr val="E6B5BE"/>
                    </a:solidFill>
                  </a:tcPr>
                </a:tc>
                <a:tc>
                  <a:txBody>
                    <a:bodyPr/>
                    <a:lstStyle/>
                    <a:p>
                      <a:pPr algn="ctr" fontAlgn="b">
                        <a:buNone/>
                      </a:pPr>
                      <a:r>
                        <a:rPr lang="en-IE" sz="1200" b="0" i="0" u="none" strike="noStrike" dirty="0">
                          <a:solidFill>
                            <a:srgbClr val="000000"/>
                          </a:solidFill>
                          <a:effectLst/>
                          <a:latin typeface="+mn-lt"/>
                        </a:rPr>
                        <a:t>39%</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44%</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39%</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27%</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38%</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a:solidFill>
                            <a:srgbClr val="000000"/>
                          </a:solidFill>
                          <a:effectLst/>
                          <a:latin typeface="+mn-lt"/>
                        </a:rPr>
                        <a:t>38%</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a:solidFill>
                            <a:srgbClr val="000000"/>
                          </a:solidFill>
                          <a:effectLst/>
                          <a:latin typeface="+mn-lt"/>
                        </a:rPr>
                        <a:t>39%</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a:solidFill>
                            <a:srgbClr val="000000"/>
                          </a:solidFill>
                          <a:effectLst/>
                          <a:latin typeface="+mn-lt"/>
                        </a:rPr>
                        <a:t>38%</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a:solidFill>
                            <a:srgbClr val="000000"/>
                          </a:solidFill>
                          <a:effectLst/>
                          <a:latin typeface="+mn-lt"/>
                        </a:rPr>
                        <a:t>41%</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a:solidFill>
                            <a:srgbClr val="000000"/>
                          </a:solidFill>
                          <a:effectLst/>
                          <a:latin typeface="+mn-lt"/>
                        </a:rPr>
                        <a:t>32%</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40%</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a:solidFill>
                            <a:srgbClr val="000000"/>
                          </a:solidFill>
                          <a:effectLst/>
                          <a:latin typeface="+mn-lt"/>
                        </a:rPr>
                        <a:t>40%</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algn="ctr" fontAlgn="b">
                        <a:buNone/>
                      </a:pPr>
                      <a:r>
                        <a:rPr lang="en-IE" sz="1200" b="0" i="0" u="none" strike="noStrike" dirty="0">
                          <a:solidFill>
                            <a:srgbClr val="000000"/>
                          </a:solidFill>
                          <a:effectLst/>
                          <a:latin typeface="+mn-lt"/>
                        </a:rPr>
                        <a:t>32%</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4210909228"/>
                  </a:ext>
                </a:extLst>
              </a:tr>
            </a:tbl>
          </a:graphicData>
        </a:graphic>
      </p:graphicFrame>
    </p:spTree>
    <p:extLst>
      <p:ext uri="{BB962C8B-B14F-4D97-AF65-F5344CB8AC3E}">
        <p14:creationId xmlns:p14="http://schemas.microsoft.com/office/powerpoint/2010/main" val="2045834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0AE6BD-29AC-0163-1AD4-4E4DAD5559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9467DF-69DE-7988-047B-884582F7ED47}"/>
              </a:ext>
            </a:extLst>
          </p:cNvPr>
          <p:cNvSpPr>
            <a:spLocks noGrp="1"/>
          </p:cNvSpPr>
          <p:nvPr>
            <p:ph type="title"/>
          </p:nvPr>
        </p:nvSpPr>
        <p:spPr/>
        <p:txBody>
          <a:bodyPr>
            <a:normAutofit/>
          </a:bodyPr>
          <a:lstStyle/>
          <a:p>
            <a:r>
              <a:rPr lang="en-IE" sz="2000" dirty="0"/>
              <a:t>For the Minority Ethnic sample, </a:t>
            </a:r>
            <a:r>
              <a:rPr lang="en-IE" sz="2000" i="1" dirty="0"/>
              <a:t>Breastfeeding support groups</a:t>
            </a:r>
            <a:r>
              <a:rPr lang="en-IE" sz="2000" dirty="0"/>
              <a:t>, </a:t>
            </a:r>
            <a:r>
              <a:rPr lang="en-IE" sz="2000" i="1" dirty="0"/>
              <a:t>Parent and toddler groups </a:t>
            </a:r>
            <a:r>
              <a:rPr lang="en-IE" sz="2000" dirty="0"/>
              <a:t>and </a:t>
            </a:r>
            <a:r>
              <a:rPr lang="en-IE" sz="2000" i="1" dirty="0"/>
              <a:t>Parent support groups</a:t>
            </a:r>
            <a:r>
              <a:rPr lang="en-IE" sz="2000" dirty="0"/>
              <a:t> rank highest for awareness this wave of research.</a:t>
            </a:r>
          </a:p>
        </p:txBody>
      </p:sp>
      <p:sp>
        <p:nvSpPr>
          <p:cNvPr id="18" name="Text Box 3">
            <a:extLst>
              <a:ext uri="{FF2B5EF4-FFF2-40B4-BE49-F238E27FC236}">
                <a16:creationId xmlns:a16="http://schemas.microsoft.com/office/drawing/2014/main" id="{BE086023-A322-C59A-3E35-164AD5E6232F}"/>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Q13 What parenting supports are you aware of in your local community or area? </a:t>
            </a:r>
          </a:p>
        </p:txBody>
      </p:sp>
      <p:sp>
        <p:nvSpPr>
          <p:cNvPr id="19" name="Text Box 3">
            <a:extLst>
              <a:ext uri="{FF2B5EF4-FFF2-40B4-BE49-F238E27FC236}">
                <a16:creationId xmlns:a16="http://schemas.microsoft.com/office/drawing/2014/main" id="{CF101427-09CB-E705-2A76-BB4681147C29}"/>
              </a:ext>
            </a:extLst>
          </p:cNvPr>
          <p:cNvSpPr txBox="1">
            <a:spLocks noChangeArrowheads="1"/>
          </p:cNvSpPr>
          <p:nvPr/>
        </p:nvSpPr>
        <p:spPr bwMode="auto">
          <a:xfrm>
            <a:off x="9167800" y="1397818"/>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sp>
        <p:nvSpPr>
          <p:cNvPr id="20" name="Text Box 3">
            <a:extLst>
              <a:ext uri="{FF2B5EF4-FFF2-40B4-BE49-F238E27FC236}">
                <a16:creationId xmlns:a16="http://schemas.microsoft.com/office/drawing/2014/main" id="{67362D6F-9A76-2310-C21A-2EBEAAB61EF3}"/>
              </a:ext>
            </a:extLst>
          </p:cNvPr>
          <p:cNvSpPr txBox="1">
            <a:spLocks noChangeArrowheads="1"/>
          </p:cNvSpPr>
          <p:nvPr/>
        </p:nvSpPr>
        <p:spPr bwMode="auto">
          <a:xfrm>
            <a:off x="3280876" y="1397818"/>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N=380</a:t>
            </a:r>
          </a:p>
        </p:txBody>
      </p:sp>
      <p:cxnSp>
        <p:nvCxnSpPr>
          <p:cNvPr id="7" name="Straight Connector 6">
            <a:extLst>
              <a:ext uri="{FF2B5EF4-FFF2-40B4-BE49-F238E27FC236}">
                <a16:creationId xmlns:a16="http://schemas.microsoft.com/office/drawing/2014/main" id="{96064069-2040-16C3-1AD6-2249D2E3B448}"/>
              </a:ext>
            </a:extLst>
          </p:cNvPr>
          <p:cNvCxnSpPr>
            <a:cxnSpLocks/>
          </p:cNvCxnSpPr>
          <p:nvPr/>
        </p:nvCxnSpPr>
        <p:spPr>
          <a:xfrm>
            <a:off x="6247581"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Text Box 3">
            <a:extLst>
              <a:ext uri="{FF2B5EF4-FFF2-40B4-BE49-F238E27FC236}">
                <a16:creationId xmlns:a16="http://schemas.microsoft.com/office/drawing/2014/main" id="{92AE27A4-EBC2-AD83-2E9E-94B11C819CC1}"/>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5" name="Rectangle 4">
            <a:extLst>
              <a:ext uri="{FF2B5EF4-FFF2-40B4-BE49-F238E27FC236}">
                <a16:creationId xmlns:a16="http://schemas.microsoft.com/office/drawing/2014/main" id="{53A4F56F-62CB-FDE6-5248-5C7B7BC88EF2}"/>
              </a:ext>
            </a:extLst>
          </p:cNvPr>
          <p:cNvSpPr/>
          <p:nvPr/>
        </p:nvSpPr>
        <p:spPr>
          <a:xfrm>
            <a:off x="1205211" y="1910557"/>
            <a:ext cx="3864076" cy="1200112"/>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11" name="Text Box 3">
            <a:extLst>
              <a:ext uri="{FF2B5EF4-FFF2-40B4-BE49-F238E27FC236}">
                <a16:creationId xmlns:a16="http://schemas.microsoft.com/office/drawing/2014/main" id="{6C1E2209-2E96-4CE1-12D8-804066429FC4}"/>
              </a:ext>
            </a:extLst>
          </p:cNvPr>
          <p:cNvSpPr txBox="1">
            <a:spLocks noChangeArrowheads="1"/>
          </p:cNvSpPr>
          <p:nvPr/>
        </p:nvSpPr>
        <p:spPr bwMode="auto">
          <a:xfrm>
            <a:off x="28951" y="1222033"/>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graphicFrame>
        <p:nvGraphicFramePr>
          <p:cNvPr id="12" name="Chart 6">
            <a:extLst>
              <a:ext uri="{FF2B5EF4-FFF2-40B4-BE49-F238E27FC236}">
                <a16:creationId xmlns:a16="http://schemas.microsoft.com/office/drawing/2014/main" id="{BB0EFBEE-FC39-298A-FBCB-F44C4E9E361B}"/>
              </a:ext>
            </a:extLst>
          </p:cNvPr>
          <p:cNvGraphicFramePr/>
          <p:nvPr>
            <p:extLst>
              <p:ext uri="{D42A27DB-BD31-4B8C-83A1-F6EECF244321}">
                <p14:modId xmlns:p14="http://schemas.microsoft.com/office/powerpoint/2010/main" val="2464281069"/>
              </p:ext>
            </p:extLst>
          </p:nvPr>
        </p:nvGraphicFramePr>
        <p:xfrm>
          <a:off x="1205211"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6">
            <a:extLst>
              <a:ext uri="{FF2B5EF4-FFF2-40B4-BE49-F238E27FC236}">
                <a16:creationId xmlns:a16="http://schemas.microsoft.com/office/drawing/2014/main" id="{4549EC28-AA79-4617-0B4E-202F5F0D424F}"/>
              </a:ext>
            </a:extLst>
          </p:cNvPr>
          <p:cNvGraphicFramePr/>
          <p:nvPr>
            <p:extLst>
              <p:ext uri="{D42A27DB-BD31-4B8C-83A1-F6EECF244321}">
                <p14:modId xmlns:p14="http://schemas.microsoft.com/office/powerpoint/2010/main" val="4027776129"/>
              </p:ext>
            </p:extLst>
          </p:nvPr>
        </p:nvGraphicFramePr>
        <p:xfrm>
          <a:off x="7035740"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18A30771-3DAC-751A-A471-95C95D349326}"/>
              </a:ext>
            </a:extLst>
          </p:cNvPr>
          <p:cNvSpPr/>
          <p:nvPr/>
        </p:nvSpPr>
        <p:spPr>
          <a:xfrm>
            <a:off x="7035740" y="1910557"/>
            <a:ext cx="3864076" cy="1200112"/>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Tree>
    <p:extLst>
      <p:ext uri="{BB962C8B-B14F-4D97-AF65-F5344CB8AC3E}">
        <p14:creationId xmlns:p14="http://schemas.microsoft.com/office/powerpoint/2010/main" val="525584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GB" sz="2000" i="1" dirty="0"/>
              <a:t>Awareness of Parenting Supports – Top 3 </a:t>
            </a:r>
            <a:br>
              <a:rPr lang="en-GB" sz="2000" i="1" dirty="0"/>
            </a:br>
            <a:r>
              <a:rPr lang="en-GB" sz="2000" i="1" dirty="0"/>
              <a:t>Demographics</a:t>
            </a:r>
            <a:endParaRPr lang="en-IE" sz="2000" i="1" dirty="0"/>
          </a:p>
        </p:txBody>
      </p:sp>
      <p:sp>
        <p:nvSpPr>
          <p:cNvPr id="4" name="Text Box 3">
            <a:extLst>
              <a:ext uri="{FF2B5EF4-FFF2-40B4-BE49-F238E27FC236}">
                <a16:creationId xmlns:a16="http://schemas.microsoft.com/office/drawing/2014/main" id="{872347BB-12EC-DF4D-5914-5697613D4B68}"/>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Q13 What parenting supports are you aware of in your local community or area? </a:t>
            </a:r>
          </a:p>
        </p:txBody>
      </p:sp>
      <p:sp>
        <p:nvSpPr>
          <p:cNvPr id="7" name="Text Box 3">
            <a:extLst>
              <a:ext uri="{FF2B5EF4-FFF2-40B4-BE49-F238E27FC236}">
                <a16:creationId xmlns:a16="http://schemas.microsoft.com/office/drawing/2014/main" id="{12202E98-B2AA-2BB7-EF1F-DFB2B8CA75D7}"/>
              </a:ext>
            </a:extLst>
          </p:cNvPr>
          <p:cNvSpPr txBox="1">
            <a:spLocks noChangeArrowheads="1"/>
          </p:cNvSpPr>
          <p:nvPr/>
        </p:nvSpPr>
        <p:spPr bwMode="auto">
          <a:xfrm>
            <a:off x="0" y="6357441"/>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sp>
        <p:nvSpPr>
          <p:cNvPr id="8" name="Text Box 3">
            <a:extLst>
              <a:ext uri="{FF2B5EF4-FFF2-40B4-BE49-F238E27FC236}">
                <a16:creationId xmlns:a16="http://schemas.microsoft.com/office/drawing/2014/main" id="{D2374F28-6BDB-05E8-F226-A23B8F53BA57}"/>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graphicFrame>
        <p:nvGraphicFramePr>
          <p:cNvPr id="5" name="Table 4">
            <a:extLst>
              <a:ext uri="{FF2B5EF4-FFF2-40B4-BE49-F238E27FC236}">
                <a16:creationId xmlns:a16="http://schemas.microsoft.com/office/drawing/2014/main" id="{84D316A2-AF48-B44E-A376-6142A9C22D0F}"/>
              </a:ext>
            </a:extLst>
          </p:cNvPr>
          <p:cNvGraphicFramePr>
            <a:graphicFrameLocks noGrp="1"/>
          </p:cNvGraphicFramePr>
          <p:nvPr>
            <p:extLst>
              <p:ext uri="{D42A27DB-BD31-4B8C-83A1-F6EECF244321}">
                <p14:modId xmlns:p14="http://schemas.microsoft.com/office/powerpoint/2010/main" val="1561261976"/>
              </p:ext>
            </p:extLst>
          </p:nvPr>
        </p:nvGraphicFramePr>
        <p:xfrm>
          <a:off x="304800" y="1809135"/>
          <a:ext cx="11499761" cy="3926753"/>
        </p:xfrm>
        <a:graphic>
          <a:graphicData uri="http://schemas.openxmlformats.org/drawingml/2006/table">
            <a:tbl>
              <a:tblPr firstRow="1" bandRow="1">
                <a:tableStyleId>{9D7B26C5-4107-4FEC-AEDC-1716B250A1EF}</a:tableStyleId>
              </a:tblPr>
              <a:tblGrid>
                <a:gridCol w="1895412">
                  <a:extLst>
                    <a:ext uri="{9D8B030D-6E8A-4147-A177-3AD203B41FA5}">
                      <a16:colId xmlns:a16="http://schemas.microsoft.com/office/drawing/2014/main" val="4089323703"/>
                    </a:ext>
                  </a:extLst>
                </a:gridCol>
                <a:gridCol w="636977">
                  <a:extLst>
                    <a:ext uri="{9D8B030D-6E8A-4147-A177-3AD203B41FA5}">
                      <a16:colId xmlns:a16="http://schemas.microsoft.com/office/drawing/2014/main" val="1057394503"/>
                    </a:ext>
                  </a:extLst>
                </a:gridCol>
                <a:gridCol w="636977">
                  <a:extLst>
                    <a:ext uri="{9D8B030D-6E8A-4147-A177-3AD203B41FA5}">
                      <a16:colId xmlns:a16="http://schemas.microsoft.com/office/drawing/2014/main" val="4176872577"/>
                    </a:ext>
                  </a:extLst>
                </a:gridCol>
                <a:gridCol w="636977">
                  <a:extLst>
                    <a:ext uri="{9D8B030D-6E8A-4147-A177-3AD203B41FA5}">
                      <a16:colId xmlns:a16="http://schemas.microsoft.com/office/drawing/2014/main" val="2055820629"/>
                    </a:ext>
                  </a:extLst>
                </a:gridCol>
                <a:gridCol w="636977">
                  <a:extLst>
                    <a:ext uri="{9D8B030D-6E8A-4147-A177-3AD203B41FA5}">
                      <a16:colId xmlns:a16="http://schemas.microsoft.com/office/drawing/2014/main" val="1440344629"/>
                    </a:ext>
                  </a:extLst>
                </a:gridCol>
                <a:gridCol w="636977">
                  <a:extLst>
                    <a:ext uri="{9D8B030D-6E8A-4147-A177-3AD203B41FA5}">
                      <a16:colId xmlns:a16="http://schemas.microsoft.com/office/drawing/2014/main" val="1094750844"/>
                    </a:ext>
                  </a:extLst>
                </a:gridCol>
                <a:gridCol w="636977">
                  <a:extLst>
                    <a:ext uri="{9D8B030D-6E8A-4147-A177-3AD203B41FA5}">
                      <a16:colId xmlns:a16="http://schemas.microsoft.com/office/drawing/2014/main" val="3740255347"/>
                    </a:ext>
                  </a:extLst>
                </a:gridCol>
                <a:gridCol w="636977">
                  <a:extLst>
                    <a:ext uri="{9D8B030D-6E8A-4147-A177-3AD203B41FA5}">
                      <a16:colId xmlns:a16="http://schemas.microsoft.com/office/drawing/2014/main" val="4014689243"/>
                    </a:ext>
                  </a:extLst>
                </a:gridCol>
                <a:gridCol w="636977">
                  <a:extLst>
                    <a:ext uri="{9D8B030D-6E8A-4147-A177-3AD203B41FA5}">
                      <a16:colId xmlns:a16="http://schemas.microsoft.com/office/drawing/2014/main" val="467181807"/>
                    </a:ext>
                  </a:extLst>
                </a:gridCol>
                <a:gridCol w="636977">
                  <a:extLst>
                    <a:ext uri="{9D8B030D-6E8A-4147-A177-3AD203B41FA5}">
                      <a16:colId xmlns:a16="http://schemas.microsoft.com/office/drawing/2014/main" val="2868335770"/>
                    </a:ext>
                  </a:extLst>
                </a:gridCol>
                <a:gridCol w="636977">
                  <a:extLst>
                    <a:ext uri="{9D8B030D-6E8A-4147-A177-3AD203B41FA5}">
                      <a16:colId xmlns:a16="http://schemas.microsoft.com/office/drawing/2014/main" val="388256369"/>
                    </a:ext>
                  </a:extLst>
                </a:gridCol>
                <a:gridCol w="636977">
                  <a:extLst>
                    <a:ext uri="{9D8B030D-6E8A-4147-A177-3AD203B41FA5}">
                      <a16:colId xmlns:a16="http://schemas.microsoft.com/office/drawing/2014/main" val="3273114468"/>
                    </a:ext>
                  </a:extLst>
                </a:gridCol>
                <a:gridCol w="636977">
                  <a:extLst>
                    <a:ext uri="{9D8B030D-6E8A-4147-A177-3AD203B41FA5}">
                      <a16:colId xmlns:a16="http://schemas.microsoft.com/office/drawing/2014/main" val="214893157"/>
                    </a:ext>
                  </a:extLst>
                </a:gridCol>
                <a:gridCol w="636977">
                  <a:extLst>
                    <a:ext uri="{9D8B030D-6E8A-4147-A177-3AD203B41FA5}">
                      <a16:colId xmlns:a16="http://schemas.microsoft.com/office/drawing/2014/main" val="3300824227"/>
                    </a:ext>
                  </a:extLst>
                </a:gridCol>
                <a:gridCol w="686671">
                  <a:extLst>
                    <a:ext uri="{9D8B030D-6E8A-4147-A177-3AD203B41FA5}">
                      <a16:colId xmlns:a16="http://schemas.microsoft.com/office/drawing/2014/main" val="3709150490"/>
                    </a:ext>
                  </a:extLst>
                </a:gridCol>
                <a:gridCol w="636977">
                  <a:extLst>
                    <a:ext uri="{9D8B030D-6E8A-4147-A177-3AD203B41FA5}">
                      <a16:colId xmlns:a16="http://schemas.microsoft.com/office/drawing/2014/main" val="4169344004"/>
                    </a:ext>
                  </a:extLst>
                </a:gridCol>
              </a:tblGrid>
              <a:tr h="239529">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1053588">
                <a:tc>
                  <a:txBody>
                    <a:bodyPr/>
                    <a:lstStyle/>
                    <a:p>
                      <a:pPr algn="l" fontAlgn="b"/>
                      <a:r>
                        <a:rPr lang="en-GB" sz="2000" b="1" i="0" u="none" strike="noStrike" kern="1200" dirty="0">
                          <a:solidFill>
                            <a:schemeClr val="tx1"/>
                          </a:solidFill>
                          <a:effectLst/>
                          <a:latin typeface="+mn-lt"/>
                          <a:ea typeface="+mn-ea"/>
                          <a:cs typeface="+mn-cs"/>
                        </a:rPr>
                        <a:t>TOP 3</a:t>
                      </a:r>
                    </a:p>
                    <a:p>
                      <a:pPr algn="l" fontAlgn="b"/>
                      <a:endParaRPr lang="en-GB" sz="1000" b="1" i="0" u="sng" strike="noStrike" kern="1200" dirty="0">
                        <a:solidFill>
                          <a:schemeClr val="accent1"/>
                        </a:solidFill>
                        <a:effectLst/>
                        <a:latin typeface="+mn-lt"/>
                        <a:ea typeface="+mn-ea"/>
                        <a:cs typeface="+mn-cs"/>
                      </a:endParaRPr>
                    </a:p>
                    <a:p>
                      <a:pPr algn="l" fontAlgn="b"/>
                      <a:endParaRPr lang="en-GB" sz="1000" b="1" i="0" u="sng" strike="noStrike" kern="1200" dirty="0">
                        <a:solidFill>
                          <a:schemeClr val="accent1"/>
                        </a:solidFill>
                        <a:effectLst/>
                        <a:latin typeface="+mn-lt"/>
                        <a:ea typeface="+mn-ea"/>
                        <a:cs typeface="+mn-cs"/>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GB" sz="1050" b="1" u="sng" strike="noStrike" kern="1200" dirty="0">
                          <a:solidFill>
                            <a:schemeClr val="accent2"/>
                          </a:solidFill>
                          <a:effectLst/>
                          <a:latin typeface="+mn-lt"/>
                        </a:rPr>
                        <a:t>2026</a:t>
                      </a:r>
                      <a:endParaRPr lang="en-IE" sz="105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206490">
                <a:tc>
                  <a:txBody>
                    <a:bodyPr/>
                    <a:lstStyle/>
                    <a:p>
                      <a:pPr algn="l" fontAlgn="b"/>
                      <a:r>
                        <a:rPr lang="en-GB" sz="1200" b="1" u="sng" strike="noStrike" kern="1200" dirty="0">
                          <a:solidFill>
                            <a:schemeClr val="accent2"/>
                          </a:solidFill>
                          <a:effectLst/>
                          <a:latin typeface="+mn-lt"/>
                        </a:rPr>
                        <a:t>MAIN SAMPLE</a:t>
                      </a:r>
                      <a:endParaRPr lang="en-IE" sz="12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200" b="0" i="0" u="none" strike="noStrike" kern="1200" dirty="0">
                        <a:solidFill>
                          <a:schemeClr val="tx1"/>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206490">
                <a:tc>
                  <a:txBody>
                    <a:bodyPr/>
                    <a:lstStyle/>
                    <a:p>
                      <a:pPr algn="ctr" fontAlgn="ctr"/>
                      <a:r>
                        <a:rPr lang="en-IE" sz="1200" b="0" i="1" u="none" strike="noStrike" dirty="0">
                          <a:solidFill>
                            <a:schemeClr val="accent2"/>
                          </a:solidFill>
                          <a:effectLst/>
                          <a:latin typeface="+mn-lt"/>
                        </a:rPr>
                        <a:t>N=</a:t>
                      </a:r>
                      <a:endParaRPr lang="en-IE" sz="12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marL="0" algn="ctr" defTabSz="914400" rtl="0" eaLnBrk="1" fontAlgn="ctr" latinLnBrk="0" hangingPunct="1">
                        <a:buNone/>
                      </a:pPr>
                      <a:r>
                        <a:rPr lang="en-IE" sz="1200" b="0" i="1" u="none" strike="noStrike" kern="1200" dirty="0">
                          <a:solidFill>
                            <a:schemeClr val="accent2"/>
                          </a:solidFill>
                          <a:effectLst/>
                          <a:latin typeface="+mn-lt"/>
                          <a:ea typeface="+mn-ea"/>
                          <a:cs typeface="+mn-cs"/>
                        </a:rPr>
                        <a:t>1000</a:t>
                      </a:r>
                    </a:p>
                  </a:txBody>
                  <a:tcPr marL="7620" marR="7620" marT="7620" marB="0" anchor="ctr">
                    <a:noFill/>
                  </a:tcPr>
                </a:tc>
                <a:tc>
                  <a:txBody>
                    <a:bodyPr/>
                    <a:lstStyle/>
                    <a:p>
                      <a:pPr marL="0" algn="ctr" defTabSz="914400" rtl="0" eaLnBrk="1" fontAlgn="ctr" latinLnBrk="0" hangingPunct="1">
                        <a:buNone/>
                      </a:pPr>
                      <a:r>
                        <a:rPr lang="en-IE" sz="1200" b="0" i="1" u="none" strike="noStrike" kern="1200" dirty="0">
                          <a:solidFill>
                            <a:schemeClr val="accent2"/>
                          </a:solidFill>
                          <a:effectLst/>
                          <a:latin typeface="+mn-lt"/>
                          <a:ea typeface="+mn-ea"/>
                          <a:cs typeface="+mn-cs"/>
                        </a:rPr>
                        <a:t>331</a:t>
                      </a:r>
                    </a:p>
                  </a:txBody>
                  <a:tcPr marL="7620" marR="7620" marT="7620" marB="0" anchor="ctr">
                    <a:noFill/>
                  </a:tcPr>
                </a:tc>
                <a:tc>
                  <a:txBody>
                    <a:bodyPr/>
                    <a:lstStyle/>
                    <a:p>
                      <a:pPr marL="0" algn="ctr" defTabSz="914400" rtl="0" eaLnBrk="1" fontAlgn="ctr" latinLnBrk="0" hangingPunct="1">
                        <a:buNone/>
                      </a:pPr>
                      <a:r>
                        <a:rPr lang="en-IE" sz="1200" b="0" i="1" u="none" strike="noStrike" kern="1200" dirty="0">
                          <a:solidFill>
                            <a:schemeClr val="accent2"/>
                          </a:solidFill>
                          <a:effectLst/>
                          <a:latin typeface="+mn-lt"/>
                          <a:ea typeface="+mn-ea"/>
                          <a:cs typeface="+mn-cs"/>
                        </a:rPr>
                        <a:t>669</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200" b="0" i="1" u="none" strike="noStrike" kern="1200" dirty="0">
                          <a:solidFill>
                            <a:schemeClr val="accent2"/>
                          </a:solidFill>
                          <a:effectLst/>
                          <a:latin typeface="+mn-lt"/>
                          <a:ea typeface="+mn-ea"/>
                          <a:cs typeface="+mn-cs"/>
                        </a:rPr>
                        <a:t>251</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200" b="0" i="1" u="none" strike="noStrike" kern="1200">
                          <a:solidFill>
                            <a:schemeClr val="accent2"/>
                          </a:solidFill>
                          <a:effectLst/>
                          <a:latin typeface="+mn-lt"/>
                          <a:ea typeface="+mn-ea"/>
                          <a:cs typeface="+mn-cs"/>
                        </a:rPr>
                        <a:t>421</a:t>
                      </a:r>
                    </a:p>
                  </a:txBody>
                  <a:tcPr marL="7620" marR="7620" marT="7620" marB="0" anchor="ctr">
                    <a:lnB>
                      <a:noFill/>
                    </a:lnB>
                    <a:noFill/>
                  </a:tcPr>
                </a:tc>
                <a:tc>
                  <a:txBody>
                    <a:bodyPr/>
                    <a:lstStyle/>
                    <a:p>
                      <a:pPr marL="0" algn="ctr" defTabSz="914400" rtl="0" eaLnBrk="1" fontAlgn="ctr" latinLnBrk="0" hangingPunct="1">
                        <a:buNone/>
                      </a:pPr>
                      <a:r>
                        <a:rPr lang="en-IE" sz="1200" b="0" i="1" u="none" strike="noStrike" kern="1200" dirty="0">
                          <a:solidFill>
                            <a:schemeClr val="accent2"/>
                          </a:solidFill>
                          <a:effectLst/>
                          <a:latin typeface="+mn-lt"/>
                          <a:ea typeface="+mn-ea"/>
                          <a:cs typeface="+mn-cs"/>
                        </a:rPr>
                        <a:t>286</a:t>
                      </a:r>
                    </a:p>
                  </a:txBody>
                  <a:tcPr marL="7620" marR="7620" marT="7620" marB="0" anchor="ctr">
                    <a:lnB>
                      <a:noFill/>
                    </a:lnB>
                    <a:noFill/>
                  </a:tcPr>
                </a:tc>
                <a:tc>
                  <a:txBody>
                    <a:bodyPr/>
                    <a:lstStyle/>
                    <a:p>
                      <a:pPr marL="0" algn="ctr" defTabSz="914400" rtl="0" eaLnBrk="1" fontAlgn="ctr" latinLnBrk="0" hangingPunct="1">
                        <a:buNone/>
                      </a:pPr>
                      <a:r>
                        <a:rPr lang="en-IE" sz="1200" b="0" i="1" u="none" strike="noStrike" kern="1200">
                          <a:solidFill>
                            <a:schemeClr val="accent2"/>
                          </a:solidFill>
                          <a:effectLst/>
                          <a:latin typeface="+mn-lt"/>
                          <a:ea typeface="+mn-ea"/>
                          <a:cs typeface="+mn-cs"/>
                        </a:rPr>
                        <a:t>42</a:t>
                      </a:r>
                    </a:p>
                  </a:txBody>
                  <a:tcPr marL="7620" marR="7620" marT="7620" marB="0" anchor="ctr">
                    <a:lnB>
                      <a:noFill/>
                    </a:lnB>
                    <a:noFill/>
                  </a:tcPr>
                </a:tc>
                <a:tc>
                  <a:txBody>
                    <a:bodyPr/>
                    <a:lstStyle/>
                    <a:p>
                      <a:pPr marL="0" algn="ctr" defTabSz="914400" rtl="0" eaLnBrk="1" fontAlgn="ctr" latinLnBrk="0" hangingPunct="1">
                        <a:buNone/>
                      </a:pPr>
                      <a:r>
                        <a:rPr lang="en-IE" sz="1200" b="0" i="1" u="none" strike="noStrike" kern="1200" dirty="0">
                          <a:solidFill>
                            <a:schemeClr val="accent2"/>
                          </a:solidFill>
                          <a:effectLst/>
                          <a:latin typeface="+mn-lt"/>
                          <a:ea typeface="+mn-ea"/>
                          <a:cs typeface="+mn-cs"/>
                        </a:rPr>
                        <a:t>644</a:t>
                      </a:r>
                    </a:p>
                  </a:txBody>
                  <a:tcPr marL="7620" marR="7620" marT="7620" marB="0" anchor="ctr">
                    <a:lnB>
                      <a:noFill/>
                    </a:lnB>
                    <a:noFill/>
                  </a:tcPr>
                </a:tc>
                <a:tc>
                  <a:txBody>
                    <a:bodyPr/>
                    <a:lstStyle/>
                    <a:p>
                      <a:pPr marL="0" algn="ctr" defTabSz="914400" rtl="0" eaLnBrk="1" fontAlgn="ctr" latinLnBrk="0" hangingPunct="1">
                        <a:buNone/>
                      </a:pPr>
                      <a:r>
                        <a:rPr lang="en-IE" sz="1200" b="0" i="1" u="none" strike="noStrike" kern="1200">
                          <a:solidFill>
                            <a:schemeClr val="accent2"/>
                          </a:solidFill>
                          <a:effectLst/>
                          <a:latin typeface="+mn-lt"/>
                          <a:ea typeface="+mn-ea"/>
                          <a:cs typeface="+mn-cs"/>
                        </a:rPr>
                        <a:t>356</a:t>
                      </a:r>
                    </a:p>
                  </a:txBody>
                  <a:tcPr marL="7620" marR="7620" marT="7620" marB="0" anchor="ctr">
                    <a:lnB>
                      <a:noFill/>
                    </a:lnB>
                    <a:noFill/>
                  </a:tcPr>
                </a:tc>
                <a:tc>
                  <a:txBody>
                    <a:bodyPr/>
                    <a:lstStyle/>
                    <a:p>
                      <a:pPr marL="0" algn="ctr" defTabSz="914400" rtl="0" eaLnBrk="1" fontAlgn="ctr" latinLnBrk="0" hangingPunct="1">
                        <a:buNone/>
                      </a:pPr>
                      <a:r>
                        <a:rPr lang="en-IE" sz="1200" b="0" i="1" u="none" strike="noStrike" kern="1200" dirty="0">
                          <a:solidFill>
                            <a:schemeClr val="accent2"/>
                          </a:solidFill>
                          <a:effectLst/>
                          <a:latin typeface="+mn-lt"/>
                          <a:ea typeface="+mn-ea"/>
                          <a:cs typeface="+mn-cs"/>
                        </a:rPr>
                        <a:t>260</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200" b="0" i="1" u="none" strike="noStrike" kern="1200">
                          <a:solidFill>
                            <a:schemeClr val="accent2"/>
                          </a:solidFill>
                          <a:effectLst/>
                          <a:latin typeface="+mn-lt"/>
                          <a:ea typeface="+mn-ea"/>
                          <a:cs typeface="+mn-cs"/>
                        </a:rPr>
                        <a:t>290</a:t>
                      </a:r>
                    </a:p>
                  </a:txBody>
                  <a:tcPr marL="7620" marR="7620" marT="7620" marB="0" anchor="ctr">
                    <a:lnB>
                      <a:noFill/>
                    </a:lnB>
                    <a:noFill/>
                  </a:tcPr>
                </a:tc>
                <a:tc>
                  <a:txBody>
                    <a:bodyPr/>
                    <a:lstStyle/>
                    <a:p>
                      <a:pPr marL="0" algn="ctr" defTabSz="914400" rtl="0" eaLnBrk="1" fontAlgn="ctr" latinLnBrk="0" hangingPunct="1">
                        <a:buNone/>
                      </a:pPr>
                      <a:r>
                        <a:rPr lang="en-IE" sz="1200" b="0" i="1" u="none" strike="noStrike" kern="1200" dirty="0">
                          <a:solidFill>
                            <a:schemeClr val="accent2"/>
                          </a:solidFill>
                          <a:effectLst/>
                          <a:latin typeface="+mn-lt"/>
                          <a:ea typeface="+mn-ea"/>
                          <a:cs typeface="+mn-cs"/>
                        </a:rPr>
                        <a:t>270</a:t>
                      </a:r>
                    </a:p>
                  </a:txBody>
                  <a:tcPr marL="7620" marR="7620" marT="7620" marB="0" anchor="ctr">
                    <a:lnB>
                      <a:noFill/>
                    </a:lnB>
                    <a:noFill/>
                  </a:tcPr>
                </a:tc>
                <a:tc>
                  <a:txBody>
                    <a:bodyPr/>
                    <a:lstStyle/>
                    <a:p>
                      <a:pPr marL="0" algn="ctr" defTabSz="914400" rtl="0" eaLnBrk="1" fontAlgn="ctr" latinLnBrk="0" hangingPunct="1">
                        <a:buNone/>
                      </a:pPr>
                      <a:r>
                        <a:rPr lang="en-IE" sz="1200" b="0" i="1" u="none" strike="noStrike" kern="1200" dirty="0">
                          <a:solidFill>
                            <a:schemeClr val="accent2"/>
                          </a:solidFill>
                          <a:effectLst/>
                          <a:latin typeface="+mn-lt"/>
                          <a:ea typeface="+mn-ea"/>
                          <a:cs typeface="+mn-cs"/>
                        </a:rPr>
                        <a:t>180</a:t>
                      </a:r>
                    </a:p>
                  </a:txBody>
                  <a:tcPr marL="7620" marR="7620" marT="7620" marB="0" anchor="ctr">
                    <a:lnB>
                      <a:noFill/>
                    </a:lnB>
                    <a:noFill/>
                  </a:tcPr>
                </a:tc>
                <a:tc>
                  <a:txBody>
                    <a:bodyPr/>
                    <a:lstStyle/>
                    <a:p>
                      <a:pPr marL="0" algn="ctr" defTabSz="914400" rtl="0" eaLnBrk="1" fontAlgn="ctr" latinLnBrk="0" hangingPunct="1">
                        <a:buNone/>
                      </a:pPr>
                      <a:r>
                        <a:rPr lang="en-IE" sz="1200" b="0" i="1" u="none" strike="noStrike" kern="1200" dirty="0">
                          <a:solidFill>
                            <a:schemeClr val="accent2"/>
                          </a:solidFill>
                          <a:effectLst/>
                          <a:latin typeface="+mn-lt"/>
                          <a:ea typeface="+mn-ea"/>
                          <a:cs typeface="+mn-cs"/>
                        </a:rPr>
                        <a:t>760</a:t>
                      </a:r>
                    </a:p>
                  </a:txBody>
                  <a:tcPr marL="7620" marR="7620" marT="7620" marB="0" anchor="ctr">
                    <a:lnB>
                      <a:noFill/>
                    </a:lnB>
                    <a:noFill/>
                  </a:tcPr>
                </a:tc>
                <a:tc>
                  <a:txBody>
                    <a:bodyPr/>
                    <a:lstStyle/>
                    <a:p>
                      <a:pPr marL="0" algn="ctr" defTabSz="914400" rtl="0" eaLnBrk="1" fontAlgn="ctr" latinLnBrk="0" hangingPunct="1">
                        <a:buNone/>
                      </a:pPr>
                      <a:r>
                        <a:rPr lang="en-IE" sz="1200" b="0" i="1" u="none" strike="noStrike" kern="1200" dirty="0">
                          <a:solidFill>
                            <a:schemeClr val="accent2"/>
                          </a:solidFill>
                          <a:effectLst/>
                          <a:latin typeface="+mn-lt"/>
                          <a:ea typeface="+mn-ea"/>
                          <a:cs typeface="+mn-cs"/>
                        </a:rPr>
                        <a:t>240</a:t>
                      </a:r>
                    </a:p>
                  </a:txBody>
                  <a:tcPr marL="7620" marR="7620" marT="762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266176">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Parent and toddler group</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40%</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R w="12700" cap="flat" cmpd="sng" algn="ctr">
                      <a:noFill/>
                      <a:prstDash val="solid"/>
                      <a:round/>
                      <a:headEnd type="none" w="med" len="med"/>
                      <a:tailEnd type="none" w="med" len="med"/>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47%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43%</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58%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39%</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41%</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266176">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Breastfeeding Support Group</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39%</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25%</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45%</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43%</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34%</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266176">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Antenatal classes</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30%</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45%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r h="20855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2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2634816705"/>
                  </a:ext>
                </a:extLst>
              </a:tr>
              <a:tr h="20855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b="1" u="sng" strike="noStrike" dirty="0">
                          <a:solidFill>
                            <a:schemeClr val="accent3"/>
                          </a:solidFill>
                          <a:effectLst/>
                          <a:latin typeface="+mn-lt"/>
                        </a:rPr>
                        <a:t>ETHNIC MINORITY</a:t>
                      </a:r>
                      <a:endParaRPr lang="en-GB" sz="12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2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015870373"/>
                  </a:ext>
                </a:extLst>
              </a:tr>
              <a:tr h="20649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b="0" i="1" u="none" strike="noStrike" dirty="0">
                          <a:solidFill>
                            <a:schemeClr val="accent3"/>
                          </a:solidFill>
                          <a:effectLst/>
                          <a:latin typeface="+mn-lt"/>
                        </a:rPr>
                        <a:t>N=</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197</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57</a:t>
                      </a:r>
                    </a:p>
                  </a:txBody>
                  <a:tcPr marL="7620" marR="7620" marT="7620" marB="0" anchor="ctr">
                    <a:lnR>
                      <a:noFill/>
                    </a:ln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140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58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101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125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72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60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a:solidFill>
                            <a:schemeClr val="accent3"/>
                          </a:solidFill>
                          <a:effectLst/>
                          <a:latin typeface="+mn-lt"/>
                          <a:ea typeface="+mn-ea"/>
                          <a:cs typeface="+mn-cs"/>
                        </a:rPr>
                        <a:t>65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43</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169</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200" b="0" i="1" u="none" strike="noStrike" kern="1200" dirty="0">
                          <a:solidFill>
                            <a:schemeClr val="accent3"/>
                          </a:solidFill>
                          <a:effectLst/>
                          <a:latin typeface="+mn-lt"/>
                          <a:ea typeface="+mn-ea"/>
                          <a:cs typeface="+mn-cs"/>
                        </a:rPr>
                        <a:t>28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639557"/>
                  </a:ext>
                </a:extLst>
              </a:tr>
              <a:tr h="266176">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Breastfeeding Support Group</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39%</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R w="12700" cap="flat" cmpd="sng" algn="ctr">
                      <a:noFill/>
                      <a:prstDash val="solid"/>
                      <a:round/>
                      <a:headEnd type="none" w="med" len="med"/>
                      <a:tailEnd type="none" w="med" len="med"/>
                    </a:ln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chemeClr val="tx1"/>
                          </a:solidFill>
                          <a:effectLst/>
                          <a:latin typeface="+mn-lt"/>
                          <a:ea typeface="+mn-ea"/>
                          <a:cs typeface="+mn-cs"/>
                        </a:rPr>
                        <a:t>52%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chemeClr val="tx1"/>
                          </a:solidFill>
                          <a:effectLst/>
                          <a:latin typeface="+mn-lt"/>
                          <a:ea typeface="+mn-ea"/>
                          <a:cs typeface="+mn-cs"/>
                        </a:rPr>
                        <a:t>46%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41%</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925829378"/>
                  </a:ext>
                </a:extLst>
              </a:tr>
              <a:tr h="266176">
                <a:tc>
                  <a:txBody>
                    <a:bodyPr/>
                    <a:lstStyle/>
                    <a:p>
                      <a:pPr marL="0" algn="l" defTabSz="914400" rtl="0" eaLnBrk="1" fontAlgn="b" latinLnBrk="0" hangingPunct="1">
                        <a:buNone/>
                      </a:pPr>
                      <a:r>
                        <a:rPr lang="en-IE" sz="1200" b="0" i="0" u="none" strike="noStrike" kern="1200">
                          <a:solidFill>
                            <a:srgbClr val="000000"/>
                          </a:solidFill>
                          <a:effectLst/>
                          <a:latin typeface="+mn-lt"/>
                          <a:ea typeface="+mn-ea"/>
                          <a:cs typeface="+mn-cs"/>
                        </a:rPr>
                        <a:t>Parent and toddler group</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R>
                      <a:noFill/>
                    </a:ln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41%</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50%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33%</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chemeClr val="tx1"/>
                          </a:solidFill>
                          <a:effectLst/>
                          <a:latin typeface="+mn-lt"/>
                          <a:ea typeface="+mn-ea"/>
                          <a:cs typeface="+mn-cs"/>
                        </a:rPr>
                        <a:t>43%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33%</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chemeClr val="tx1"/>
                          </a:solidFill>
                          <a:effectLst/>
                          <a:latin typeface="+mn-lt"/>
                          <a:ea typeface="+mn-ea"/>
                          <a:cs typeface="+mn-cs"/>
                        </a:rPr>
                        <a:t>43%</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4210909228"/>
                  </a:ext>
                </a:extLst>
              </a:tr>
              <a:tr h="266176">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Parent support group</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chemeClr val="tx1"/>
                          </a:solidFill>
                          <a:effectLst/>
                          <a:latin typeface="+mn-lt"/>
                          <a:ea typeface="+mn-ea"/>
                          <a:cs typeface="+mn-cs"/>
                        </a:rPr>
                        <a:t>35%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52%</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chemeClr val="tx1"/>
                          </a:solidFill>
                          <a:effectLst/>
                          <a:latin typeface="+mn-lt"/>
                          <a:ea typeface="+mn-ea"/>
                          <a:cs typeface="+mn-cs"/>
                        </a:rPr>
                        <a:t>35%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43%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752473706"/>
                  </a:ext>
                </a:extLst>
              </a:tr>
            </a:tbl>
          </a:graphicData>
        </a:graphic>
      </p:graphicFrame>
    </p:spTree>
    <p:extLst>
      <p:ext uri="{BB962C8B-B14F-4D97-AF65-F5344CB8AC3E}">
        <p14:creationId xmlns:p14="http://schemas.microsoft.com/office/powerpoint/2010/main" val="3654589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a:xfrm>
            <a:off x="89649" y="89650"/>
            <a:ext cx="10677877" cy="874373"/>
          </a:xfrm>
        </p:spPr>
        <p:txBody>
          <a:bodyPr>
            <a:normAutofit/>
          </a:bodyPr>
          <a:lstStyle/>
          <a:p>
            <a:r>
              <a:rPr lang="en-IE" sz="2000" dirty="0"/>
              <a:t>For the Minority Ethnic sample, sourcing information through </a:t>
            </a:r>
            <a:r>
              <a:rPr lang="en-IE" sz="2000" i="1" dirty="0"/>
              <a:t>Family/friends </a:t>
            </a:r>
            <a:r>
              <a:rPr lang="en-IE" sz="2000" dirty="0"/>
              <a:t>is also by far the most popular way of finding out about parenting support services, followed by </a:t>
            </a:r>
            <a:r>
              <a:rPr lang="en-IE" sz="2000" i="1" dirty="0"/>
              <a:t>Online search </a:t>
            </a:r>
            <a:r>
              <a:rPr lang="en-IE" sz="2000" dirty="0"/>
              <a:t>and </a:t>
            </a:r>
            <a:r>
              <a:rPr lang="en-IE" sz="2000" i="1" dirty="0"/>
              <a:t>GP.</a:t>
            </a:r>
            <a:endParaRPr lang="en-IE" sz="2000" dirty="0"/>
          </a:p>
        </p:txBody>
      </p:sp>
      <p:sp>
        <p:nvSpPr>
          <p:cNvPr id="11" name="Text Box 3">
            <a:extLst>
              <a:ext uri="{FF2B5EF4-FFF2-40B4-BE49-F238E27FC236}">
                <a16:creationId xmlns:a16="http://schemas.microsoft.com/office/drawing/2014/main" id="{7BD4BAAD-BB04-1FC3-2AA1-00DA487051EC}"/>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Q14 How do you find out about parenting support services in your area? </a:t>
            </a:r>
          </a:p>
        </p:txBody>
      </p:sp>
      <p:sp>
        <p:nvSpPr>
          <p:cNvPr id="4" name="Text Box 3">
            <a:extLst>
              <a:ext uri="{FF2B5EF4-FFF2-40B4-BE49-F238E27FC236}">
                <a16:creationId xmlns:a16="http://schemas.microsoft.com/office/drawing/2014/main" id="{843C95E7-5B73-E06E-3CAA-DC7DF970FA01}"/>
              </a:ext>
            </a:extLst>
          </p:cNvPr>
          <p:cNvSpPr txBox="1">
            <a:spLocks noChangeArrowheads="1"/>
          </p:cNvSpPr>
          <p:nvPr/>
        </p:nvSpPr>
        <p:spPr bwMode="auto">
          <a:xfrm>
            <a:off x="9536978" y="1410930"/>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graphicFrame>
        <p:nvGraphicFramePr>
          <p:cNvPr id="13" name="Chart 6">
            <a:extLst>
              <a:ext uri="{FF2B5EF4-FFF2-40B4-BE49-F238E27FC236}">
                <a16:creationId xmlns:a16="http://schemas.microsoft.com/office/drawing/2014/main" id="{DDB4FE42-0C0B-495A-C5B7-86A6BC37017A}"/>
              </a:ext>
            </a:extLst>
          </p:cNvPr>
          <p:cNvGraphicFramePr/>
          <p:nvPr>
            <p:extLst>
              <p:ext uri="{D42A27DB-BD31-4B8C-83A1-F6EECF244321}">
                <p14:modId xmlns:p14="http://schemas.microsoft.com/office/powerpoint/2010/main" val="1008052137"/>
              </p:ext>
            </p:extLst>
          </p:nvPr>
        </p:nvGraphicFramePr>
        <p:xfrm>
          <a:off x="7201724"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C561ACAA-78B4-2BE2-3D9B-3FE4FC3DAA20}"/>
              </a:ext>
            </a:extLst>
          </p:cNvPr>
          <p:cNvSpPr/>
          <p:nvPr/>
        </p:nvSpPr>
        <p:spPr>
          <a:xfrm>
            <a:off x="1258530" y="1890893"/>
            <a:ext cx="4623111" cy="969376"/>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14" name="Text Box 3">
            <a:extLst>
              <a:ext uri="{FF2B5EF4-FFF2-40B4-BE49-F238E27FC236}">
                <a16:creationId xmlns:a16="http://schemas.microsoft.com/office/drawing/2014/main" id="{9D5B22B3-C51D-A28B-4002-CA498A510FFE}"/>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cxnSp>
        <p:nvCxnSpPr>
          <p:cNvPr id="16" name="Straight Connector 15">
            <a:extLst>
              <a:ext uri="{FF2B5EF4-FFF2-40B4-BE49-F238E27FC236}">
                <a16:creationId xmlns:a16="http://schemas.microsoft.com/office/drawing/2014/main" id="{4A96EB86-E185-701D-9B83-688A4019AE85}"/>
              </a:ext>
            </a:extLst>
          </p:cNvPr>
          <p:cNvCxnSpPr>
            <a:cxnSpLocks/>
          </p:cNvCxnSpPr>
          <p:nvPr/>
        </p:nvCxnSpPr>
        <p:spPr>
          <a:xfrm>
            <a:off x="6247581"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 Box 3">
            <a:extLst>
              <a:ext uri="{FF2B5EF4-FFF2-40B4-BE49-F238E27FC236}">
                <a16:creationId xmlns:a16="http://schemas.microsoft.com/office/drawing/2014/main" id="{7F894541-12AA-A55C-6264-38DE884652D7}"/>
              </a:ext>
            </a:extLst>
          </p:cNvPr>
          <p:cNvSpPr txBox="1">
            <a:spLocks noChangeArrowheads="1"/>
          </p:cNvSpPr>
          <p:nvPr/>
        </p:nvSpPr>
        <p:spPr bwMode="auto">
          <a:xfrm>
            <a:off x="28951" y="1222033"/>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sp>
        <p:nvSpPr>
          <p:cNvPr id="18" name="Text Box 3">
            <a:extLst>
              <a:ext uri="{FF2B5EF4-FFF2-40B4-BE49-F238E27FC236}">
                <a16:creationId xmlns:a16="http://schemas.microsoft.com/office/drawing/2014/main" id="{4F8AF055-D41C-C52C-EA83-52D87681F34D}"/>
              </a:ext>
            </a:extLst>
          </p:cNvPr>
          <p:cNvSpPr txBox="1">
            <a:spLocks noChangeArrowheads="1"/>
          </p:cNvSpPr>
          <p:nvPr/>
        </p:nvSpPr>
        <p:spPr bwMode="auto">
          <a:xfrm>
            <a:off x="3498652" y="1410930"/>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N=380</a:t>
            </a:r>
          </a:p>
        </p:txBody>
      </p:sp>
      <p:graphicFrame>
        <p:nvGraphicFramePr>
          <p:cNvPr id="19" name="Chart 6">
            <a:extLst>
              <a:ext uri="{FF2B5EF4-FFF2-40B4-BE49-F238E27FC236}">
                <a16:creationId xmlns:a16="http://schemas.microsoft.com/office/drawing/2014/main" id="{999CA244-D879-2D96-DD38-CF879783C5D3}"/>
              </a:ext>
            </a:extLst>
          </p:cNvPr>
          <p:cNvGraphicFramePr/>
          <p:nvPr>
            <p:extLst>
              <p:ext uri="{D42A27DB-BD31-4B8C-83A1-F6EECF244321}">
                <p14:modId xmlns:p14="http://schemas.microsoft.com/office/powerpoint/2010/main" val="2104116805"/>
              </p:ext>
            </p:extLst>
          </p:nvPr>
        </p:nvGraphicFramePr>
        <p:xfrm>
          <a:off x="1210924"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45DAFFB1-BBBB-B734-836B-1A7144D53FAA}"/>
              </a:ext>
            </a:extLst>
          </p:cNvPr>
          <p:cNvSpPr/>
          <p:nvPr/>
        </p:nvSpPr>
        <p:spPr>
          <a:xfrm>
            <a:off x="7071276" y="1890893"/>
            <a:ext cx="4623111" cy="849767"/>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3" name="Text Box 3">
            <a:extLst>
              <a:ext uri="{FF2B5EF4-FFF2-40B4-BE49-F238E27FC236}">
                <a16:creationId xmlns:a16="http://schemas.microsoft.com/office/drawing/2014/main" id="{4865DA85-F230-1DC7-DACA-D684CA2F6967}"/>
              </a:ext>
            </a:extLst>
          </p:cNvPr>
          <p:cNvSpPr txBox="1">
            <a:spLocks noChangeArrowheads="1"/>
          </p:cNvSpPr>
          <p:nvPr/>
        </p:nvSpPr>
        <p:spPr bwMode="auto">
          <a:xfrm>
            <a:off x="42503" y="6289879"/>
            <a:ext cx="20585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*2020 codes differ from 2024, 2026</a:t>
            </a:r>
          </a:p>
        </p:txBody>
      </p:sp>
    </p:spTree>
    <p:extLst>
      <p:ext uri="{BB962C8B-B14F-4D97-AF65-F5344CB8AC3E}">
        <p14:creationId xmlns:p14="http://schemas.microsoft.com/office/powerpoint/2010/main" val="4287556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GB" sz="2000" i="1" dirty="0"/>
              <a:t>Finding Parenting Support Services – Top 3 </a:t>
            </a:r>
            <a:br>
              <a:rPr lang="en-GB" sz="2000" i="1" dirty="0"/>
            </a:br>
            <a:r>
              <a:rPr lang="en-GB" sz="2000" i="1" dirty="0"/>
              <a:t>Demographics</a:t>
            </a:r>
            <a:endParaRPr lang="en-IE" sz="2000" i="1" dirty="0"/>
          </a:p>
        </p:txBody>
      </p:sp>
      <p:sp>
        <p:nvSpPr>
          <p:cNvPr id="4" name="Text Box 3">
            <a:extLst>
              <a:ext uri="{FF2B5EF4-FFF2-40B4-BE49-F238E27FC236}">
                <a16:creationId xmlns:a16="http://schemas.microsoft.com/office/drawing/2014/main" id="{872347BB-12EC-DF4D-5914-5697613D4B68}"/>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Q14 How do you find out about parenting support services in your area? </a:t>
            </a:r>
          </a:p>
        </p:txBody>
      </p:sp>
      <p:sp>
        <p:nvSpPr>
          <p:cNvPr id="7" name="Text Box 3">
            <a:extLst>
              <a:ext uri="{FF2B5EF4-FFF2-40B4-BE49-F238E27FC236}">
                <a16:creationId xmlns:a16="http://schemas.microsoft.com/office/drawing/2014/main" id="{12202E98-B2AA-2BB7-EF1F-DFB2B8CA75D7}"/>
              </a:ext>
            </a:extLst>
          </p:cNvPr>
          <p:cNvSpPr txBox="1">
            <a:spLocks noChangeArrowheads="1"/>
          </p:cNvSpPr>
          <p:nvPr/>
        </p:nvSpPr>
        <p:spPr bwMode="auto">
          <a:xfrm>
            <a:off x="0" y="6357441"/>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sp>
        <p:nvSpPr>
          <p:cNvPr id="8" name="Text Box 3">
            <a:extLst>
              <a:ext uri="{FF2B5EF4-FFF2-40B4-BE49-F238E27FC236}">
                <a16:creationId xmlns:a16="http://schemas.microsoft.com/office/drawing/2014/main" id="{D2374F28-6BDB-05E8-F226-A23B8F53BA57}"/>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graphicFrame>
        <p:nvGraphicFramePr>
          <p:cNvPr id="5" name="Table 4">
            <a:extLst>
              <a:ext uri="{FF2B5EF4-FFF2-40B4-BE49-F238E27FC236}">
                <a16:creationId xmlns:a16="http://schemas.microsoft.com/office/drawing/2014/main" id="{0836D5F7-A718-3A25-0877-C1C557AFEA71}"/>
              </a:ext>
            </a:extLst>
          </p:cNvPr>
          <p:cNvGraphicFramePr>
            <a:graphicFrameLocks noGrp="1"/>
          </p:cNvGraphicFramePr>
          <p:nvPr>
            <p:extLst>
              <p:ext uri="{D42A27DB-BD31-4B8C-83A1-F6EECF244321}">
                <p14:modId xmlns:p14="http://schemas.microsoft.com/office/powerpoint/2010/main" val="2720535636"/>
              </p:ext>
            </p:extLst>
          </p:nvPr>
        </p:nvGraphicFramePr>
        <p:xfrm>
          <a:off x="304800" y="2146159"/>
          <a:ext cx="11499761" cy="3500754"/>
        </p:xfrm>
        <a:graphic>
          <a:graphicData uri="http://schemas.openxmlformats.org/drawingml/2006/table">
            <a:tbl>
              <a:tblPr firstRow="1" bandRow="1">
                <a:tableStyleId>{9D7B26C5-4107-4FEC-AEDC-1716B250A1EF}</a:tableStyleId>
              </a:tblPr>
              <a:tblGrid>
                <a:gridCol w="1895412">
                  <a:extLst>
                    <a:ext uri="{9D8B030D-6E8A-4147-A177-3AD203B41FA5}">
                      <a16:colId xmlns:a16="http://schemas.microsoft.com/office/drawing/2014/main" val="4089323703"/>
                    </a:ext>
                  </a:extLst>
                </a:gridCol>
                <a:gridCol w="636977">
                  <a:extLst>
                    <a:ext uri="{9D8B030D-6E8A-4147-A177-3AD203B41FA5}">
                      <a16:colId xmlns:a16="http://schemas.microsoft.com/office/drawing/2014/main" val="1057394503"/>
                    </a:ext>
                  </a:extLst>
                </a:gridCol>
                <a:gridCol w="636977">
                  <a:extLst>
                    <a:ext uri="{9D8B030D-6E8A-4147-A177-3AD203B41FA5}">
                      <a16:colId xmlns:a16="http://schemas.microsoft.com/office/drawing/2014/main" val="4176872577"/>
                    </a:ext>
                  </a:extLst>
                </a:gridCol>
                <a:gridCol w="636977">
                  <a:extLst>
                    <a:ext uri="{9D8B030D-6E8A-4147-A177-3AD203B41FA5}">
                      <a16:colId xmlns:a16="http://schemas.microsoft.com/office/drawing/2014/main" val="2055820629"/>
                    </a:ext>
                  </a:extLst>
                </a:gridCol>
                <a:gridCol w="636977">
                  <a:extLst>
                    <a:ext uri="{9D8B030D-6E8A-4147-A177-3AD203B41FA5}">
                      <a16:colId xmlns:a16="http://schemas.microsoft.com/office/drawing/2014/main" val="1440344629"/>
                    </a:ext>
                  </a:extLst>
                </a:gridCol>
                <a:gridCol w="636977">
                  <a:extLst>
                    <a:ext uri="{9D8B030D-6E8A-4147-A177-3AD203B41FA5}">
                      <a16:colId xmlns:a16="http://schemas.microsoft.com/office/drawing/2014/main" val="1094750844"/>
                    </a:ext>
                  </a:extLst>
                </a:gridCol>
                <a:gridCol w="636977">
                  <a:extLst>
                    <a:ext uri="{9D8B030D-6E8A-4147-A177-3AD203B41FA5}">
                      <a16:colId xmlns:a16="http://schemas.microsoft.com/office/drawing/2014/main" val="3740255347"/>
                    </a:ext>
                  </a:extLst>
                </a:gridCol>
                <a:gridCol w="636977">
                  <a:extLst>
                    <a:ext uri="{9D8B030D-6E8A-4147-A177-3AD203B41FA5}">
                      <a16:colId xmlns:a16="http://schemas.microsoft.com/office/drawing/2014/main" val="4014689243"/>
                    </a:ext>
                  </a:extLst>
                </a:gridCol>
                <a:gridCol w="636977">
                  <a:extLst>
                    <a:ext uri="{9D8B030D-6E8A-4147-A177-3AD203B41FA5}">
                      <a16:colId xmlns:a16="http://schemas.microsoft.com/office/drawing/2014/main" val="467181807"/>
                    </a:ext>
                  </a:extLst>
                </a:gridCol>
                <a:gridCol w="636977">
                  <a:extLst>
                    <a:ext uri="{9D8B030D-6E8A-4147-A177-3AD203B41FA5}">
                      <a16:colId xmlns:a16="http://schemas.microsoft.com/office/drawing/2014/main" val="2868335770"/>
                    </a:ext>
                  </a:extLst>
                </a:gridCol>
                <a:gridCol w="636977">
                  <a:extLst>
                    <a:ext uri="{9D8B030D-6E8A-4147-A177-3AD203B41FA5}">
                      <a16:colId xmlns:a16="http://schemas.microsoft.com/office/drawing/2014/main" val="388256369"/>
                    </a:ext>
                  </a:extLst>
                </a:gridCol>
                <a:gridCol w="636977">
                  <a:extLst>
                    <a:ext uri="{9D8B030D-6E8A-4147-A177-3AD203B41FA5}">
                      <a16:colId xmlns:a16="http://schemas.microsoft.com/office/drawing/2014/main" val="3273114468"/>
                    </a:ext>
                  </a:extLst>
                </a:gridCol>
                <a:gridCol w="636977">
                  <a:extLst>
                    <a:ext uri="{9D8B030D-6E8A-4147-A177-3AD203B41FA5}">
                      <a16:colId xmlns:a16="http://schemas.microsoft.com/office/drawing/2014/main" val="214893157"/>
                    </a:ext>
                  </a:extLst>
                </a:gridCol>
                <a:gridCol w="636977">
                  <a:extLst>
                    <a:ext uri="{9D8B030D-6E8A-4147-A177-3AD203B41FA5}">
                      <a16:colId xmlns:a16="http://schemas.microsoft.com/office/drawing/2014/main" val="3300824227"/>
                    </a:ext>
                  </a:extLst>
                </a:gridCol>
                <a:gridCol w="686671">
                  <a:extLst>
                    <a:ext uri="{9D8B030D-6E8A-4147-A177-3AD203B41FA5}">
                      <a16:colId xmlns:a16="http://schemas.microsoft.com/office/drawing/2014/main" val="3709150490"/>
                    </a:ext>
                  </a:extLst>
                </a:gridCol>
                <a:gridCol w="636977">
                  <a:extLst>
                    <a:ext uri="{9D8B030D-6E8A-4147-A177-3AD203B41FA5}">
                      <a16:colId xmlns:a16="http://schemas.microsoft.com/office/drawing/2014/main" val="4169344004"/>
                    </a:ext>
                  </a:extLst>
                </a:gridCol>
              </a:tblGrid>
              <a:tr h="166380">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972000">
                <a:tc>
                  <a:txBody>
                    <a:bodyPr/>
                    <a:lstStyle/>
                    <a:p>
                      <a:pPr algn="l" fontAlgn="b"/>
                      <a:r>
                        <a:rPr lang="en-GB" sz="2000" b="1" i="0" u="none" strike="noStrike" kern="1200" dirty="0">
                          <a:solidFill>
                            <a:schemeClr val="tx1"/>
                          </a:solidFill>
                          <a:effectLst/>
                          <a:latin typeface="+mn-lt"/>
                          <a:ea typeface="+mn-ea"/>
                          <a:cs typeface="+mn-cs"/>
                        </a:rPr>
                        <a:t>TOP 3</a:t>
                      </a:r>
                    </a:p>
                    <a:p>
                      <a:pPr algn="l" fontAlgn="b"/>
                      <a:endParaRPr lang="en-GB" sz="1000" b="1" i="0" u="sng" strike="noStrike" kern="1200" dirty="0">
                        <a:solidFill>
                          <a:schemeClr val="accent1"/>
                        </a:solidFill>
                        <a:effectLst/>
                        <a:latin typeface="+mn-lt"/>
                        <a:ea typeface="+mn-ea"/>
                        <a:cs typeface="+mn-cs"/>
                      </a:endParaRPr>
                    </a:p>
                    <a:p>
                      <a:pPr algn="l" fontAlgn="b"/>
                      <a:endParaRPr lang="en-GB" sz="1000" b="1" i="0" u="sng" strike="noStrike" kern="1200" dirty="0">
                        <a:solidFill>
                          <a:schemeClr val="accent1"/>
                        </a:solidFill>
                        <a:effectLst/>
                        <a:latin typeface="+mn-lt"/>
                        <a:ea typeface="+mn-ea"/>
                        <a:cs typeface="+mn-cs"/>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GB" sz="1050" b="1" u="sng" strike="noStrike" kern="1200" dirty="0">
                          <a:solidFill>
                            <a:schemeClr val="accent2"/>
                          </a:solidFill>
                          <a:effectLst/>
                          <a:latin typeface="+mn-lt"/>
                        </a:rPr>
                        <a:t>2026</a:t>
                      </a:r>
                      <a:endParaRPr lang="en-IE" sz="105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0">
                <a:tc>
                  <a:txBody>
                    <a:bodyPr/>
                    <a:lstStyle/>
                    <a:p>
                      <a:pPr algn="l" fontAlgn="b"/>
                      <a:r>
                        <a:rPr lang="en-GB" sz="1200" b="1" u="sng" strike="noStrike" kern="1200" dirty="0">
                          <a:solidFill>
                            <a:schemeClr val="accent2"/>
                          </a:solidFill>
                          <a:effectLst/>
                          <a:latin typeface="+mn-lt"/>
                        </a:rPr>
                        <a:t>MAIN SAMPLE</a:t>
                      </a:r>
                      <a:endParaRPr lang="en-IE" sz="12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0">
                <a:tc>
                  <a:txBody>
                    <a:bodyPr/>
                    <a:lstStyle/>
                    <a:p>
                      <a:pPr algn="ctr" fontAlgn="ctr"/>
                      <a:r>
                        <a:rPr lang="en-IE" sz="1000" b="0" i="1" u="none" strike="noStrike" dirty="0">
                          <a:solidFill>
                            <a:schemeClr val="accent2"/>
                          </a:solidFill>
                          <a:effectLst/>
                          <a:latin typeface="+mn-lt"/>
                        </a:rPr>
                        <a:t>N=</a:t>
                      </a:r>
                      <a:endParaRPr lang="en-IE" sz="10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algn="ctr" fontAlgn="b">
                        <a:buNone/>
                      </a:pPr>
                      <a:r>
                        <a:rPr lang="en-IE" sz="1000" b="0" i="1" u="none" strike="noStrike" kern="1200" dirty="0">
                          <a:solidFill>
                            <a:schemeClr val="accent2"/>
                          </a:solidFill>
                          <a:effectLst/>
                          <a:latin typeface="+mn-lt"/>
                          <a:ea typeface="+mn-ea"/>
                          <a:cs typeface="+mn-cs"/>
                        </a:rPr>
                        <a:t>1000</a:t>
                      </a:r>
                    </a:p>
                  </a:txBody>
                  <a:tcPr marL="7620" marR="7620" marT="7620" marB="0" anchor="ctr">
                    <a:noFill/>
                  </a:tcPr>
                </a:tc>
                <a:tc>
                  <a:txBody>
                    <a:bodyPr/>
                    <a:lstStyle/>
                    <a:p>
                      <a:pPr algn="ctr" fontAlgn="b">
                        <a:buNone/>
                      </a:pPr>
                      <a:r>
                        <a:rPr lang="en-IE" sz="1000" b="0" i="1" u="none" strike="noStrike" kern="1200" dirty="0">
                          <a:solidFill>
                            <a:schemeClr val="accent2"/>
                          </a:solidFill>
                          <a:effectLst/>
                          <a:latin typeface="+mn-lt"/>
                          <a:ea typeface="+mn-ea"/>
                          <a:cs typeface="+mn-cs"/>
                        </a:rPr>
                        <a:t>331</a:t>
                      </a:r>
                    </a:p>
                  </a:txBody>
                  <a:tcPr marL="7620" marR="7620" marT="7620" marB="0" anchor="ctr">
                    <a:noFill/>
                  </a:tcPr>
                </a:tc>
                <a:tc>
                  <a:txBody>
                    <a:bodyPr/>
                    <a:lstStyle/>
                    <a:p>
                      <a:pPr algn="ctr" fontAlgn="b">
                        <a:buNone/>
                      </a:pPr>
                      <a:r>
                        <a:rPr lang="en-IE" sz="1000" b="0" i="1" u="none" strike="noStrike" kern="1200" dirty="0">
                          <a:solidFill>
                            <a:schemeClr val="accent2"/>
                          </a:solidFill>
                          <a:effectLst/>
                          <a:latin typeface="+mn-lt"/>
                          <a:ea typeface="+mn-ea"/>
                          <a:cs typeface="+mn-cs"/>
                        </a:rPr>
                        <a:t>669</a:t>
                      </a:r>
                    </a:p>
                  </a:txBody>
                  <a:tcPr marL="7620" marR="7620" marT="7620" marB="0" anchor="ctr">
                    <a:lnB w="12700" cap="flat" cmpd="sng" algn="ctr">
                      <a:noFill/>
                      <a:prstDash val="solid"/>
                      <a:round/>
                      <a:headEnd type="none" w="med" len="med"/>
                      <a:tailEnd type="none" w="med" len="med"/>
                    </a:lnB>
                    <a:noFill/>
                  </a:tcPr>
                </a:tc>
                <a:tc>
                  <a:txBody>
                    <a:bodyPr/>
                    <a:lstStyle/>
                    <a:p>
                      <a:pPr algn="ctr" fontAlgn="b">
                        <a:buNone/>
                      </a:pPr>
                      <a:r>
                        <a:rPr lang="en-IE" sz="1000" b="0" i="1" u="none" strike="noStrike" kern="1200">
                          <a:solidFill>
                            <a:schemeClr val="accent2"/>
                          </a:solidFill>
                          <a:effectLst/>
                          <a:latin typeface="+mn-lt"/>
                          <a:ea typeface="+mn-ea"/>
                          <a:cs typeface="+mn-cs"/>
                        </a:rPr>
                        <a:t>251</a:t>
                      </a:r>
                    </a:p>
                  </a:txBody>
                  <a:tcPr marL="7620" marR="7620" marT="7620" marB="0" anchor="ctr">
                    <a:lnB w="12700" cap="flat" cmpd="sng" algn="ctr">
                      <a:noFill/>
                      <a:prstDash val="solid"/>
                      <a:round/>
                      <a:headEnd type="none" w="med" len="med"/>
                      <a:tailEnd type="none" w="med" len="med"/>
                    </a:lnB>
                    <a:noFill/>
                  </a:tcPr>
                </a:tc>
                <a:tc>
                  <a:txBody>
                    <a:bodyPr/>
                    <a:lstStyle/>
                    <a:p>
                      <a:pPr algn="ctr" fontAlgn="b">
                        <a:buNone/>
                      </a:pPr>
                      <a:r>
                        <a:rPr lang="en-IE" sz="1000" b="0" i="1" u="none" strike="noStrike" kern="1200">
                          <a:solidFill>
                            <a:schemeClr val="accent2"/>
                          </a:solidFill>
                          <a:effectLst/>
                          <a:latin typeface="+mn-lt"/>
                          <a:ea typeface="+mn-ea"/>
                          <a:cs typeface="+mn-cs"/>
                        </a:rPr>
                        <a:t>421</a:t>
                      </a:r>
                    </a:p>
                  </a:txBody>
                  <a:tcPr marL="7620" marR="7620" marT="7620" marB="0" anchor="ctr">
                    <a:lnB>
                      <a:noFill/>
                    </a:lnB>
                    <a:noFill/>
                  </a:tcPr>
                </a:tc>
                <a:tc>
                  <a:txBody>
                    <a:bodyPr/>
                    <a:lstStyle/>
                    <a:p>
                      <a:pPr algn="ctr" fontAlgn="b">
                        <a:buNone/>
                      </a:pPr>
                      <a:r>
                        <a:rPr lang="en-IE" sz="1000" b="0" i="1" u="none" strike="noStrike" kern="1200" dirty="0">
                          <a:solidFill>
                            <a:schemeClr val="accent2"/>
                          </a:solidFill>
                          <a:effectLst/>
                          <a:latin typeface="+mn-lt"/>
                          <a:ea typeface="+mn-ea"/>
                          <a:cs typeface="+mn-cs"/>
                        </a:rPr>
                        <a:t>286</a:t>
                      </a:r>
                    </a:p>
                  </a:txBody>
                  <a:tcPr marL="7620" marR="7620" marT="7620" marB="0" anchor="ctr">
                    <a:lnB>
                      <a:noFill/>
                    </a:lnB>
                    <a:noFill/>
                  </a:tcPr>
                </a:tc>
                <a:tc>
                  <a:txBody>
                    <a:bodyPr/>
                    <a:lstStyle/>
                    <a:p>
                      <a:pPr algn="ctr" fontAlgn="b">
                        <a:buNone/>
                      </a:pPr>
                      <a:r>
                        <a:rPr lang="en-IE" sz="1000" b="0" i="1" u="none" strike="noStrike" kern="1200">
                          <a:solidFill>
                            <a:schemeClr val="accent2"/>
                          </a:solidFill>
                          <a:effectLst/>
                          <a:latin typeface="+mn-lt"/>
                          <a:ea typeface="+mn-ea"/>
                          <a:cs typeface="+mn-cs"/>
                        </a:rPr>
                        <a:t>42</a:t>
                      </a:r>
                    </a:p>
                  </a:txBody>
                  <a:tcPr marL="7620" marR="7620" marT="7620" marB="0" anchor="ctr">
                    <a:lnB>
                      <a:noFill/>
                    </a:lnB>
                    <a:noFill/>
                  </a:tcPr>
                </a:tc>
                <a:tc>
                  <a:txBody>
                    <a:bodyPr/>
                    <a:lstStyle/>
                    <a:p>
                      <a:pPr algn="ctr" fontAlgn="b">
                        <a:buNone/>
                      </a:pPr>
                      <a:r>
                        <a:rPr lang="en-IE" sz="1000" b="0" i="1" u="none" strike="noStrike" kern="1200" dirty="0">
                          <a:solidFill>
                            <a:schemeClr val="accent2"/>
                          </a:solidFill>
                          <a:effectLst/>
                          <a:latin typeface="+mn-lt"/>
                          <a:ea typeface="+mn-ea"/>
                          <a:cs typeface="+mn-cs"/>
                        </a:rPr>
                        <a:t>644</a:t>
                      </a:r>
                    </a:p>
                  </a:txBody>
                  <a:tcPr marL="7620" marR="7620" marT="7620" marB="0" anchor="ctr">
                    <a:lnB>
                      <a:noFill/>
                    </a:lnB>
                    <a:noFill/>
                  </a:tcPr>
                </a:tc>
                <a:tc>
                  <a:txBody>
                    <a:bodyPr/>
                    <a:lstStyle/>
                    <a:p>
                      <a:pPr algn="ctr" fontAlgn="b">
                        <a:buNone/>
                      </a:pPr>
                      <a:r>
                        <a:rPr lang="en-IE" sz="1000" b="0" i="1" u="none" strike="noStrike" kern="1200">
                          <a:solidFill>
                            <a:schemeClr val="accent2"/>
                          </a:solidFill>
                          <a:effectLst/>
                          <a:latin typeface="+mn-lt"/>
                          <a:ea typeface="+mn-ea"/>
                          <a:cs typeface="+mn-cs"/>
                        </a:rPr>
                        <a:t>356</a:t>
                      </a:r>
                    </a:p>
                  </a:txBody>
                  <a:tcPr marL="7620" marR="7620" marT="7620" marB="0" anchor="ctr">
                    <a:lnB>
                      <a:noFill/>
                    </a:lnB>
                    <a:noFill/>
                  </a:tcPr>
                </a:tc>
                <a:tc>
                  <a:txBody>
                    <a:bodyPr/>
                    <a:lstStyle/>
                    <a:p>
                      <a:pPr algn="ctr" fontAlgn="b">
                        <a:buNone/>
                      </a:pPr>
                      <a:r>
                        <a:rPr lang="en-IE" sz="1000" b="0" i="1" u="none" strike="noStrike" kern="1200" dirty="0">
                          <a:solidFill>
                            <a:schemeClr val="accent2"/>
                          </a:solidFill>
                          <a:effectLst/>
                          <a:latin typeface="+mn-lt"/>
                          <a:ea typeface="+mn-ea"/>
                          <a:cs typeface="+mn-cs"/>
                        </a:rPr>
                        <a:t>260</a:t>
                      </a:r>
                    </a:p>
                  </a:txBody>
                  <a:tcPr marL="7620" marR="7620" marT="7620" marB="0" anchor="ctr">
                    <a:lnB w="12700" cap="flat" cmpd="sng" algn="ctr">
                      <a:noFill/>
                      <a:prstDash val="solid"/>
                      <a:round/>
                      <a:headEnd type="none" w="med" len="med"/>
                      <a:tailEnd type="none" w="med" len="med"/>
                    </a:lnB>
                    <a:noFill/>
                  </a:tcPr>
                </a:tc>
                <a:tc>
                  <a:txBody>
                    <a:bodyPr/>
                    <a:lstStyle/>
                    <a:p>
                      <a:pPr algn="ctr" fontAlgn="b">
                        <a:buNone/>
                      </a:pPr>
                      <a:r>
                        <a:rPr lang="en-IE" sz="1000" b="0" i="1" u="none" strike="noStrike" kern="1200" dirty="0">
                          <a:solidFill>
                            <a:schemeClr val="accent2"/>
                          </a:solidFill>
                          <a:effectLst/>
                          <a:latin typeface="+mn-lt"/>
                          <a:ea typeface="+mn-ea"/>
                          <a:cs typeface="+mn-cs"/>
                        </a:rPr>
                        <a:t>290</a:t>
                      </a:r>
                    </a:p>
                  </a:txBody>
                  <a:tcPr marL="7620" marR="7620" marT="7620" marB="0" anchor="ctr">
                    <a:lnB>
                      <a:noFill/>
                    </a:lnB>
                    <a:noFill/>
                  </a:tcPr>
                </a:tc>
                <a:tc>
                  <a:txBody>
                    <a:bodyPr/>
                    <a:lstStyle/>
                    <a:p>
                      <a:pPr algn="ctr" fontAlgn="b">
                        <a:buNone/>
                      </a:pPr>
                      <a:r>
                        <a:rPr lang="en-IE" sz="1000" b="0" i="1" u="none" strike="noStrike" kern="1200">
                          <a:solidFill>
                            <a:schemeClr val="accent2"/>
                          </a:solidFill>
                          <a:effectLst/>
                          <a:latin typeface="+mn-lt"/>
                          <a:ea typeface="+mn-ea"/>
                          <a:cs typeface="+mn-cs"/>
                        </a:rPr>
                        <a:t>270</a:t>
                      </a:r>
                    </a:p>
                  </a:txBody>
                  <a:tcPr marL="7620" marR="7620" marT="7620" marB="0" anchor="ctr">
                    <a:lnB>
                      <a:noFill/>
                    </a:lnB>
                    <a:noFill/>
                  </a:tcPr>
                </a:tc>
                <a:tc>
                  <a:txBody>
                    <a:bodyPr/>
                    <a:lstStyle/>
                    <a:p>
                      <a:pPr algn="ctr" fontAlgn="b">
                        <a:buNone/>
                      </a:pPr>
                      <a:r>
                        <a:rPr lang="en-IE" sz="1000" b="0" i="1" u="none" strike="noStrike" kern="1200" dirty="0">
                          <a:solidFill>
                            <a:schemeClr val="accent2"/>
                          </a:solidFill>
                          <a:effectLst/>
                          <a:latin typeface="+mn-lt"/>
                          <a:ea typeface="+mn-ea"/>
                          <a:cs typeface="+mn-cs"/>
                        </a:rPr>
                        <a:t>180</a:t>
                      </a:r>
                    </a:p>
                  </a:txBody>
                  <a:tcPr marL="7620" marR="7620" marT="7620" marB="0" anchor="ctr">
                    <a:lnB>
                      <a:noFill/>
                    </a:lnB>
                    <a:noFill/>
                  </a:tcPr>
                </a:tc>
                <a:tc>
                  <a:txBody>
                    <a:bodyPr/>
                    <a:lstStyle/>
                    <a:p>
                      <a:pPr algn="ctr" fontAlgn="b">
                        <a:buNone/>
                      </a:pPr>
                      <a:r>
                        <a:rPr lang="en-IE" sz="1000" b="0" i="1" u="none" strike="noStrike" kern="1200" dirty="0">
                          <a:solidFill>
                            <a:schemeClr val="accent2"/>
                          </a:solidFill>
                          <a:effectLst/>
                          <a:latin typeface="+mn-lt"/>
                          <a:ea typeface="+mn-ea"/>
                          <a:cs typeface="+mn-cs"/>
                        </a:rPr>
                        <a:t>760</a:t>
                      </a:r>
                    </a:p>
                  </a:txBody>
                  <a:tcPr marL="7620" marR="7620" marT="7620" marB="0" anchor="ctr">
                    <a:lnB>
                      <a:noFill/>
                    </a:lnB>
                    <a:noFill/>
                  </a:tcPr>
                </a:tc>
                <a:tc>
                  <a:txBody>
                    <a:bodyPr/>
                    <a:lstStyle/>
                    <a:p>
                      <a:pPr algn="ctr" fontAlgn="b">
                        <a:buNone/>
                      </a:pPr>
                      <a:r>
                        <a:rPr lang="en-IE" sz="1000" b="0" i="1" u="none" strike="noStrike" kern="1200" dirty="0">
                          <a:solidFill>
                            <a:schemeClr val="accent2"/>
                          </a:solidFill>
                          <a:effectLst/>
                          <a:latin typeface="+mn-lt"/>
                          <a:ea typeface="+mn-ea"/>
                          <a:cs typeface="+mn-cs"/>
                        </a:rPr>
                        <a:t>240</a:t>
                      </a:r>
                    </a:p>
                  </a:txBody>
                  <a:tcPr marL="7620" marR="7620" marT="762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Family/friends</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59%</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65%</a:t>
                      </a:r>
                    </a:p>
                  </a:txBody>
                  <a:tcPr marL="7620" marR="7620" marT="7620" marB="0" anchor="ctr">
                    <a:lnR w="12700" cap="flat" cmpd="sng" algn="ctr">
                      <a:noFill/>
                      <a:prstDash val="solid"/>
                      <a:round/>
                      <a:headEnd type="none" w="med" len="med"/>
                      <a:tailEnd type="none" w="med" len="med"/>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56%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68%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56%</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58%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61%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55%</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62%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60%</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58%</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61%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Online search</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25%</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GP</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2634816705"/>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1" u="sng" strike="noStrike" dirty="0">
                          <a:solidFill>
                            <a:schemeClr val="accent3"/>
                          </a:solidFill>
                          <a:effectLst/>
                          <a:latin typeface="+mn-lt"/>
                        </a:rPr>
                        <a:t>ETHNIC MINORITY</a:t>
                      </a: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015870373"/>
                  </a:ext>
                </a:extLst>
              </a:tr>
              <a:tr h="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0" i="1" u="none" strike="noStrike" dirty="0">
                          <a:solidFill>
                            <a:schemeClr val="accent3"/>
                          </a:solidFill>
                          <a:effectLst/>
                          <a:latin typeface="+mn-lt"/>
                        </a:rPr>
                        <a:t>N=</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197</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57</a:t>
                      </a:r>
                    </a:p>
                  </a:txBody>
                  <a:tcPr marL="7620" marR="7620" marT="7620" marB="0" anchor="ctr">
                    <a:lnR>
                      <a:noFill/>
                    </a:ln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140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58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101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125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72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60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65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43</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169</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639557"/>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Family/friends</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62%</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65%</a:t>
                      </a:r>
                    </a:p>
                  </a:txBody>
                  <a:tcPr marL="7620" marR="7620" marT="7620" marB="0" anchor="ctr">
                    <a:lnR w="12700" cap="flat" cmpd="sng" algn="ctr">
                      <a:noFill/>
                      <a:prstDash val="solid"/>
                      <a:round/>
                      <a:headEnd type="none" w="med" len="med"/>
                      <a:tailEnd type="none" w="med" len="med"/>
                    </a:ln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61%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62%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63%</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60%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62%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63%</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65%</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59%</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72%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62%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64%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925829378"/>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Online search</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R>
                      <a:noFill/>
                    </a:lnR>
                    <a:lnB>
                      <a:noFill/>
                    </a:lnB>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33%</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24%</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50%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63%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14%</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4210909228"/>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GP</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21%</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21%</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31%</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752473706"/>
                  </a:ext>
                </a:extLst>
              </a:tr>
            </a:tbl>
          </a:graphicData>
        </a:graphic>
      </p:graphicFrame>
    </p:spTree>
    <p:extLst>
      <p:ext uri="{BB962C8B-B14F-4D97-AF65-F5344CB8AC3E}">
        <p14:creationId xmlns:p14="http://schemas.microsoft.com/office/powerpoint/2010/main" val="4025084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45C231-CFD4-505B-381B-8BDCEBC269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43AA3A-64B5-3B84-ADB0-3338E9F7D766}"/>
              </a:ext>
            </a:extLst>
          </p:cNvPr>
          <p:cNvSpPr>
            <a:spLocks noGrp="1"/>
          </p:cNvSpPr>
          <p:nvPr>
            <p:ph type="title"/>
          </p:nvPr>
        </p:nvSpPr>
        <p:spPr/>
        <p:txBody>
          <a:bodyPr>
            <a:normAutofit/>
          </a:bodyPr>
          <a:lstStyle/>
          <a:p>
            <a:r>
              <a:rPr lang="en-IE" sz="2000" dirty="0"/>
              <a:t>Age and Gender of child whose birthday is next</a:t>
            </a:r>
          </a:p>
        </p:txBody>
      </p:sp>
      <p:sp>
        <p:nvSpPr>
          <p:cNvPr id="9" name="Text Box 3">
            <a:extLst>
              <a:ext uri="{FF2B5EF4-FFF2-40B4-BE49-F238E27FC236}">
                <a16:creationId xmlns:a16="http://schemas.microsoft.com/office/drawing/2014/main" id="{D8709F47-2310-425D-3504-1EE5576F4D3E}"/>
              </a:ext>
            </a:extLst>
          </p:cNvPr>
          <p:cNvSpPr txBox="1">
            <a:spLocks noChangeArrowheads="1"/>
          </p:cNvSpPr>
          <p:nvPr/>
        </p:nvSpPr>
        <p:spPr bwMode="auto">
          <a:xfrm>
            <a:off x="864079" y="1669592"/>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10" name="Text Box 3">
            <a:extLst>
              <a:ext uri="{FF2B5EF4-FFF2-40B4-BE49-F238E27FC236}">
                <a16:creationId xmlns:a16="http://schemas.microsoft.com/office/drawing/2014/main" id="{77E7F792-710C-27B7-B711-9AEFCF72C3D0}"/>
              </a:ext>
            </a:extLst>
          </p:cNvPr>
          <p:cNvSpPr txBox="1">
            <a:spLocks noChangeArrowheads="1"/>
          </p:cNvSpPr>
          <p:nvPr/>
        </p:nvSpPr>
        <p:spPr bwMode="auto">
          <a:xfrm>
            <a:off x="2021996" y="1669592"/>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18" name="Text Box 17">
            <a:extLst>
              <a:ext uri="{FF2B5EF4-FFF2-40B4-BE49-F238E27FC236}">
                <a16:creationId xmlns:a16="http://schemas.microsoft.com/office/drawing/2014/main" id="{57611BD8-BC3D-0939-E1FF-E054B759A8FD}"/>
              </a:ext>
            </a:extLst>
          </p:cNvPr>
          <p:cNvSpPr txBox="1">
            <a:spLocks noChangeArrowheads="1"/>
          </p:cNvSpPr>
          <p:nvPr/>
        </p:nvSpPr>
        <p:spPr bwMode="auto">
          <a:xfrm>
            <a:off x="6451485" y="2943634"/>
            <a:ext cx="931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Male</a:t>
            </a:r>
            <a:endParaRPr kumimoji="0" lang="en-GB" sz="1200" b="0" i="0" u="none" strike="noStrike" kern="1200" cap="none" spc="0" normalizeH="0" baseline="0" noProof="0" dirty="0">
              <a:ln>
                <a:noFill/>
              </a:ln>
              <a:effectLst/>
              <a:uLnTx/>
              <a:uFillTx/>
              <a:latin typeface="Calibri" panose="020F0502020204030204" pitchFamily="34" charset="0"/>
            </a:endParaRPr>
          </a:p>
        </p:txBody>
      </p:sp>
      <p:cxnSp>
        <p:nvCxnSpPr>
          <p:cNvPr id="25" name="Straight Connector 24">
            <a:extLst>
              <a:ext uri="{FF2B5EF4-FFF2-40B4-BE49-F238E27FC236}">
                <a16:creationId xmlns:a16="http://schemas.microsoft.com/office/drawing/2014/main" id="{A65BB40F-96E0-F0D0-0584-6118362B7A65}"/>
              </a:ext>
            </a:extLst>
          </p:cNvPr>
          <p:cNvCxnSpPr>
            <a:cxnSpLocks/>
          </p:cNvCxnSpPr>
          <p:nvPr/>
        </p:nvCxnSpPr>
        <p:spPr>
          <a:xfrm>
            <a:off x="6154531"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 Box 3">
            <a:extLst>
              <a:ext uri="{FF2B5EF4-FFF2-40B4-BE49-F238E27FC236}">
                <a16:creationId xmlns:a16="http://schemas.microsoft.com/office/drawing/2014/main" id="{89AC5319-8277-B639-518C-3897B771B25A}"/>
              </a:ext>
            </a:extLst>
          </p:cNvPr>
          <p:cNvSpPr txBox="1">
            <a:spLocks noChangeArrowheads="1"/>
          </p:cNvSpPr>
          <p:nvPr/>
        </p:nvSpPr>
        <p:spPr bwMode="auto">
          <a:xfrm>
            <a:off x="0" y="6396335"/>
            <a:ext cx="5917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Q16 Could you please give their current age, if they are less than a year please enter '0’.</a:t>
            </a:r>
          </a:p>
          <a:p>
            <a:r>
              <a:rPr lang="en-GB" sz="1200" b="0" i="1" dirty="0">
                <a:solidFill>
                  <a:srgbClr val="000000"/>
                </a:solidFill>
                <a:latin typeface="Calibri" panose="020F0502020204030204" pitchFamily="34" charset="0"/>
              </a:rPr>
              <a:t>Q17 What is their gender?</a:t>
            </a:r>
          </a:p>
        </p:txBody>
      </p:sp>
      <p:sp>
        <p:nvSpPr>
          <p:cNvPr id="28" name="Text Box 3">
            <a:extLst>
              <a:ext uri="{FF2B5EF4-FFF2-40B4-BE49-F238E27FC236}">
                <a16:creationId xmlns:a16="http://schemas.microsoft.com/office/drawing/2014/main" id="{B1C480C7-C76E-D528-0B25-F82D4D3907B7}"/>
              </a:ext>
            </a:extLst>
          </p:cNvPr>
          <p:cNvSpPr txBox="1">
            <a:spLocks noChangeArrowheads="1"/>
          </p:cNvSpPr>
          <p:nvPr/>
        </p:nvSpPr>
        <p:spPr bwMode="auto">
          <a:xfrm>
            <a:off x="2977355" y="1264988"/>
            <a:ext cx="4934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400" dirty="0">
                <a:solidFill>
                  <a:schemeClr val="accent2"/>
                </a:solidFill>
                <a:latin typeface="Calibri" panose="020F0502020204030204" pitchFamily="34" charset="0"/>
              </a:rPr>
              <a:t>AGE</a:t>
            </a:r>
          </a:p>
        </p:txBody>
      </p:sp>
      <p:sp>
        <p:nvSpPr>
          <p:cNvPr id="29" name="Text Box 3">
            <a:extLst>
              <a:ext uri="{FF2B5EF4-FFF2-40B4-BE49-F238E27FC236}">
                <a16:creationId xmlns:a16="http://schemas.microsoft.com/office/drawing/2014/main" id="{65455ED8-3D54-508F-953D-6689B53ADBAC}"/>
              </a:ext>
            </a:extLst>
          </p:cNvPr>
          <p:cNvSpPr txBox="1">
            <a:spLocks noChangeArrowheads="1"/>
          </p:cNvSpPr>
          <p:nvPr/>
        </p:nvSpPr>
        <p:spPr bwMode="auto">
          <a:xfrm>
            <a:off x="9038251" y="1264988"/>
            <a:ext cx="8082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400" dirty="0">
                <a:solidFill>
                  <a:schemeClr val="accent2"/>
                </a:solidFill>
                <a:latin typeface="Calibri" panose="020F0502020204030204" pitchFamily="34" charset="0"/>
              </a:rPr>
              <a:t>GENDER</a:t>
            </a:r>
          </a:p>
        </p:txBody>
      </p:sp>
      <p:sp>
        <p:nvSpPr>
          <p:cNvPr id="31" name="Text Box 17">
            <a:extLst>
              <a:ext uri="{FF2B5EF4-FFF2-40B4-BE49-F238E27FC236}">
                <a16:creationId xmlns:a16="http://schemas.microsoft.com/office/drawing/2014/main" id="{3DB1948F-C4BE-26AE-86C3-C28B9BDA6FF6}"/>
              </a:ext>
            </a:extLst>
          </p:cNvPr>
          <p:cNvSpPr txBox="1">
            <a:spLocks noChangeArrowheads="1"/>
          </p:cNvSpPr>
          <p:nvPr/>
        </p:nvSpPr>
        <p:spPr bwMode="auto">
          <a:xfrm>
            <a:off x="6451485" y="4795114"/>
            <a:ext cx="931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Female</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60" name="Text Box 17">
            <a:extLst>
              <a:ext uri="{FF2B5EF4-FFF2-40B4-BE49-F238E27FC236}">
                <a16:creationId xmlns:a16="http://schemas.microsoft.com/office/drawing/2014/main" id="{12843D17-0AE4-65E9-09CD-8FEDFDB3E0B7}"/>
              </a:ext>
            </a:extLst>
          </p:cNvPr>
          <p:cNvSpPr txBox="1">
            <a:spLocks noChangeArrowheads="1"/>
          </p:cNvSpPr>
          <p:nvPr/>
        </p:nvSpPr>
        <p:spPr bwMode="auto">
          <a:xfrm>
            <a:off x="-108880" y="2125562"/>
            <a:ext cx="1132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Under 2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85" name="Text Box 17">
            <a:extLst>
              <a:ext uri="{FF2B5EF4-FFF2-40B4-BE49-F238E27FC236}">
                <a16:creationId xmlns:a16="http://schemas.microsoft.com/office/drawing/2014/main" id="{A65D1E4F-41C5-7B7B-D3B4-89B024FCBC4F}"/>
              </a:ext>
            </a:extLst>
          </p:cNvPr>
          <p:cNvSpPr txBox="1">
            <a:spLocks noChangeArrowheads="1"/>
          </p:cNvSpPr>
          <p:nvPr/>
        </p:nvSpPr>
        <p:spPr bwMode="auto">
          <a:xfrm>
            <a:off x="6052160" y="5638644"/>
            <a:ext cx="13392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Prefer not to say</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0" name="Text Box 17">
            <a:extLst>
              <a:ext uri="{FF2B5EF4-FFF2-40B4-BE49-F238E27FC236}">
                <a16:creationId xmlns:a16="http://schemas.microsoft.com/office/drawing/2014/main" id="{7EACEACF-2E4C-BAD4-71EB-A341F8B693FB}"/>
              </a:ext>
            </a:extLst>
          </p:cNvPr>
          <p:cNvSpPr txBox="1">
            <a:spLocks noChangeArrowheads="1"/>
          </p:cNvSpPr>
          <p:nvPr/>
        </p:nvSpPr>
        <p:spPr bwMode="auto">
          <a:xfrm>
            <a:off x="-108880" y="2683214"/>
            <a:ext cx="1132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2 to 5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3" name="Text Box 17">
            <a:extLst>
              <a:ext uri="{FF2B5EF4-FFF2-40B4-BE49-F238E27FC236}">
                <a16:creationId xmlns:a16="http://schemas.microsoft.com/office/drawing/2014/main" id="{641DF9CD-B4BB-A17D-09A7-86808E344EA0}"/>
              </a:ext>
            </a:extLst>
          </p:cNvPr>
          <p:cNvSpPr txBox="1">
            <a:spLocks noChangeArrowheads="1"/>
          </p:cNvSpPr>
          <p:nvPr/>
        </p:nvSpPr>
        <p:spPr bwMode="auto">
          <a:xfrm>
            <a:off x="-108880" y="3819071"/>
            <a:ext cx="1132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6 to 12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sp>
        <p:nvSpPr>
          <p:cNvPr id="24" name="Text Box 17">
            <a:extLst>
              <a:ext uri="{FF2B5EF4-FFF2-40B4-BE49-F238E27FC236}">
                <a16:creationId xmlns:a16="http://schemas.microsoft.com/office/drawing/2014/main" id="{8EDED87B-60F5-967C-7EC3-2DB72F9B608B}"/>
              </a:ext>
            </a:extLst>
          </p:cNvPr>
          <p:cNvSpPr txBox="1">
            <a:spLocks noChangeArrowheads="1"/>
          </p:cNvSpPr>
          <p:nvPr/>
        </p:nvSpPr>
        <p:spPr bwMode="auto">
          <a:xfrm>
            <a:off x="-108880" y="5097763"/>
            <a:ext cx="1132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13 to 17 years</a:t>
            </a:r>
            <a:endParaRPr kumimoji="0" lang="en-GB" sz="1200" b="0" i="0" u="none" strike="noStrike" kern="1200" cap="none" spc="0" normalizeH="0" baseline="0" noProof="0" dirty="0">
              <a:ln>
                <a:noFill/>
              </a:ln>
              <a:effectLst/>
              <a:uLnTx/>
              <a:uFillTx/>
              <a:latin typeface="Calibri" panose="020F0502020204030204" pitchFamily="34" charset="0"/>
            </a:endParaRPr>
          </a:p>
        </p:txBody>
      </p:sp>
      <p:graphicFrame>
        <p:nvGraphicFramePr>
          <p:cNvPr id="3" name="Object 7">
            <a:extLst>
              <a:ext uri="{FF2B5EF4-FFF2-40B4-BE49-F238E27FC236}">
                <a16:creationId xmlns:a16="http://schemas.microsoft.com/office/drawing/2014/main" id="{43AB2E7C-DDA0-C92A-C737-2A84B4103230}"/>
              </a:ext>
            </a:extLst>
          </p:cNvPr>
          <p:cNvGraphicFramePr>
            <a:graphicFrameLocks/>
          </p:cNvGraphicFramePr>
          <p:nvPr/>
        </p:nvGraphicFramePr>
        <p:xfrm>
          <a:off x="680353" y="1992633"/>
          <a:ext cx="3748699" cy="3902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Object 7">
            <a:extLst>
              <a:ext uri="{FF2B5EF4-FFF2-40B4-BE49-F238E27FC236}">
                <a16:creationId xmlns:a16="http://schemas.microsoft.com/office/drawing/2014/main" id="{35245FB1-24D6-3B04-9F9B-A4A1C6FCDB8E}"/>
              </a:ext>
            </a:extLst>
          </p:cNvPr>
          <p:cNvGraphicFramePr>
            <a:graphicFrameLocks/>
          </p:cNvGraphicFramePr>
          <p:nvPr/>
        </p:nvGraphicFramePr>
        <p:xfrm>
          <a:off x="3994271" y="1986126"/>
          <a:ext cx="2067944" cy="390207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Box 3">
            <a:extLst>
              <a:ext uri="{FF2B5EF4-FFF2-40B4-BE49-F238E27FC236}">
                <a16:creationId xmlns:a16="http://schemas.microsoft.com/office/drawing/2014/main" id="{622BDB34-AEBA-77D2-0992-C0A339A1729A}"/>
              </a:ext>
            </a:extLst>
          </p:cNvPr>
          <p:cNvSpPr txBox="1">
            <a:spLocks noChangeArrowheads="1"/>
          </p:cNvSpPr>
          <p:nvPr/>
        </p:nvSpPr>
        <p:spPr bwMode="auto">
          <a:xfrm>
            <a:off x="3211719" y="1669592"/>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graphicFrame>
        <p:nvGraphicFramePr>
          <p:cNvPr id="12" name="Object 7">
            <a:extLst>
              <a:ext uri="{FF2B5EF4-FFF2-40B4-BE49-F238E27FC236}">
                <a16:creationId xmlns:a16="http://schemas.microsoft.com/office/drawing/2014/main" id="{6891539D-1338-EB23-55E5-92FF19972261}"/>
              </a:ext>
            </a:extLst>
          </p:cNvPr>
          <p:cNvGraphicFramePr>
            <a:graphicFrameLocks/>
          </p:cNvGraphicFramePr>
          <p:nvPr/>
        </p:nvGraphicFramePr>
        <p:xfrm>
          <a:off x="7035071" y="1992633"/>
          <a:ext cx="3748699" cy="39020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Object 7">
            <a:extLst>
              <a:ext uri="{FF2B5EF4-FFF2-40B4-BE49-F238E27FC236}">
                <a16:creationId xmlns:a16="http://schemas.microsoft.com/office/drawing/2014/main" id="{DF113F9E-24A2-42CC-0EE3-8A03F4A0AFFD}"/>
              </a:ext>
            </a:extLst>
          </p:cNvPr>
          <p:cNvGraphicFramePr>
            <a:graphicFrameLocks/>
          </p:cNvGraphicFramePr>
          <p:nvPr/>
        </p:nvGraphicFramePr>
        <p:xfrm>
          <a:off x="10355218" y="1986126"/>
          <a:ext cx="2067944" cy="3902075"/>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 Box 3">
            <a:extLst>
              <a:ext uri="{FF2B5EF4-FFF2-40B4-BE49-F238E27FC236}">
                <a16:creationId xmlns:a16="http://schemas.microsoft.com/office/drawing/2014/main" id="{02E993A4-34DA-63E5-F923-05A191B6441C}"/>
              </a:ext>
            </a:extLst>
          </p:cNvPr>
          <p:cNvSpPr txBox="1">
            <a:spLocks noChangeArrowheads="1"/>
          </p:cNvSpPr>
          <p:nvPr/>
        </p:nvSpPr>
        <p:spPr bwMode="auto">
          <a:xfrm>
            <a:off x="7170650" y="1669592"/>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2020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N=911</a:t>
            </a:r>
          </a:p>
        </p:txBody>
      </p:sp>
      <p:sp>
        <p:nvSpPr>
          <p:cNvPr id="16" name="Text Box 3">
            <a:extLst>
              <a:ext uri="{FF2B5EF4-FFF2-40B4-BE49-F238E27FC236}">
                <a16:creationId xmlns:a16="http://schemas.microsoft.com/office/drawing/2014/main" id="{C43ED7B6-890D-C96F-32C6-4603653E0DED}"/>
              </a:ext>
            </a:extLst>
          </p:cNvPr>
          <p:cNvSpPr txBox="1">
            <a:spLocks noChangeArrowheads="1"/>
          </p:cNvSpPr>
          <p:nvPr/>
        </p:nvSpPr>
        <p:spPr bwMode="auto">
          <a:xfrm>
            <a:off x="8363651" y="1669592"/>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17" name="Text Box 3">
            <a:extLst>
              <a:ext uri="{FF2B5EF4-FFF2-40B4-BE49-F238E27FC236}">
                <a16:creationId xmlns:a16="http://schemas.microsoft.com/office/drawing/2014/main" id="{C0B8B8B2-3E5B-980F-3E01-99A27E9CDD9C}"/>
              </a:ext>
            </a:extLst>
          </p:cNvPr>
          <p:cNvSpPr txBox="1">
            <a:spLocks noChangeArrowheads="1"/>
          </p:cNvSpPr>
          <p:nvPr/>
        </p:nvSpPr>
        <p:spPr bwMode="auto">
          <a:xfrm>
            <a:off x="9540007" y="1669592"/>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 Sample </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32" name="Text Box 3">
            <a:extLst>
              <a:ext uri="{FF2B5EF4-FFF2-40B4-BE49-F238E27FC236}">
                <a16:creationId xmlns:a16="http://schemas.microsoft.com/office/drawing/2014/main" id="{1CE648C0-48B0-ED9F-6A10-C8BA190079C6}"/>
              </a:ext>
            </a:extLst>
          </p:cNvPr>
          <p:cNvSpPr txBox="1">
            <a:spLocks noChangeArrowheads="1"/>
          </p:cNvSpPr>
          <p:nvPr/>
        </p:nvSpPr>
        <p:spPr bwMode="auto">
          <a:xfrm>
            <a:off x="10514962" y="1669592"/>
            <a:ext cx="1679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sp>
        <p:nvSpPr>
          <p:cNvPr id="33" name="Text Box 3">
            <a:extLst>
              <a:ext uri="{FF2B5EF4-FFF2-40B4-BE49-F238E27FC236}">
                <a16:creationId xmlns:a16="http://schemas.microsoft.com/office/drawing/2014/main" id="{61B184A1-D102-659B-2C00-4550321F8CA8}"/>
              </a:ext>
            </a:extLst>
          </p:cNvPr>
          <p:cNvSpPr txBox="1">
            <a:spLocks noChangeArrowheads="1"/>
          </p:cNvSpPr>
          <p:nvPr/>
        </p:nvSpPr>
        <p:spPr bwMode="auto">
          <a:xfrm>
            <a:off x="4176733" y="1669592"/>
            <a:ext cx="1679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spTree>
    <p:extLst>
      <p:ext uri="{BB962C8B-B14F-4D97-AF65-F5344CB8AC3E}">
        <p14:creationId xmlns:p14="http://schemas.microsoft.com/office/powerpoint/2010/main" val="462052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5D6FCC-AACE-34E6-74AC-7D4AF63318D5}"/>
            </a:ext>
          </a:extLst>
        </p:cNvPr>
        <p:cNvGrpSpPr/>
        <p:nvPr/>
      </p:nvGrpSpPr>
      <p:grpSpPr>
        <a:xfrm>
          <a:off x="0" y="0"/>
          <a:ext cx="0" cy="0"/>
          <a:chOff x="0" y="0"/>
          <a:chExt cx="0" cy="0"/>
        </a:xfrm>
      </p:grpSpPr>
      <p:graphicFrame>
        <p:nvGraphicFramePr>
          <p:cNvPr id="17" name="Chart 6">
            <a:extLst>
              <a:ext uri="{FF2B5EF4-FFF2-40B4-BE49-F238E27FC236}">
                <a16:creationId xmlns:a16="http://schemas.microsoft.com/office/drawing/2014/main" id="{84938E59-9B9C-0DB3-6BC9-5B8B54E10D33}"/>
              </a:ext>
            </a:extLst>
          </p:cNvPr>
          <p:cNvGraphicFramePr/>
          <p:nvPr/>
        </p:nvGraphicFramePr>
        <p:xfrm>
          <a:off x="7689345" y="1784800"/>
          <a:ext cx="4022484" cy="507319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6BEFCD9E-912A-2901-55B7-C141522B1275}"/>
              </a:ext>
            </a:extLst>
          </p:cNvPr>
          <p:cNvSpPr>
            <a:spLocks noGrp="1"/>
          </p:cNvSpPr>
          <p:nvPr>
            <p:ph type="title"/>
          </p:nvPr>
        </p:nvSpPr>
        <p:spPr/>
        <p:txBody>
          <a:bodyPr>
            <a:normAutofit/>
          </a:bodyPr>
          <a:lstStyle/>
          <a:p>
            <a:r>
              <a:rPr lang="en-IE" sz="2000" i="1" dirty="0"/>
              <a:t>Autism </a:t>
            </a:r>
            <a:r>
              <a:rPr lang="en-IE" sz="2000" dirty="0"/>
              <a:t>remains the most common disability among children under 18.</a:t>
            </a:r>
            <a:endParaRPr lang="en-IE" sz="2000" i="1" dirty="0"/>
          </a:p>
        </p:txBody>
      </p:sp>
      <p:sp>
        <p:nvSpPr>
          <p:cNvPr id="19" name="Text Box 3">
            <a:extLst>
              <a:ext uri="{FF2B5EF4-FFF2-40B4-BE49-F238E27FC236}">
                <a16:creationId xmlns:a16="http://schemas.microsoft.com/office/drawing/2014/main" id="{40C7271D-CA61-1705-C0F0-395E703CC38E}"/>
              </a:ext>
            </a:extLst>
          </p:cNvPr>
          <p:cNvSpPr txBox="1">
            <a:spLocks noChangeArrowheads="1"/>
          </p:cNvSpPr>
          <p:nvPr/>
        </p:nvSpPr>
        <p:spPr bwMode="auto">
          <a:xfrm>
            <a:off x="0" y="6581001"/>
            <a:ext cx="103916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Q18 Does your child whose birthday is next have a disability or any additional support needs? </a:t>
            </a:r>
          </a:p>
        </p:txBody>
      </p:sp>
      <p:sp>
        <p:nvSpPr>
          <p:cNvPr id="4" name="Text Box 3">
            <a:extLst>
              <a:ext uri="{FF2B5EF4-FFF2-40B4-BE49-F238E27FC236}">
                <a16:creationId xmlns:a16="http://schemas.microsoft.com/office/drawing/2014/main" id="{0E49242A-89F8-F724-4C05-2AE0FEB8D81D}"/>
              </a:ext>
            </a:extLst>
          </p:cNvPr>
          <p:cNvSpPr txBox="1">
            <a:spLocks noChangeArrowheads="1"/>
          </p:cNvSpPr>
          <p:nvPr/>
        </p:nvSpPr>
        <p:spPr bwMode="auto">
          <a:xfrm>
            <a:off x="1553116" y="1543163"/>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N=139</a:t>
            </a:r>
          </a:p>
        </p:txBody>
      </p:sp>
      <p:sp>
        <p:nvSpPr>
          <p:cNvPr id="9" name="Text Box 3">
            <a:extLst>
              <a:ext uri="{FF2B5EF4-FFF2-40B4-BE49-F238E27FC236}">
                <a16:creationId xmlns:a16="http://schemas.microsoft.com/office/drawing/2014/main" id="{2C62E15E-538C-4317-8D42-11EEBF689CC4}"/>
              </a:ext>
            </a:extLst>
          </p:cNvPr>
          <p:cNvSpPr txBox="1">
            <a:spLocks noChangeArrowheads="1"/>
          </p:cNvSpPr>
          <p:nvPr/>
        </p:nvSpPr>
        <p:spPr bwMode="auto">
          <a:xfrm>
            <a:off x="9548814" y="1543163"/>
            <a:ext cx="5196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N=23</a:t>
            </a:r>
          </a:p>
        </p:txBody>
      </p:sp>
      <p:sp>
        <p:nvSpPr>
          <p:cNvPr id="20" name="Text Box 3">
            <a:extLst>
              <a:ext uri="{FF2B5EF4-FFF2-40B4-BE49-F238E27FC236}">
                <a16:creationId xmlns:a16="http://schemas.microsoft.com/office/drawing/2014/main" id="{38626E2B-2E06-0CC8-D3AC-9B1CADD68E14}"/>
              </a:ext>
            </a:extLst>
          </p:cNvPr>
          <p:cNvSpPr txBox="1">
            <a:spLocks noChangeArrowheads="1"/>
          </p:cNvSpPr>
          <p:nvPr/>
        </p:nvSpPr>
        <p:spPr bwMode="auto">
          <a:xfrm>
            <a:off x="0" y="973699"/>
            <a:ext cx="36819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t>
            </a:r>
            <a:r>
              <a:rPr lang="en-GB" sz="1200" b="0" dirty="0">
                <a:solidFill>
                  <a:srgbClr val="000000"/>
                </a:solidFill>
                <a:latin typeface="Calibri" panose="020F0502020204030204" pitchFamily="34" charset="0"/>
              </a:rPr>
              <a:t>Have a disability or any additional support needs</a:t>
            </a:r>
            <a:r>
              <a:rPr lang="en-GB" altLang="en-US" sz="1200" b="0" dirty="0">
                <a:solidFill>
                  <a:srgbClr val="000000"/>
                </a:solidFill>
                <a:latin typeface="Calibri" panose="020F0502020204030204" pitchFamily="34" charset="0"/>
              </a:rPr>
              <a:t>)</a:t>
            </a:r>
          </a:p>
        </p:txBody>
      </p:sp>
      <p:graphicFrame>
        <p:nvGraphicFramePr>
          <p:cNvPr id="21" name="Chart 6">
            <a:extLst>
              <a:ext uri="{FF2B5EF4-FFF2-40B4-BE49-F238E27FC236}">
                <a16:creationId xmlns:a16="http://schemas.microsoft.com/office/drawing/2014/main" id="{90680089-415A-12D4-BFA3-010772022C01}"/>
              </a:ext>
            </a:extLst>
          </p:cNvPr>
          <p:cNvGraphicFramePr/>
          <p:nvPr/>
        </p:nvGraphicFramePr>
        <p:xfrm>
          <a:off x="298107" y="1784801"/>
          <a:ext cx="4022484" cy="4590599"/>
        </p:xfrm>
        <a:graphic>
          <a:graphicData uri="http://schemas.openxmlformats.org/drawingml/2006/chart">
            <c:chart xmlns:c="http://schemas.openxmlformats.org/drawingml/2006/chart" xmlns:r="http://schemas.openxmlformats.org/officeDocument/2006/relationships" r:id="rId3"/>
          </a:graphicData>
        </a:graphic>
      </p:graphicFrame>
      <p:cxnSp>
        <p:nvCxnSpPr>
          <p:cNvPr id="23" name="Straight Connector 22">
            <a:extLst>
              <a:ext uri="{FF2B5EF4-FFF2-40B4-BE49-F238E27FC236}">
                <a16:creationId xmlns:a16="http://schemas.microsoft.com/office/drawing/2014/main" id="{632A14FF-BD34-6297-0E16-FBF4A6CE39B7}"/>
              </a:ext>
            </a:extLst>
          </p:cNvPr>
          <p:cNvCxnSpPr>
            <a:cxnSpLocks/>
          </p:cNvCxnSpPr>
          <p:nvPr/>
        </p:nvCxnSpPr>
        <p:spPr>
          <a:xfrm>
            <a:off x="7160256" y="1397309"/>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0E70ED2-179D-EDA2-7530-C3DFEF5FF040}"/>
              </a:ext>
            </a:extLst>
          </p:cNvPr>
          <p:cNvSpPr/>
          <p:nvPr/>
        </p:nvSpPr>
        <p:spPr>
          <a:xfrm>
            <a:off x="192200" y="1954028"/>
            <a:ext cx="11838849" cy="369534"/>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6" name="TextBox 5">
            <a:extLst>
              <a:ext uri="{FF2B5EF4-FFF2-40B4-BE49-F238E27FC236}">
                <a16:creationId xmlns:a16="http://schemas.microsoft.com/office/drawing/2014/main" id="{6E3A1FFD-521B-6716-7084-A6913C6A90F0}"/>
              </a:ext>
            </a:extLst>
          </p:cNvPr>
          <p:cNvSpPr txBox="1"/>
          <p:nvPr/>
        </p:nvSpPr>
        <p:spPr>
          <a:xfrm>
            <a:off x="963494" y="5091264"/>
            <a:ext cx="1469926" cy="369533"/>
          </a:xfrm>
          <a:prstGeom prst="rect">
            <a:avLst/>
          </a:prstGeom>
          <a:noFill/>
        </p:spPr>
        <p:txBody>
          <a:bodyPr wrap="square" rtlCol="0">
            <a:spAutoFit/>
          </a:bodyPr>
          <a:lstStyle/>
          <a:p>
            <a:pPr algn="ctr"/>
            <a:r>
              <a:rPr lang="en-IE" b="1" dirty="0">
                <a:solidFill>
                  <a:schemeClr val="accent2"/>
                </a:solidFill>
              </a:rPr>
              <a:t>Yes = 14%</a:t>
            </a:r>
          </a:p>
        </p:txBody>
      </p:sp>
      <p:sp>
        <p:nvSpPr>
          <p:cNvPr id="7" name="TextBox 6">
            <a:extLst>
              <a:ext uri="{FF2B5EF4-FFF2-40B4-BE49-F238E27FC236}">
                <a16:creationId xmlns:a16="http://schemas.microsoft.com/office/drawing/2014/main" id="{7C9E855F-395B-FE15-EC4A-861AC1E81B65}"/>
              </a:ext>
            </a:extLst>
          </p:cNvPr>
          <p:cNvSpPr txBox="1"/>
          <p:nvPr/>
        </p:nvSpPr>
        <p:spPr>
          <a:xfrm>
            <a:off x="10068508" y="5088246"/>
            <a:ext cx="1896846" cy="369533"/>
          </a:xfrm>
          <a:prstGeom prst="rect">
            <a:avLst/>
          </a:prstGeom>
          <a:noFill/>
        </p:spPr>
        <p:txBody>
          <a:bodyPr wrap="square" rtlCol="0">
            <a:spAutoFit/>
          </a:bodyPr>
          <a:lstStyle/>
          <a:p>
            <a:pPr algn="ctr"/>
            <a:r>
              <a:rPr lang="en-IE" b="1" dirty="0">
                <a:solidFill>
                  <a:schemeClr val="accent3"/>
                </a:solidFill>
              </a:rPr>
              <a:t>Yes = 12%</a:t>
            </a:r>
          </a:p>
        </p:txBody>
      </p:sp>
      <p:sp>
        <p:nvSpPr>
          <p:cNvPr id="5" name="Text Box 3">
            <a:extLst>
              <a:ext uri="{FF2B5EF4-FFF2-40B4-BE49-F238E27FC236}">
                <a16:creationId xmlns:a16="http://schemas.microsoft.com/office/drawing/2014/main" id="{D4173755-1CC5-C768-5815-C13905A9E178}"/>
              </a:ext>
            </a:extLst>
          </p:cNvPr>
          <p:cNvSpPr txBox="1">
            <a:spLocks noChangeArrowheads="1"/>
          </p:cNvSpPr>
          <p:nvPr/>
        </p:nvSpPr>
        <p:spPr bwMode="auto">
          <a:xfrm>
            <a:off x="0" y="6357441"/>
            <a:ext cx="1356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New Question in 2024</a:t>
            </a:r>
          </a:p>
        </p:txBody>
      </p:sp>
      <p:graphicFrame>
        <p:nvGraphicFramePr>
          <p:cNvPr id="11" name="Chart 6">
            <a:extLst>
              <a:ext uri="{FF2B5EF4-FFF2-40B4-BE49-F238E27FC236}">
                <a16:creationId xmlns:a16="http://schemas.microsoft.com/office/drawing/2014/main" id="{D8D1FAF8-FC25-E585-6C64-01505A904E46}"/>
              </a:ext>
            </a:extLst>
          </p:cNvPr>
          <p:cNvGraphicFramePr/>
          <p:nvPr/>
        </p:nvGraphicFramePr>
        <p:xfrm>
          <a:off x="3172682" y="1784801"/>
          <a:ext cx="4022484" cy="4590599"/>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Box 3">
            <a:extLst>
              <a:ext uri="{FF2B5EF4-FFF2-40B4-BE49-F238E27FC236}">
                <a16:creationId xmlns:a16="http://schemas.microsoft.com/office/drawing/2014/main" id="{9253BFB7-940D-4F72-245B-AC3096824584}"/>
              </a:ext>
            </a:extLst>
          </p:cNvPr>
          <p:cNvSpPr txBox="1">
            <a:spLocks noChangeArrowheads="1"/>
          </p:cNvSpPr>
          <p:nvPr/>
        </p:nvSpPr>
        <p:spPr bwMode="auto">
          <a:xfrm>
            <a:off x="5241918" y="1543163"/>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N=174</a:t>
            </a:r>
          </a:p>
        </p:txBody>
      </p:sp>
      <p:sp>
        <p:nvSpPr>
          <p:cNvPr id="13" name="Text Box 3">
            <a:extLst>
              <a:ext uri="{FF2B5EF4-FFF2-40B4-BE49-F238E27FC236}">
                <a16:creationId xmlns:a16="http://schemas.microsoft.com/office/drawing/2014/main" id="{2251C95C-B6C4-E9D5-C36B-E6EACA675582}"/>
              </a:ext>
            </a:extLst>
          </p:cNvPr>
          <p:cNvSpPr txBox="1">
            <a:spLocks noChangeArrowheads="1"/>
          </p:cNvSpPr>
          <p:nvPr/>
        </p:nvSpPr>
        <p:spPr bwMode="auto">
          <a:xfrm>
            <a:off x="3172682" y="1269776"/>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14" name="Text Box 3">
            <a:extLst>
              <a:ext uri="{FF2B5EF4-FFF2-40B4-BE49-F238E27FC236}">
                <a16:creationId xmlns:a16="http://schemas.microsoft.com/office/drawing/2014/main" id="{C51FA953-B010-C71F-4EA6-B3DA7F99D2D6}"/>
              </a:ext>
            </a:extLst>
          </p:cNvPr>
          <p:cNvSpPr txBox="1">
            <a:spLocks noChangeArrowheads="1"/>
          </p:cNvSpPr>
          <p:nvPr/>
        </p:nvSpPr>
        <p:spPr bwMode="auto">
          <a:xfrm>
            <a:off x="8741959" y="1145345"/>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sp>
        <p:nvSpPr>
          <p:cNvPr id="15" name="TextBox 14">
            <a:extLst>
              <a:ext uri="{FF2B5EF4-FFF2-40B4-BE49-F238E27FC236}">
                <a16:creationId xmlns:a16="http://schemas.microsoft.com/office/drawing/2014/main" id="{0CD023CC-5C32-9122-93DE-C390231DF6C5}"/>
              </a:ext>
            </a:extLst>
          </p:cNvPr>
          <p:cNvSpPr txBox="1"/>
          <p:nvPr/>
        </p:nvSpPr>
        <p:spPr>
          <a:xfrm>
            <a:off x="5690330" y="5088247"/>
            <a:ext cx="1469926" cy="369533"/>
          </a:xfrm>
          <a:prstGeom prst="rect">
            <a:avLst/>
          </a:prstGeom>
          <a:noFill/>
        </p:spPr>
        <p:txBody>
          <a:bodyPr wrap="square" rtlCol="0">
            <a:spAutoFit/>
          </a:bodyPr>
          <a:lstStyle/>
          <a:p>
            <a:pPr algn="ctr"/>
            <a:r>
              <a:rPr lang="en-IE" b="1" dirty="0">
                <a:solidFill>
                  <a:schemeClr val="accent2"/>
                </a:solidFill>
              </a:rPr>
              <a:t>Yes = 17%</a:t>
            </a:r>
          </a:p>
        </p:txBody>
      </p:sp>
      <p:sp>
        <p:nvSpPr>
          <p:cNvPr id="8" name="Text Box 3">
            <a:extLst>
              <a:ext uri="{FF2B5EF4-FFF2-40B4-BE49-F238E27FC236}">
                <a16:creationId xmlns:a16="http://schemas.microsoft.com/office/drawing/2014/main" id="{5D2214EF-8ADF-488C-1EF5-4D6223FC1681}"/>
              </a:ext>
            </a:extLst>
          </p:cNvPr>
          <p:cNvSpPr txBox="1">
            <a:spLocks noChangeArrowheads="1"/>
          </p:cNvSpPr>
          <p:nvPr/>
        </p:nvSpPr>
        <p:spPr bwMode="auto">
          <a:xfrm>
            <a:off x="0" y="6120889"/>
            <a:ext cx="13756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Open question in 2024</a:t>
            </a:r>
          </a:p>
        </p:txBody>
      </p:sp>
    </p:spTree>
    <p:extLst>
      <p:ext uri="{BB962C8B-B14F-4D97-AF65-F5344CB8AC3E}">
        <p14:creationId xmlns:p14="http://schemas.microsoft.com/office/powerpoint/2010/main" val="303633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DEB9A-D57E-F43B-3A57-78702ED98D6D}"/>
              </a:ext>
            </a:extLst>
          </p:cNvPr>
          <p:cNvSpPr>
            <a:spLocks noGrp="1"/>
          </p:cNvSpPr>
          <p:nvPr>
            <p:ph type="title"/>
          </p:nvPr>
        </p:nvSpPr>
        <p:spPr>
          <a:prstGeom prst="rect">
            <a:avLst/>
          </a:prstGeom>
        </p:spPr>
        <p:txBody>
          <a:bodyPr>
            <a:normAutofit/>
          </a:bodyPr>
          <a:lstStyle/>
          <a:p>
            <a:r>
              <a:rPr lang="en-GB" sz="2000" dirty="0"/>
              <a:t>Total Sample (N = 1,000): Sample profile 2026 – I</a:t>
            </a:r>
            <a:endParaRPr lang="en-IE" sz="2000" dirty="0"/>
          </a:p>
        </p:txBody>
      </p:sp>
      <p:graphicFrame>
        <p:nvGraphicFramePr>
          <p:cNvPr id="3" name="Object 7">
            <a:extLst>
              <a:ext uri="{FF2B5EF4-FFF2-40B4-BE49-F238E27FC236}">
                <a16:creationId xmlns:a16="http://schemas.microsoft.com/office/drawing/2014/main" id="{635C8B25-BE64-B282-287F-DC85E3356917}"/>
              </a:ext>
            </a:extLst>
          </p:cNvPr>
          <p:cNvGraphicFramePr>
            <a:graphicFrameLocks/>
          </p:cNvGraphicFramePr>
          <p:nvPr>
            <p:extLst>
              <p:ext uri="{D42A27DB-BD31-4B8C-83A1-F6EECF244321}">
                <p14:modId xmlns:p14="http://schemas.microsoft.com/office/powerpoint/2010/main" val="2842847288"/>
              </p:ext>
            </p:extLst>
          </p:nvPr>
        </p:nvGraphicFramePr>
        <p:xfrm>
          <a:off x="3058378" y="1342344"/>
          <a:ext cx="2713546" cy="27390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AE98610B-26D7-5D26-3D76-ADA32F0D2C0C}"/>
              </a:ext>
            </a:extLst>
          </p:cNvPr>
          <p:cNvGraphicFramePr/>
          <p:nvPr>
            <p:extLst>
              <p:ext uri="{D42A27DB-BD31-4B8C-83A1-F6EECF244321}">
                <p14:modId xmlns:p14="http://schemas.microsoft.com/office/powerpoint/2010/main" val="1681114811"/>
              </p:ext>
            </p:extLst>
          </p:nvPr>
        </p:nvGraphicFramePr>
        <p:xfrm>
          <a:off x="305325" y="1000624"/>
          <a:ext cx="2437352" cy="3038910"/>
        </p:xfrm>
        <a:graphic>
          <a:graphicData uri="http://schemas.openxmlformats.org/drawingml/2006/chart">
            <c:chart xmlns:c="http://schemas.openxmlformats.org/drawingml/2006/chart" xmlns:r="http://schemas.openxmlformats.org/officeDocument/2006/relationships" r:id="rId3"/>
          </a:graphicData>
        </a:graphic>
      </p:graphicFrame>
      <p:pic>
        <p:nvPicPr>
          <p:cNvPr id="5" name="Graphic 4" descr="Gender outline">
            <a:extLst>
              <a:ext uri="{FF2B5EF4-FFF2-40B4-BE49-F238E27FC236}">
                <a16:creationId xmlns:a16="http://schemas.microsoft.com/office/drawing/2014/main" id="{640D158E-5FAE-7763-0499-5C6F0747C26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7007" r="44537"/>
          <a:stretch/>
        </p:blipFill>
        <p:spPr>
          <a:xfrm>
            <a:off x="1490072" y="2145741"/>
            <a:ext cx="94361" cy="1115962"/>
          </a:xfrm>
          <a:prstGeom prst="rect">
            <a:avLst/>
          </a:prstGeom>
        </p:spPr>
      </p:pic>
      <p:cxnSp>
        <p:nvCxnSpPr>
          <p:cNvPr id="6" name="Straight Connector 5">
            <a:extLst>
              <a:ext uri="{FF2B5EF4-FFF2-40B4-BE49-F238E27FC236}">
                <a16:creationId xmlns:a16="http://schemas.microsoft.com/office/drawing/2014/main" id="{FF0711A5-41D1-8253-157C-B76BEB0C3D98}"/>
              </a:ext>
            </a:extLst>
          </p:cNvPr>
          <p:cNvCxnSpPr>
            <a:cxnSpLocks/>
          </p:cNvCxnSpPr>
          <p:nvPr/>
        </p:nvCxnSpPr>
        <p:spPr>
          <a:xfrm>
            <a:off x="3048000" y="1415268"/>
            <a:ext cx="0" cy="5162814"/>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09B53AF-B8CB-1C02-ADCA-95A66AD4A3FC}"/>
              </a:ext>
            </a:extLst>
          </p:cNvPr>
          <p:cNvSpPr txBox="1"/>
          <p:nvPr/>
        </p:nvSpPr>
        <p:spPr>
          <a:xfrm>
            <a:off x="1155153" y="1065638"/>
            <a:ext cx="885179" cy="369332"/>
          </a:xfrm>
          <a:prstGeom prst="rect">
            <a:avLst/>
          </a:prstGeom>
          <a:noFill/>
        </p:spPr>
        <p:txBody>
          <a:bodyPr wrap="none" rtlCol="0">
            <a:spAutoFit/>
          </a:bodyPr>
          <a:lstStyle/>
          <a:p>
            <a:pPr algn="ctr"/>
            <a:r>
              <a:rPr lang="en-IE" b="1" dirty="0">
                <a:solidFill>
                  <a:schemeClr val="bg2"/>
                </a:solidFill>
              </a:rPr>
              <a:t>Gender</a:t>
            </a:r>
          </a:p>
        </p:txBody>
      </p:sp>
      <p:sp>
        <p:nvSpPr>
          <p:cNvPr id="8" name="TextBox 7">
            <a:extLst>
              <a:ext uri="{FF2B5EF4-FFF2-40B4-BE49-F238E27FC236}">
                <a16:creationId xmlns:a16="http://schemas.microsoft.com/office/drawing/2014/main" id="{A6890500-353B-50CD-E211-CFF834C70E04}"/>
              </a:ext>
            </a:extLst>
          </p:cNvPr>
          <p:cNvSpPr txBox="1"/>
          <p:nvPr/>
        </p:nvSpPr>
        <p:spPr>
          <a:xfrm>
            <a:off x="1227782" y="4081912"/>
            <a:ext cx="546047" cy="369332"/>
          </a:xfrm>
          <a:prstGeom prst="rect">
            <a:avLst/>
          </a:prstGeom>
          <a:noFill/>
        </p:spPr>
        <p:txBody>
          <a:bodyPr wrap="none" rtlCol="0">
            <a:spAutoFit/>
          </a:bodyPr>
          <a:lstStyle/>
          <a:p>
            <a:pPr algn="ctr"/>
            <a:r>
              <a:rPr lang="en-IE" b="1" dirty="0">
                <a:solidFill>
                  <a:schemeClr val="bg2"/>
                </a:solidFill>
              </a:rPr>
              <a:t>Age</a:t>
            </a:r>
          </a:p>
        </p:txBody>
      </p:sp>
      <p:pic>
        <p:nvPicPr>
          <p:cNvPr id="11" name="Graphic 10" descr="Gender outline">
            <a:extLst>
              <a:ext uri="{FF2B5EF4-FFF2-40B4-BE49-F238E27FC236}">
                <a16:creationId xmlns:a16="http://schemas.microsoft.com/office/drawing/2014/main" id="{2A4E5155-2D34-524F-6D2B-DB03E17313D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3926"/>
          <a:stretch/>
        </p:blipFill>
        <p:spPr>
          <a:xfrm>
            <a:off x="1567288" y="2145741"/>
            <a:ext cx="514166" cy="1115962"/>
          </a:xfrm>
          <a:prstGeom prst="rect">
            <a:avLst/>
          </a:prstGeom>
        </p:spPr>
      </p:pic>
      <p:pic>
        <p:nvPicPr>
          <p:cNvPr id="12" name="Graphic 11" descr="Gender outline">
            <a:extLst>
              <a:ext uri="{FF2B5EF4-FFF2-40B4-BE49-F238E27FC236}">
                <a16:creationId xmlns:a16="http://schemas.microsoft.com/office/drawing/2014/main" id="{CB38C650-22B3-28ED-37A1-5820177A26A9}"/>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52993"/>
          <a:stretch/>
        </p:blipFill>
        <p:spPr>
          <a:xfrm>
            <a:off x="965491" y="2145741"/>
            <a:ext cx="524582" cy="1115962"/>
          </a:xfrm>
          <a:prstGeom prst="rect">
            <a:avLst/>
          </a:prstGeom>
        </p:spPr>
      </p:pic>
      <p:graphicFrame>
        <p:nvGraphicFramePr>
          <p:cNvPr id="13" name="Chart 12">
            <a:extLst>
              <a:ext uri="{FF2B5EF4-FFF2-40B4-BE49-F238E27FC236}">
                <a16:creationId xmlns:a16="http://schemas.microsoft.com/office/drawing/2014/main" id="{D2EAFA00-F8CA-5D0C-30D2-5EB45E3BEC34}"/>
              </a:ext>
            </a:extLst>
          </p:cNvPr>
          <p:cNvGraphicFramePr/>
          <p:nvPr>
            <p:extLst>
              <p:ext uri="{D42A27DB-BD31-4B8C-83A1-F6EECF244321}">
                <p14:modId xmlns:p14="http://schemas.microsoft.com/office/powerpoint/2010/main" val="87040718"/>
              </p:ext>
            </p:extLst>
          </p:nvPr>
        </p:nvGraphicFramePr>
        <p:xfrm>
          <a:off x="393369" y="4248499"/>
          <a:ext cx="2566216" cy="2534619"/>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85C7CD97-D640-64D4-501B-74EBD67877DC}"/>
              </a:ext>
            </a:extLst>
          </p:cNvPr>
          <p:cNvSpPr txBox="1"/>
          <p:nvPr/>
        </p:nvSpPr>
        <p:spPr>
          <a:xfrm>
            <a:off x="3759263" y="1065638"/>
            <a:ext cx="1266693" cy="369332"/>
          </a:xfrm>
          <a:prstGeom prst="rect">
            <a:avLst/>
          </a:prstGeom>
          <a:noFill/>
        </p:spPr>
        <p:txBody>
          <a:bodyPr wrap="none" rtlCol="0">
            <a:spAutoFit/>
          </a:bodyPr>
          <a:lstStyle/>
          <a:p>
            <a:pPr algn="ctr"/>
            <a:r>
              <a:rPr lang="en-IE" b="1" dirty="0">
                <a:solidFill>
                  <a:schemeClr val="bg2"/>
                </a:solidFill>
              </a:rPr>
              <a:t>Social Class</a:t>
            </a:r>
          </a:p>
        </p:txBody>
      </p:sp>
      <p:sp>
        <p:nvSpPr>
          <p:cNvPr id="15" name="TextBox 14">
            <a:extLst>
              <a:ext uri="{FF2B5EF4-FFF2-40B4-BE49-F238E27FC236}">
                <a16:creationId xmlns:a16="http://schemas.microsoft.com/office/drawing/2014/main" id="{2153D955-DD05-F7F5-EEBA-4779788A18B7}"/>
              </a:ext>
            </a:extLst>
          </p:cNvPr>
          <p:cNvSpPr txBox="1"/>
          <p:nvPr/>
        </p:nvSpPr>
        <p:spPr>
          <a:xfrm>
            <a:off x="2198795" y="1577036"/>
            <a:ext cx="720069" cy="461665"/>
          </a:xfrm>
          <a:prstGeom prst="rect">
            <a:avLst/>
          </a:prstGeom>
          <a:noFill/>
        </p:spPr>
        <p:txBody>
          <a:bodyPr wrap="none" rtlCol="0">
            <a:spAutoFit/>
          </a:bodyPr>
          <a:lstStyle/>
          <a:p>
            <a:r>
              <a:rPr lang="en-IE" sz="2400" b="1" dirty="0">
                <a:solidFill>
                  <a:schemeClr val="accent3"/>
                </a:solidFill>
              </a:rPr>
              <a:t>67%</a:t>
            </a:r>
          </a:p>
        </p:txBody>
      </p:sp>
      <p:sp>
        <p:nvSpPr>
          <p:cNvPr id="16" name="TextBox 15">
            <a:extLst>
              <a:ext uri="{FF2B5EF4-FFF2-40B4-BE49-F238E27FC236}">
                <a16:creationId xmlns:a16="http://schemas.microsoft.com/office/drawing/2014/main" id="{24333B0E-1423-F247-7405-9D9A3F1F860E}"/>
              </a:ext>
            </a:extLst>
          </p:cNvPr>
          <p:cNvSpPr txBox="1"/>
          <p:nvPr/>
        </p:nvSpPr>
        <p:spPr>
          <a:xfrm>
            <a:off x="177501" y="1577036"/>
            <a:ext cx="720069" cy="461665"/>
          </a:xfrm>
          <a:prstGeom prst="rect">
            <a:avLst/>
          </a:prstGeom>
          <a:noFill/>
        </p:spPr>
        <p:txBody>
          <a:bodyPr wrap="none" rtlCol="0">
            <a:spAutoFit/>
          </a:bodyPr>
          <a:lstStyle/>
          <a:p>
            <a:pPr algn="r"/>
            <a:r>
              <a:rPr lang="en-IE" sz="2400" b="1" dirty="0">
                <a:solidFill>
                  <a:schemeClr val="accent2"/>
                </a:solidFill>
              </a:rPr>
              <a:t>33%</a:t>
            </a:r>
          </a:p>
        </p:txBody>
      </p:sp>
      <p:sp>
        <p:nvSpPr>
          <p:cNvPr id="17" name="TextBox 37">
            <a:extLst>
              <a:ext uri="{FF2B5EF4-FFF2-40B4-BE49-F238E27FC236}">
                <a16:creationId xmlns:a16="http://schemas.microsoft.com/office/drawing/2014/main" id="{1F069332-BF76-A58D-33CF-FE9540F76937}"/>
              </a:ext>
            </a:extLst>
          </p:cNvPr>
          <p:cNvSpPr txBox="1"/>
          <p:nvPr/>
        </p:nvSpPr>
        <p:spPr>
          <a:xfrm>
            <a:off x="2829046" y="2520079"/>
            <a:ext cx="1215908"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b="1" dirty="0">
                <a:solidFill>
                  <a:schemeClr val="accent2"/>
                </a:solidFill>
              </a:rPr>
              <a:t>63%</a:t>
            </a:r>
          </a:p>
          <a:p>
            <a:pPr algn="ctr"/>
            <a:r>
              <a:rPr lang="en-IE" b="1" dirty="0">
                <a:solidFill>
                  <a:schemeClr val="accent2"/>
                </a:solidFill>
              </a:rPr>
              <a:t>Higher Social Grades</a:t>
            </a:r>
          </a:p>
        </p:txBody>
      </p:sp>
      <p:sp>
        <p:nvSpPr>
          <p:cNvPr id="18" name="TextBox 38">
            <a:extLst>
              <a:ext uri="{FF2B5EF4-FFF2-40B4-BE49-F238E27FC236}">
                <a16:creationId xmlns:a16="http://schemas.microsoft.com/office/drawing/2014/main" id="{14141CF4-D012-E82C-6240-13B02239F48E}"/>
              </a:ext>
            </a:extLst>
          </p:cNvPr>
          <p:cNvSpPr txBox="1"/>
          <p:nvPr/>
        </p:nvSpPr>
        <p:spPr>
          <a:xfrm>
            <a:off x="4826294" y="1810815"/>
            <a:ext cx="1215908"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b="1" dirty="0">
                <a:solidFill>
                  <a:schemeClr val="accent1"/>
                </a:solidFill>
              </a:rPr>
              <a:t>37%</a:t>
            </a:r>
          </a:p>
          <a:p>
            <a:pPr algn="ctr"/>
            <a:r>
              <a:rPr lang="en-IE" b="1" dirty="0">
                <a:solidFill>
                  <a:schemeClr val="accent1"/>
                </a:solidFill>
              </a:rPr>
              <a:t>Lower Social Grades</a:t>
            </a:r>
          </a:p>
        </p:txBody>
      </p:sp>
      <p:pic>
        <p:nvPicPr>
          <p:cNvPr id="19" name="Graphic 9" descr="Arrow: Counter-clockwise curve with solid fill">
            <a:extLst>
              <a:ext uri="{FF2B5EF4-FFF2-40B4-BE49-F238E27FC236}">
                <a16:creationId xmlns:a16="http://schemas.microsoft.com/office/drawing/2014/main" id="{FBD368EF-24CD-1226-030C-501B559833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400000" flipH="1" flipV="1">
            <a:off x="3258172" y="1851569"/>
            <a:ext cx="752632" cy="752632"/>
          </a:xfrm>
          <a:prstGeom prst="rect">
            <a:avLst/>
          </a:prstGeom>
        </p:spPr>
      </p:pic>
      <p:pic>
        <p:nvPicPr>
          <p:cNvPr id="20" name="Graphic 14" descr="Arrow: Counter-clockwise curve with solid fill">
            <a:extLst>
              <a:ext uri="{FF2B5EF4-FFF2-40B4-BE49-F238E27FC236}">
                <a16:creationId xmlns:a16="http://schemas.microsoft.com/office/drawing/2014/main" id="{89CCE5C9-DDE0-2D3B-4514-F953317A2B3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5089355" flipH="1" flipV="1">
            <a:off x="4790257" y="2966458"/>
            <a:ext cx="752632" cy="752632"/>
          </a:xfrm>
          <a:prstGeom prst="rect">
            <a:avLst/>
          </a:prstGeom>
        </p:spPr>
      </p:pic>
      <p:sp>
        <p:nvSpPr>
          <p:cNvPr id="21" name="TextBox 28">
            <a:extLst>
              <a:ext uri="{FF2B5EF4-FFF2-40B4-BE49-F238E27FC236}">
                <a16:creationId xmlns:a16="http://schemas.microsoft.com/office/drawing/2014/main" id="{62406F8D-B5BD-C7FC-2E38-D343B7518E5E}"/>
              </a:ext>
            </a:extLst>
          </p:cNvPr>
          <p:cNvSpPr txBox="1"/>
          <p:nvPr/>
        </p:nvSpPr>
        <p:spPr>
          <a:xfrm>
            <a:off x="9980180" y="1065638"/>
            <a:ext cx="137178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b="1" dirty="0">
                <a:solidFill>
                  <a:schemeClr val="bg2"/>
                </a:solidFill>
              </a:rPr>
              <a:t>Relationship</a:t>
            </a:r>
          </a:p>
        </p:txBody>
      </p:sp>
      <p:pic>
        <p:nvPicPr>
          <p:cNvPr id="22" name="Picture 21">
            <a:extLst>
              <a:ext uri="{FF2B5EF4-FFF2-40B4-BE49-F238E27FC236}">
                <a16:creationId xmlns:a16="http://schemas.microsoft.com/office/drawing/2014/main" id="{0C138163-9B92-749F-F662-0056DA686914}"/>
              </a:ext>
            </a:extLst>
          </p:cNvPr>
          <p:cNvPicPr>
            <a:picLocks noChangeAspect="1"/>
          </p:cNvPicPr>
          <p:nvPr/>
        </p:nvPicPr>
        <p:blipFill>
          <a:blip r:embed="rId15"/>
          <a:stretch>
            <a:fillRect/>
          </a:stretch>
        </p:blipFill>
        <p:spPr>
          <a:xfrm>
            <a:off x="6323485" y="1495167"/>
            <a:ext cx="2297386" cy="2855646"/>
          </a:xfrm>
          <a:prstGeom prst="rect">
            <a:avLst/>
          </a:prstGeom>
        </p:spPr>
      </p:pic>
      <p:sp>
        <p:nvSpPr>
          <p:cNvPr id="23" name="Rectangle 22">
            <a:extLst>
              <a:ext uri="{FF2B5EF4-FFF2-40B4-BE49-F238E27FC236}">
                <a16:creationId xmlns:a16="http://schemas.microsoft.com/office/drawing/2014/main" id="{9DAD2AC3-A388-D1FE-C1B4-F0AD29F51D03}"/>
              </a:ext>
            </a:extLst>
          </p:cNvPr>
          <p:cNvSpPr/>
          <p:nvPr/>
        </p:nvSpPr>
        <p:spPr>
          <a:xfrm>
            <a:off x="8542834" y="2986095"/>
            <a:ext cx="504068" cy="378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dirty="0"/>
          </a:p>
        </p:txBody>
      </p:sp>
      <p:sp>
        <p:nvSpPr>
          <p:cNvPr id="24" name="Oval 23">
            <a:extLst>
              <a:ext uri="{FF2B5EF4-FFF2-40B4-BE49-F238E27FC236}">
                <a16:creationId xmlns:a16="http://schemas.microsoft.com/office/drawing/2014/main" id="{9D44C98D-DD20-9734-44FC-792DD0593DA7}"/>
              </a:ext>
            </a:extLst>
          </p:cNvPr>
          <p:cNvSpPr>
            <a:spLocks noChangeArrowheads="1"/>
          </p:cNvSpPr>
          <p:nvPr/>
        </p:nvSpPr>
        <p:spPr bwMode="gray">
          <a:xfrm>
            <a:off x="8417565" y="2890271"/>
            <a:ext cx="49286" cy="45720"/>
          </a:xfrm>
          <a:prstGeom prst="ellipse">
            <a:avLst/>
          </a:prstGeom>
          <a:solidFill>
            <a:schemeClr val="accent4"/>
          </a:solidFill>
          <a:ln w="12700">
            <a:solidFill>
              <a:sysClr val="window" lastClr="FFFFFF"/>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endParaRPr>
          </a:p>
        </p:txBody>
      </p:sp>
      <p:sp>
        <p:nvSpPr>
          <p:cNvPr id="25" name="TextBox 1094">
            <a:extLst>
              <a:ext uri="{FF2B5EF4-FFF2-40B4-BE49-F238E27FC236}">
                <a16:creationId xmlns:a16="http://schemas.microsoft.com/office/drawing/2014/main" id="{B016E3F0-C134-66EC-6992-894F5E4B812F}"/>
              </a:ext>
            </a:extLst>
          </p:cNvPr>
          <p:cNvSpPr txBox="1"/>
          <p:nvPr/>
        </p:nvSpPr>
        <p:spPr>
          <a:xfrm>
            <a:off x="8620871" y="3062911"/>
            <a:ext cx="67395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400" b="1" dirty="0">
                <a:solidFill>
                  <a:schemeClr val="bg2">
                    <a:lumMod val="50000"/>
                  </a:schemeClr>
                </a:solidFill>
              </a:rPr>
              <a:t>Dublin </a:t>
            </a:r>
            <a:r>
              <a:rPr lang="en-IE" b="1" dirty="0">
                <a:solidFill>
                  <a:schemeClr val="bg2">
                    <a:lumMod val="50000"/>
                  </a:schemeClr>
                </a:solidFill>
              </a:rPr>
              <a:t>26%</a:t>
            </a:r>
            <a:endParaRPr lang="en-IE" sz="1400" b="1" dirty="0">
              <a:solidFill>
                <a:schemeClr val="bg2">
                  <a:lumMod val="50000"/>
                </a:schemeClr>
              </a:solidFill>
            </a:endParaRPr>
          </a:p>
        </p:txBody>
      </p:sp>
      <p:cxnSp>
        <p:nvCxnSpPr>
          <p:cNvPr id="26" name="Connector: Elbow 25">
            <a:extLst>
              <a:ext uri="{FF2B5EF4-FFF2-40B4-BE49-F238E27FC236}">
                <a16:creationId xmlns:a16="http://schemas.microsoft.com/office/drawing/2014/main" id="{A608D330-5CC8-F85B-BCBA-4DADC333D607}"/>
              </a:ext>
            </a:extLst>
          </p:cNvPr>
          <p:cNvCxnSpPr>
            <a:cxnSpLocks/>
            <a:stCxn id="24" idx="6"/>
            <a:endCxn id="25" idx="0"/>
          </p:cNvCxnSpPr>
          <p:nvPr/>
        </p:nvCxnSpPr>
        <p:spPr>
          <a:xfrm>
            <a:off x="8466851" y="2913131"/>
            <a:ext cx="490995" cy="14978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7" name="TextBox 1107">
            <a:extLst>
              <a:ext uri="{FF2B5EF4-FFF2-40B4-BE49-F238E27FC236}">
                <a16:creationId xmlns:a16="http://schemas.microsoft.com/office/drawing/2014/main" id="{71447A64-5B3F-D4D5-1951-B6D6B779AF31}"/>
              </a:ext>
            </a:extLst>
          </p:cNvPr>
          <p:cNvSpPr txBox="1"/>
          <p:nvPr/>
        </p:nvSpPr>
        <p:spPr>
          <a:xfrm>
            <a:off x="6790730" y="2321998"/>
            <a:ext cx="871971" cy="800219"/>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400" b="1" dirty="0">
                <a:solidFill>
                  <a:schemeClr val="bg1"/>
                </a:solidFill>
              </a:rPr>
              <a:t>Conn/ Ulster</a:t>
            </a:r>
          </a:p>
          <a:p>
            <a:pPr algn="ctr"/>
            <a:r>
              <a:rPr lang="en-IE" b="1" dirty="0">
                <a:solidFill>
                  <a:schemeClr val="bg1"/>
                </a:solidFill>
              </a:rPr>
              <a:t>18%</a:t>
            </a:r>
          </a:p>
        </p:txBody>
      </p:sp>
      <p:sp>
        <p:nvSpPr>
          <p:cNvPr id="28" name="TextBox 1108">
            <a:extLst>
              <a:ext uri="{FF2B5EF4-FFF2-40B4-BE49-F238E27FC236}">
                <a16:creationId xmlns:a16="http://schemas.microsoft.com/office/drawing/2014/main" id="{62ADF410-0A40-6AAB-5BF1-0392A3865A44}"/>
              </a:ext>
            </a:extLst>
          </p:cNvPr>
          <p:cNvSpPr txBox="1"/>
          <p:nvPr/>
        </p:nvSpPr>
        <p:spPr>
          <a:xfrm>
            <a:off x="6682418" y="3535198"/>
            <a:ext cx="871971" cy="584775"/>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400" b="1" dirty="0">
                <a:solidFill>
                  <a:schemeClr val="bg1"/>
                </a:solidFill>
              </a:rPr>
              <a:t>Munster </a:t>
            </a:r>
          </a:p>
          <a:p>
            <a:pPr algn="ctr"/>
            <a:r>
              <a:rPr lang="en-IE" b="1" dirty="0">
                <a:solidFill>
                  <a:schemeClr val="bg1"/>
                </a:solidFill>
              </a:rPr>
              <a:t>27%</a:t>
            </a:r>
          </a:p>
        </p:txBody>
      </p:sp>
      <p:sp>
        <p:nvSpPr>
          <p:cNvPr id="29" name="TextBox 1109">
            <a:extLst>
              <a:ext uri="{FF2B5EF4-FFF2-40B4-BE49-F238E27FC236}">
                <a16:creationId xmlns:a16="http://schemas.microsoft.com/office/drawing/2014/main" id="{F87B5AF4-00B3-4BD2-594F-9CE428A4EE8D}"/>
              </a:ext>
            </a:extLst>
          </p:cNvPr>
          <p:cNvSpPr txBox="1"/>
          <p:nvPr/>
        </p:nvSpPr>
        <p:spPr>
          <a:xfrm>
            <a:off x="7572070" y="2843317"/>
            <a:ext cx="871971" cy="800219"/>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400" b="1" dirty="0">
                <a:solidFill>
                  <a:schemeClr val="bg1"/>
                </a:solidFill>
              </a:rPr>
              <a:t>Rest of</a:t>
            </a:r>
          </a:p>
          <a:p>
            <a:pPr algn="ctr"/>
            <a:r>
              <a:rPr lang="en-IE" sz="1400" b="1" dirty="0">
                <a:solidFill>
                  <a:schemeClr val="bg1"/>
                </a:solidFill>
              </a:rPr>
              <a:t>Leinster</a:t>
            </a:r>
          </a:p>
          <a:p>
            <a:pPr algn="ctr"/>
            <a:r>
              <a:rPr lang="en-IE" b="1" dirty="0">
                <a:solidFill>
                  <a:schemeClr val="bg1"/>
                </a:solidFill>
              </a:rPr>
              <a:t>29%</a:t>
            </a:r>
          </a:p>
        </p:txBody>
      </p:sp>
      <p:cxnSp>
        <p:nvCxnSpPr>
          <p:cNvPr id="31" name="Straight Connector 30">
            <a:extLst>
              <a:ext uri="{FF2B5EF4-FFF2-40B4-BE49-F238E27FC236}">
                <a16:creationId xmlns:a16="http://schemas.microsoft.com/office/drawing/2014/main" id="{4634BE3E-386D-CD7F-D586-18539BCAFD40}"/>
              </a:ext>
            </a:extLst>
          </p:cNvPr>
          <p:cNvCxnSpPr/>
          <p:nvPr/>
        </p:nvCxnSpPr>
        <p:spPr>
          <a:xfrm>
            <a:off x="83976" y="4081398"/>
            <a:ext cx="2964024"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9517508-5187-A9A4-2917-ECA16992EACD}"/>
              </a:ext>
            </a:extLst>
          </p:cNvPr>
          <p:cNvCxnSpPr>
            <a:cxnSpLocks/>
          </p:cNvCxnSpPr>
          <p:nvPr/>
        </p:nvCxnSpPr>
        <p:spPr>
          <a:xfrm>
            <a:off x="3078178" y="4604932"/>
            <a:ext cx="6216643"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B0D2E2-8A96-15D0-00AD-C99170888441}"/>
              </a:ext>
            </a:extLst>
          </p:cNvPr>
          <p:cNvCxnSpPr>
            <a:cxnSpLocks/>
          </p:cNvCxnSpPr>
          <p:nvPr/>
        </p:nvCxnSpPr>
        <p:spPr>
          <a:xfrm>
            <a:off x="6069210" y="1415268"/>
            <a:ext cx="0" cy="3035976"/>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6" name="Graphic 1" descr="City with solid fill">
            <a:extLst>
              <a:ext uri="{FF2B5EF4-FFF2-40B4-BE49-F238E27FC236}">
                <a16:creationId xmlns:a16="http://schemas.microsoft.com/office/drawing/2014/main" id="{59D98638-8162-FD45-C053-3A6C97163BA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615714" y="5634247"/>
            <a:ext cx="1128948" cy="1128948"/>
          </a:xfrm>
          <a:prstGeom prst="rect">
            <a:avLst/>
          </a:prstGeom>
        </p:spPr>
      </p:pic>
      <p:pic>
        <p:nvPicPr>
          <p:cNvPr id="37" name="Graphic 1" descr="Farm scene with solid fill">
            <a:extLst>
              <a:ext uri="{FF2B5EF4-FFF2-40B4-BE49-F238E27FC236}">
                <a16:creationId xmlns:a16="http://schemas.microsoft.com/office/drawing/2014/main" id="{FD9B8F92-CF98-9C27-E71D-3BFAA8C0772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589764" y="4629705"/>
            <a:ext cx="1079898" cy="1079898"/>
          </a:xfrm>
          <a:prstGeom prst="rect">
            <a:avLst/>
          </a:prstGeom>
        </p:spPr>
      </p:pic>
      <p:sp>
        <p:nvSpPr>
          <p:cNvPr id="38" name="TextBox 37">
            <a:extLst>
              <a:ext uri="{FF2B5EF4-FFF2-40B4-BE49-F238E27FC236}">
                <a16:creationId xmlns:a16="http://schemas.microsoft.com/office/drawing/2014/main" id="{D29D8BBD-65FB-ADC8-7414-F2BECF8C53EF}"/>
              </a:ext>
            </a:extLst>
          </p:cNvPr>
          <p:cNvSpPr txBox="1"/>
          <p:nvPr/>
        </p:nvSpPr>
        <p:spPr>
          <a:xfrm>
            <a:off x="4669661" y="5783222"/>
            <a:ext cx="975605" cy="830997"/>
          </a:xfrm>
          <a:prstGeom prst="rect">
            <a:avLst/>
          </a:prstGeom>
          <a:noFill/>
        </p:spPr>
        <p:txBody>
          <a:bodyPr wrap="square" rtlCol="0">
            <a:spAutoFit/>
          </a:bodyPr>
          <a:lstStyle/>
          <a:p>
            <a:r>
              <a:rPr lang="en-GB" sz="1400" b="1" dirty="0">
                <a:solidFill>
                  <a:schemeClr val="accent3"/>
                </a:solidFill>
              </a:rPr>
              <a:t>City or large town</a:t>
            </a:r>
          </a:p>
          <a:p>
            <a:r>
              <a:rPr lang="en-GB" sz="2000" b="1" dirty="0">
                <a:solidFill>
                  <a:schemeClr val="accent3"/>
                </a:solidFill>
              </a:rPr>
              <a:t>36%</a:t>
            </a:r>
            <a:endParaRPr lang="en-IE" sz="2000" b="1" dirty="0">
              <a:solidFill>
                <a:schemeClr val="accent3"/>
              </a:solidFill>
            </a:endParaRPr>
          </a:p>
        </p:txBody>
      </p:sp>
      <p:sp>
        <p:nvSpPr>
          <p:cNvPr id="39" name="TextBox 38">
            <a:extLst>
              <a:ext uri="{FF2B5EF4-FFF2-40B4-BE49-F238E27FC236}">
                <a16:creationId xmlns:a16="http://schemas.microsoft.com/office/drawing/2014/main" id="{D2D1226C-D2F7-DB37-AED3-FDDA8FB61AC4}"/>
              </a:ext>
            </a:extLst>
          </p:cNvPr>
          <p:cNvSpPr txBox="1"/>
          <p:nvPr/>
        </p:nvSpPr>
        <p:spPr>
          <a:xfrm>
            <a:off x="4531402" y="4946626"/>
            <a:ext cx="1241065" cy="615553"/>
          </a:xfrm>
          <a:prstGeom prst="rect">
            <a:avLst/>
          </a:prstGeom>
          <a:noFill/>
        </p:spPr>
        <p:txBody>
          <a:bodyPr wrap="square" rtlCol="0">
            <a:spAutoFit/>
          </a:bodyPr>
          <a:lstStyle/>
          <a:p>
            <a:r>
              <a:rPr lang="en-GB" sz="1400" b="1" dirty="0">
                <a:solidFill>
                  <a:schemeClr val="accent3"/>
                </a:solidFill>
              </a:rPr>
              <a:t>Countryside</a:t>
            </a:r>
          </a:p>
          <a:p>
            <a:r>
              <a:rPr lang="en-GB" sz="2000" b="1" dirty="0">
                <a:solidFill>
                  <a:schemeClr val="accent3"/>
                </a:solidFill>
              </a:rPr>
              <a:t>21%</a:t>
            </a:r>
            <a:endParaRPr lang="en-IE" sz="2000" b="1" dirty="0">
              <a:solidFill>
                <a:schemeClr val="accent3"/>
              </a:solidFill>
            </a:endParaRPr>
          </a:p>
        </p:txBody>
      </p:sp>
      <p:pic>
        <p:nvPicPr>
          <p:cNvPr id="41" name="Graphic 40" descr="Suburban scene with solid fill">
            <a:extLst>
              <a:ext uri="{FF2B5EF4-FFF2-40B4-BE49-F238E27FC236}">
                <a16:creationId xmlns:a16="http://schemas.microsoft.com/office/drawing/2014/main" id="{5DE2ED6A-A7D5-CBE2-BF21-99D6BF2A127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802652" y="5542101"/>
            <a:ext cx="1171924" cy="1171924"/>
          </a:xfrm>
          <a:prstGeom prst="rect">
            <a:avLst/>
          </a:prstGeom>
        </p:spPr>
      </p:pic>
      <p:sp>
        <p:nvSpPr>
          <p:cNvPr id="42" name="TextBox 41">
            <a:extLst>
              <a:ext uri="{FF2B5EF4-FFF2-40B4-BE49-F238E27FC236}">
                <a16:creationId xmlns:a16="http://schemas.microsoft.com/office/drawing/2014/main" id="{FBE603EE-B2D2-06F8-377C-178AB90F2386}"/>
              </a:ext>
            </a:extLst>
          </p:cNvPr>
          <p:cNvSpPr txBox="1"/>
          <p:nvPr/>
        </p:nvSpPr>
        <p:spPr>
          <a:xfrm>
            <a:off x="4076337" y="4081912"/>
            <a:ext cx="632545" cy="369332"/>
          </a:xfrm>
          <a:prstGeom prst="rect">
            <a:avLst/>
          </a:prstGeom>
          <a:noFill/>
        </p:spPr>
        <p:txBody>
          <a:bodyPr wrap="none" rtlCol="0">
            <a:spAutoFit/>
          </a:bodyPr>
          <a:lstStyle/>
          <a:p>
            <a:pPr algn="ctr"/>
            <a:r>
              <a:rPr lang="en-IE" b="1" dirty="0">
                <a:solidFill>
                  <a:schemeClr val="bg2"/>
                </a:solidFill>
              </a:rPr>
              <a:t>Area</a:t>
            </a:r>
          </a:p>
        </p:txBody>
      </p:sp>
      <p:sp>
        <p:nvSpPr>
          <p:cNvPr id="43" name="TextBox 42">
            <a:extLst>
              <a:ext uri="{FF2B5EF4-FFF2-40B4-BE49-F238E27FC236}">
                <a16:creationId xmlns:a16="http://schemas.microsoft.com/office/drawing/2014/main" id="{D8C7CB6F-D984-B1E9-AEA8-C76662037AA6}"/>
              </a:ext>
            </a:extLst>
          </p:cNvPr>
          <p:cNvSpPr txBox="1"/>
          <p:nvPr/>
        </p:nvSpPr>
        <p:spPr>
          <a:xfrm>
            <a:off x="7114565" y="1065638"/>
            <a:ext cx="838499" cy="369332"/>
          </a:xfrm>
          <a:prstGeom prst="rect">
            <a:avLst/>
          </a:prstGeom>
          <a:noFill/>
        </p:spPr>
        <p:txBody>
          <a:bodyPr wrap="none" rtlCol="0">
            <a:spAutoFit/>
          </a:bodyPr>
          <a:lstStyle/>
          <a:p>
            <a:pPr algn="ctr"/>
            <a:r>
              <a:rPr lang="en-IE" b="1" dirty="0">
                <a:solidFill>
                  <a:schemeClr val="bg2"/>
                </a:solidFill>
              </a:rPr>
              <a:t>Region</a:t>
            </a:r>
          </a:p>
        </p:txBody>
      </p:sp>
      <p:cxnSp>
        <p:nvCxnSpPr>
          <p:cNvPr id="48" name="Straight Connector 47">
            <a:extLst>
              <a:ext uri="{FF2B5EF4-FFF2-40B4-BE49-F238E27FC236}">
                <a16:creationId xmlns:a16="http://schemas.microsoft.com/office/drawing/2014/main" id="{39276585-C2FE-4E9D-3876-C97E1C968C11}"/>
              </a:ext>
            </a:extLst>
          </p:cNvPr>
          <p:cNvCxnSpPr>
            <a:cxnSpLocks/>
          </p:cNvCxnSpPr>
          <p:nvPr/>
        </p:nvCxnSpPr>
        <p:spPr>
          <a:xfrm>
            <a:off x="9294821" y="1415268"/>
            <a:ext cx="0" cy="5162814"/>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9C2E10E0-26EF-C113-ABA8-447A34DA70ED}"/>
              </a:ext>
            </a:extLst>
          </p:cNvPr>
          <p:cNvPicPr>
            <a:picLocks noChangeAspect="1"/>
          </p:cNvPicPr>
          <p:nvPr/>
        </p:nvPicPr>
        <p:blipFill>
          <a:blip r:embed="rId22"/>
          <a:stretch>
            <a:fillRect/>
          </a:stretch>
        </p:blipFill>
        <p:spPr>
          <a:xfrm>
            <a:off x="6062838" y="4702192"/>
            <a:ext cx="2175002" cy="879246"/>
          </a:xfrm>
          <a:prstGeom prst="rect">
            <a:avLst/>
          </a:prstGeom>
        </p:spPr>
      </p:pic>
      <p:sp>
        <p:nvSpPr>
          <p:cNvPr id="57" name="TextBox 56">
            <a:extLst>
              <a:ext uri="{FF2B5EF4-FFF2-40B4-BE49-F238E27FC236}">
                <a16:creationId xmlns:a16="http://schemas.microsoft.com/office/drawing/2014/main" id="{DEC18982-FD91-1248-EF6B-ED8BB0F6436B}"/>
              </a:ext>
            </a:extLst>
          </p:cNvPr>
          <p:cNvSpPr txBox="1"/>
          <p:nvPr/>
        </p:nvSpPr>
        <p:spPr>
          <a:xfrm>
            <a:off x="7981742" y="4946626"/>
            <a:ext cx="1241065" cy="615553"/>
          </a:xfrm>
          <a:prstGeom prst="rect">
            <a:avLst/>
          </a:prstGeom>
          <a:noFill/>
        </p:spPr>
        <p:txBody>
          <a:bodyPr wrap="square" rtlCol="0">
            <a:spAutoFit/>
          </a:bodyPr>
          <a:lstStyle/>
          <a:p>
            <a:r>
              <a:rPr lang="en-GB" sz="1400" b="1" dirty="0">
                <a:solidFill>
                  <a:schemeClr val="accent3"/>
                </a:solidFill>
              </a:rPr>
              <a:t>Small town</a:t>
            </a:r>
          </a:p>
          <a:p>
            <a:r>
              <a:rPr lang="en-GB" sz="2000" b="1" dirty="0">
                <a:solidFill>
                  <a:schemeClr val="accent3"/>
                </a:solidFill>
              </a:rPr>
              <a:t>28%</a:t>
            </a:r>
            <a:endParaRPr lang="en-IE" sz="2000" b="1" dirty="0">
              <a:solidFill>
                <a:schemeClr val="accent3"/>
              </a:solidFill>
            </a:endParaRPr>
          </a:p>
        </p:txBody>
      </p:sp>
      <p:sp>
        <p:nvSpPr>
          <p:cNvPr id="58" name="TextBox 57">
            <a:extLst>
              <a:ext uri="{FF2B5EF4-FFF2-40B4-BE49-F238E27FC236}">
                <a16:creationId xmlns:a16="http://schemas.microsoft.com/office/drawing/2014/main" id="{B046C6FA-E369-DB41-8E83-713DD2F9EAC0}"/>
              </a:ext>
            </a:extLst>
          </p:cNvPr>
          <p:cNvSpPr txBox="1"/>
          <p:nvPr/>
        </p:nvSpPr>
        <p:spPr>
          <a:xfrm>
            <a:off x="7961683" y="5863454"/>
            <a:ext cx="899872" cy="615553"/>
          </a:xfrm>
          <a:prstGeom prst="rect">
            <a:avLst/>
          </a:prstGeom>
          <a:noFill/>
        </p:spPr>
        <p:txBody>
          <a:bodyPr wrap="square" rtlCol="0">
            <a:spAutoFit/>
          </a:bodyPr>
          <a:lstStyle/>
          <a:p>
            <a:r>
              <a:rPr lang="en-GB" sz="1400" b="1" dirty="0">
                <a:solidFill>
                  <a:schemeClr val="accent3"/>
                </a:solidFill>
              </a:rPr>
              <a:t>Suburbs</a:t>
            </a:r>
          </a:p>
          <a:p>
            <a:r>
              <a:rPr lang="en-GB" sz="2000" b="1" dirty="0">
                <a:solidFill>
                  <a:schemeClr val="accent3"/>
                </a:solidFill>
              </a:rPr>
              <a:t>15%</a:t>
            </a:r>
            <a:endParaRPr lang="en-IE" sz="2000" b="1" dirty="0">
              <a:solidFill>
                <a:schemeClr val="accent3"/>
              </a:solidFill>
            </a:endParaRPr>
          </a:p>
        </p:txBody>
      </p:sp>
      <p:graphicFrame>
        <p:nvGraphicFramePr>
          <p:cNvPr id="3077" name="Object 7">
            <a:extLst>
              <a:ext uri="{FF2B5EF4-FFF2-40B4-BE49-F238E27FC236}">
                <a16:creationId xmlns:a16="http://schemas.microsoft.com/office/drawing/2014/main" id="{EEFFFAB9-8655-7CA7-3004-92E0CA5C5924}"/>
              </a:ext>
            </a:extLst>
          </p:cNvPr>
          <p:cNvGraphicFramePr>
            <a:graphicFrameLocks/>
          </p:cNvGraphicFramePr>
          <p:nvPr>
            <p:extLst>
              <p:ext uri="{D42A27DB-BD31-4B8C-83A1-F6EECF244321}">
                <p14:modId xmlns:p14="http://schemas.microsoft.com/office/powerpoint/2010/main" val="1953075759"/>
              </p:ext>
            </p:extLst>
          </p:nvPr>
        </p:nvGraphicFramePr>
        <p:xfrm>
          <a:off x="10296627" y="1717040"/>
          <a:ext cx="2010200" cy="4761966"/>
        </p:xfrm>
        <a:graphic>
          <a:graphicData uri="http://schemas.openxmlformats.org/drawingml/2006/chart">
            <c:chart xmlns:c="http://schemas.openxmlformats.org/drawingml/2006/chart" xmlns:r="http://schemas.openxmlformats.org/officeDocument/2006/relationships" r:id="rId23"/>
          </a:graphicData>
        </a:graphic>
      </p:graphicFrame>
      <p:sp>
        <p:nvSpPr>
          <p:cNvPr id="3078" name="TextBox 37">
            <a:extLst>
              <a:ext uri="{FF2B5EF4-FFF2-40B4-BE49-F238E27FC236}">
                <a16:creationId xmlns:a16="http://schemas.microsoft.com/office/drawing/2014/main" id="{9D83DA0E-90EF-2BCE-8F15-F816014A223A}"/>
              </a:ext>
            </a:extLst>
          </p:cNvPr>
          <p:cNvSpPr txBox="1"/>
          <p:nvPr/>
        </p:nvSpPr>
        <p:spPr>
          <a:xfrm>
            <a:off x="9508413" y="3233991"/>
            <a:ext cx="121590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sz="1600" b="1" dirty="0">
                <a:solidFill>
                  <a:schemeClr val="accent6">
                    <a:lumMod val="50000"/>
                  </a:schemeClr>
                </a:solidFill>
              </a:rPr>
              <a:t>Mother</a:t>
            </a:r>
          </a:p>
        </p:txBody>
      </p:sp>
      <p:sp>
        <p:nvSpPr>
          <p:cNvPr id="3079" name="TextBox 37">
            <a:extLst>
              <a:ext uri="{FF2B5EF4-FFF2-40B4-BE49-F238E27FC236}">
                <a16:creationId xmlns:a16="http://schemas.microsoft.com/office/drawing/2014/main" id="{16940FBE-ADE3-2139-F791-37EF31EF51D3}"/>
              </a:ext>
            </a:extLst>
          </p:cNvPr>
          <p:cNvSpPr txBox="1"/>
          <p:nvPr/>
        </p:nvSpPr>
        <p:spPr>
          <a:xfrm>
            <a:off x="9508413" y="5424808"/>
            <a:ext cx="121590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sz="1600" b="1" dirty="0">
                <a:solidFill>
                  <a:schemeClr val="accent6">
                    <a:lumMod val="50000"/>
                  </a:schemeClr>
                </a:solidFill>
              </a:rPr>
              <a:t>Father</a:t>
            </a:r>
          </a:p>
        </p:txBody>
      </p:sp>
      <p:sp>
        <p:nvSpPr>
          <p:cNvPr id="3080" name="TextBox 37">
            <a:extLst>
              <a:ext uri="{FF2B5EF4-FFF2-40B4-BE49-F238E27FC236}">
                <a16:creationId xmlns:a16="http://schemas.microsoft.com/office/drawing/2014/main" id="{046C427B-B53E-360C-C25A-6218669DE6E8}"/>
              </a:ext>
            </a:extLst>
          </p:cNvPr>
          <p:cNvSpPr txBox="1"/>
          <p:nvPr/>
        </p:nvSpPr>
        <p:spPr>
          <a:xfrm>
            <a:off x="9508413" y="6171683"/>
            <a:ext cx="121590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sz="1600" b="1" dirty="0">
                <a:solidFill>
                  <a:schemeClr val="accent6">
                    <a:lumMod val="50000"/>
                  </a:schemeClr>
                </a:solidFill>
              </a:rPr>
              <a:t>Guardian</a:t>
            </a:r>
          </a:p>
        </p:txBody>
      </p:sp>
      <p:sp>
        <p:nvSpPr>
          <p:cNvPr id="3081" name="TextBox 37">
            <a:extLst>
              <a:ext uri="{FF2B5EF4-FFF2-40B4-BE49-F238E27FC236}">
                <a16:creationId xmlns:a16="http://schemas.microsoft.com/office/drawing/2014/main" id="{0C51A691-29B9-D74E-DBD2-CE4D293D3B4A}"/>
              </a:ext>
            </a:extLst>
          </p:cNvPr>
          <p:cNvSpPr txBox="1"/>
          <p:nvPr/>
        </p:nvSpPr>
        <p:spPr>
          <a:xfrm>
            <a:off x="9373420" y="6291700"/>
            <a:ext cx="135090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sz="1600" b="1" dirty="0">
                <a:solidFill>
                  <a:schemeClr val="accent6">
                    <a:lumMod val="50000"/>
                  </a:schemeClr>
                </a:solidFill>
              </a:rPr>
              <a:t>Kinship carer</a:t>
            </a:r>
          </a:p>
        </p:txBody>
      </p:sp>
      <p:sp>
        <p:nvSpPr>
          <p:cNvPr id="9" name="Text Box 17">
            <a:extLst>
              <a:ext uri="{FF2B5EF4-FFF2-40B4-BE49-F238E27FC236}">
                <a16:creationId xmlns:a16="http://schemas.microsoft.com/office/drawing/2014/main" id="{C1BB8074-814B-5670-08B6-39F0B269410F}"/>
              </a:ext>
            </a:extLst>
          </p:cNvPr>
          <p:cNvSpPr txBox="1">
            <a:spLocks noChangeArrowheads="1"/>
          </p:cNvSpPr>
          <p:nvPr/>
        </p:nvSpPr>
        <p:spPr bwMode="auto">
          <a:xfrm>
            <a:off x="10850749" y="6322478"/>
            <a:ext cx="9019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200" b="0" dirty="0">
                <a:latin typeface="Calibri" panose="020F0502020204030204" pitchFamily="34" charset="0"/>
              </a:rPr>
              <a:t>*</a:t>
            </a:r>
            <a:endParaRPr kumimoji="0" lang="en-GB" sz="1200" b="0" i="0" u="none" strike="noStrike" kern="1200" cap="none" spc="0" normalizeH="0" baseline="0" noProof="0" dirty="0">
              <a:ln>
                <a:noFill/>
              </a:ln>
              <a:effectLst/>
              <a:uLnTx/>
              <a:uFillTx/>
              <a:latin typeface="Calibri" panose="020F0502020204030204" pitchFamily="34" charset="0"/>
            </a:endParaRPr>
          </a:p>
        </p:txBody>
      </p:sp>
    </p:spTree>
    <p:extLst>
      <p:ext uri="{BB962C8B-B14F-4D97-AF65-F5344CB8AC3E}">
        <p14:creationId xmlns:p14="http://schemas.microsoft.com/office/powerpoint/2010/main" val="2976324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BBBF240-6DA5-3D06-22E1-DD2313D393C0}"/>
            </a:ext>
          </a:extLst>
        </p:cNvPr>
        <p:cNvGrpSpPr/>
        <p:nvPr/>
      </p:nvGrpSpPr>
      <p:grpSpPr>
        <a:xfrm>
          <a:off x="0" y="0"/>
          <a:ext cx="0" cy="0"/>
          <a:chOff x="0" y="0"/>
          <a:chExt cx="0" cy="0"/>
        </a:xfrm>
      </p:grpSpPr>
      <p:graphicFrame>
        <p:nvGraphicFramePr>
          <p:cNvPr id="25" name="Chart 6">
            <a:extLst>
              <a:ext uri="{FF2B5EF4-FFF2-40B4-BE49-F238E27FC236}">
                <a16:creationId xmlns:a16="http://schemas.microsoft.com/office/drawing/2014/main" id="{95F9C9F4-E624-E4C5-DD8B-B2F6741A5DF3}"/>
              </a:ext>
            </a:extLst>
          </p:cNvPr>
          <p:cNvGraphicFramePr/>
          <p:nvPr/>
        </p:nvGraphicFramePr>
        <p:xfrm>
          <a:off x="7926857"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6">
            <a:extLst>
              <a:ext uri="{FF2B5EF4-FFF2-40B4-BE49-F238E27FC236}">
                <a16:creationId xmlns:a16="http://schemas.microsoft.com/office/drawing/2014/main" id="{C5A9726B-4173-9F3B-8470-A311DF5ABEDE}"/>
              </a:ext>
            </a:extLst>
          </p:cNvPr>
          <p:cNvGraphicFramePr/>
          <p:nvPr/>
        </p:nvGraphicFramePr>
        <p:xfrm>
          <a:off x="3852777"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414ED31-D8E7-7B78-D3C0-869E2CD7DABD}"/>
              </a:ext>
            </a:extLst>
          </p:cNvPr>
          <p:cNvSpPr>
            <a:spLocks noGrp="1"/>
          </p:cNvSpPr>
          <p:nvPr>
            <p:ph type="title"/>
          </p:nvPr>
        </p:nvSpPr>
        <p:spPr/>
        <p:txBody>
          <a:bodyPr>
            <a:normAutofit/>
          </a:bodyPr>
          <a:lstStyle/>
          <a:p>
            <a:r>
              <a:rPr lang="en-IE" sz="2000" i="1" dirty="0"/>
              <a:t>Behaviour, Anxiety</a:t>
            </a:r>
            <a:r>
              <a:rPr lang="en-IE" sz="2000" dirty="0"/>
              <a:t> and </a:t>
            </a:r>
            <a:r>
              <a:rPr lang="en-IE" sz="2000" i="1" dirty="0"/>
              <a:t>Child development </a:t>
            </a:r>
            <a:r>
              <a:rPr lang="en-IE" sz="2000" dirty="0"/>
              <a:t>are reported as the top three</a:t>
            </a:r>
            <a:r>
              <a:rPr lang="en-GB" sz="2000" dirty="0"/>
              <a:t> parenting issues where information, advice or support is sought.</a:t>
            </a:r>
            <a:endParaRPr lang="en-IE" sz="2000" dirty="0"/>
          </a:p>
        </p:txBody>
      </p:sp>
      <p:sp>
        <p:nvSpPr>
          <p:cNvPr id="4" name="Text Box 3">
            <a:extLst>
              <a:ext uri="{FF2B5EF4-FFF2-40B4-BE49-F238E27FC236}">
                <a16:creationId xmlns:a16="http://schemas.microsoft.com/office/drawing/2014/main" id="{9AB62B6D-1F38-A5F0-4D82-5ED99904CB87}"/>
              </a:ext>
            </a:extLst>
          </p:cNvPr>
          <p:cNvSpPr txBox="1">
            <a:spLocks noChangeArrowheads="1"/>
          </p:cNvSpPr>
          <p:nvPr/>
        </p:nvSpPr>
        <p:spPr bwMode="auto">
          <a:xfrm>
            <a:off x="0" y="6581001"/>
            <a:ext cx="104312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Q19 In the last 6 months, what are the key parenting issues that you have wanted information, advice or support on? (ref: child whose birthday is next).</a:t>
            </a:r>
          </a:p>
        </p:txBody>
      </p:sp>
      <p:sp>
        <p:nvSpPr>
          <p:cNvPr id="6" name="TextBox 5">
            <a:extLst>
              <a:ext uri="{FF2B5EF4-FFF2-40B4-BE49-F238E27FC236}">
                <a16:creationId xmlns:a16="http://schemas.microsoft.com/office/drawing/2014/main" id="{62419F9F-6379-D9E7-CB90-CC511E8A0C48}"/>
              </a:ext>
            </a:extLst>
          </p:cNvPr>
          <p:cNvSpPr txBox="1"/>
          <p:nvPr/>
        </p:nvSpPr>
        <p:spPr>
          <a:xfrm>
            <a:off x="2209017" y="1664740"/>
            <a:ext cx="92898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26295"/>
                </a:solidFill>
                <a:effectLst/>
                <a:uLnTx/>
                <a:uFillTx/>
                <a:latin typeface="Calibri" panose="020F0502020204030204"/>
                <a:ea typeface="+mn-ea"/>
                <a:cs typeface="+mn-cs"/>
              </a:rPr>
              <a:t>1</a:t>
            </a:r>
            <a:r>
              <a:rPr kumimoji="0" lang="en-GB" sz="1200" b="1" i="0" u="none" strike="noStrike" kern="1200" cap="none" spc="0" normalizeH="0" baseline="30000" noProof="0" dirty="0">
                <a:ln>
                  <a:noFill/>
                </a:ln>
                <a:solidFill>
                  <a:srgbClr val="326295"/>
                </a:solidFill>
                <a:effectLst/>
                <a:uLnTx/>
                <a:uFillTx/>
                <a:latin typeface="Calibri" panose="020F0502020204030204"/>
                <a:ea typeface="+mn-ea"/>
                <a:cs typeface="+mn-cs"/>
              </a:rPr>
              <a:t>st</a:t>
            </a:r>
            <a:r>
              <a:rPr kumimoji="0" lang="en-GB" sz="1200" b="1" i="0" u="none" strike="noStrike" kern="1200" cap="none" spc="0" normalizeH="0" baseline="0" noProof="0" dirty="0">
                <a:ln>
                  <a:noFill/>
                </a:ln>
                <a:solidFill>
                  <a:srgbClr val="326295"/>
                </a:solidFill>
                <a:effectLst/>
                <a:uLnTx/>
                <a:uFillTx/>
                <a:latin typeface="Calibri" panose="020F0502020204030204"/>
                <a:ea typeface="+mn-ea"/>
                <a:cs typeface="+mn-cs"/>
              </a:rPr>
              <a:t> mention</a:t>
            </a:r>
            <a:endParaRPr kumimoji="0" lang="en-IE" sz="1200" b="1" i="0" u="none" strike="noStrike" kern="1200" cap="none" spc="0" normalizeH="0" baseline="0" noProof="0" dirty="0">
              <a:ln>
                <a:noFill/>
              </a:ln>
              <a:solidFill>
                <a:srgbClr val="326295"/>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181ACE5-90E4-92AE-C9F1-55906066DFE4}"/>
              </a:ext>
            </a:extLst>
          </p:cNvPr>
          <p:cNvSpPr txBox="1"/>
          <p:nvPr/>
        </p:nvSpPr>
        <p:spPr>
          <a:xfrm>
            <a:off x="3091589" y="1664740"/>
            <a:ext cx="52886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E0058"/>
                </a:solidFill>
                <a:effectLst/>
                <a:uLnTx/>
                <a:uFillTx/>
                <a:latin typeface="Calibri" panose="020F0502020204030204"/>
                <a:ea typeface="+mn-ea"/>
                <a:cs typeface="+mn-cs"/>
              </a:rPr>
              <a:t>Top 3</a:t>
            </a:r>
            <a:endParaRPr kumimoji="0" lang="en-IE" sz="1200" b="1" i="0" u="none" strike="noStrike" kern="1200" cap="none" spc="0" normalizeH="0" baseline="0" noProof="0" dirty="0">
              <a:ln>
                <a:noFill/>
              </a:ln>
              <a:solidFill>
                <a:srgbClr val="CE0058"/>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554CAA0-AECB-C92D-86C6-24F7D3F53921}"/>
              </a:ext>
            </a:extLst>
          </p:cNvPr>
          <p:cNvSpPr txBox="1"/>
          <p:nvPr/>
        </p:nvSpPr>
        <p:spPr>
          <a:xfrm>
            <a:off x="5716968" y="1664740"/>
            <a:ext cx="92898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26295"/>
                </a:solidFill>
                <a:effectLst/>
                <a:uLnTx/>
                <a:uFillTx/>
                <a:latin typeface="Calibri" panose="020F0502020204030204"/>
                <a:ea typeface="+mn-ea"/>
                <a:cs typeface="+mn-cs"/>
              </a:rPr>
              <a:t>1</a:t>
            </a:r>
            <a:r>
              <a:rPr kumimoji="0" lang="en-GB" sz="1200" b="1" i="0" u="none" strike="noStrike" kern="1200" cap="none" spc="0" normalizeH="0" baseline="30000" noProof="0" dirty="0">
                <a:ln>
                  <a:noFill/>
                </a:ln>
                <a:solidFill>
                  <a:srgbClr val="326295"/>
                </a:solidFill>
                <a:effectLst/>
                <a:uLnTx/>
                <a:uFillTx/>
                <a:latin typeface="Calibri" panose="020F0502020204030204"/>
                <a:ea typeface="+mn-ea"/>
                <a:cs typeface="+mn-cs"/>
              </a:rPr>
              <a:t>st</a:t>
            </a:r>
            <a:r>
              <a:rPr kumimoji="0" lang="en-GB" sz="1200" b="1" i="0" u="none" strike="noStrike" kern="1200" cap="none" spc="0" normalizeH="0" baseline="0" noProof="0" dirty="0">
                <a:ln>
                  <a:noFill/>
                </a:ln>
                <a:solidFill>
                  <a:srgbClr val="326295"/>
                </a:solidFill>
                <a:effectLst/>
                <a:uLnTx/>
                <a:uFillTx/>
                <a:latin typeface="Calibri" panose="020F0502020204030204"/>
                <a:ea typeface="+mn-ea"/>
                <a:cs typeface="+mn-cs"/>
              </a:rPr>
              <a:t> mention</a:t>
            </a:r>
            <a:endParaRPr kumimoji="0" lang="en-IE" sz="1200" b="1" i="0" u="none" strike="noStrike" kern="1200" cap="none" spc="0" normalizeH="0" baseline="0" noProof="0" dirty="0">
              <a:ln>
                <a:noFill/>
              </a:ln>
              <a:solidFill>
                <a:srgbClr val="326295"/>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0C2CCFC-9941-8AFF-15DA-EBAB3A0DECD9}"/>
              </a:ext>
            </a:extLst>
          </p:cNvPr>
          <p:cNvSpPr txBox="1"/>
          <p:nvPr/>
        </p:nvSpPr>
        <p:spPr>
          <a:xfrm>
            <a:off x="6568426" y="1664740"/>
            <a:ext cx="52886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E0058"/>
                </a:solidFill>
                <a:effectLst/>
                <a:uLnTx/>
                <a:uFillTx/>
                <a:latin typeface="Calibri" panose="020F0502020204030204"/>
                <a:ea typeface="+mn-ea"/>
                <a:cs typeface="+mn-cs"/>
              </a:rPr>
              <a:t>Top 3</a:t>
            </a:r>
            <a:endParaRPr kumimoji="0" lang="en-IE" sz="1200" b="1" i="0" u="none" strike="noStrike" kern="1200" cap="none" spc="0" normalizeH="0" baseline="0" noProof="0" dirty="0">
              <a:ln>
                <a:noFill/>
              </a:ln>
              <a:solidFill>
                <a:srgbClr val="CE0058"/>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6450B9B-3756-9FB5-4A5F-1C7AEC91C32F}"/>
              </a:ext>
            </a:extLst>
          </p:cNvPr>
          <p:cNvSpPr txBox="1"/>
          <p:nvPr/>
        </p:nvSpPr>
        <p:spPr>
          <a:xfrm>
            <a:off x="9421049" y="1664740"/>
            <a:ext cx="92898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26295"/>
                </a:solidFill>
                <a:effectLst/>
                <a:uLnTx/>
                <a:uFillTx/>
                <a:latin typeface="Calibri" panose="020F0502020204030204"/>
                <a:ea typeface="+mn-ea"/>
                <a:cs typeface="+mn-cs"/>
              </a:rPr>
              <a:t>1</a:t>
            </a:r>
            <a:r>
              <a:rPr kumimoji="0" lang="en-GB" sz="1200" b="1" i="0" u="none" strike="noStrike" kern="1200" cap="none" spc="0" normalizeH="0" baseline="30000" noProof="0" dirty="0">
                <a:ln>
                  <a:noFill/>
                </a:ln>
                <a:solidFill>
                  <a:srgbClr val="326295"/>
                </a:solidFill>
                <a:effectLst/>
                <a:uLnTx/>
                <a:uFillTx/>
                <a:latin typeface="Calibri" panose="020F0502020204030204"/>
                <a:ea typeface="+mn-ea"/>
                <a:cs typeface="+mn-cs"/>
              </a:rPr>
              <a:t>st</a:t>
            </a:r>
            <a:r>
              <a:rPr kumimoji="0" lang="en-GB" sz="1200" b="1" i="0" u="none" strike="noStrike" kern="1200" cap="none" spc="0" normalizeH="0" baseline="0" noProof="0" dirty="0">
                <a:ln>
                  <a:noFill/>
                </a:ln>
                <a:solidFill>
                  <a:srgbClr val="326295"/>
                </a:solidFill>
                <a:effectLst/>
                <a:uLnTx/>
                <a:uFillTx/>
                <a:latin typeface="Calibri" panose="020F0502020204030204"/>
                <a:ea typeface="+mn-ea"/>
                <a:cs typeface="+mn-cs"/>
              </a:rPr>
              <a:t> mention</a:t>
            </a:r>
            <a:endParaRPr kumimoji="0" lang="en-IE" sz="1200" b="1" i="0" u="none" strike="noStrike" kern="1200" cap="none" spc="0" normalizeH="0" baseline="0" noProof="0" dirty="0">
              <a:ln>
                <a:noFill/>
              </a:ln>
              <a:solidFill>
                <a:srgbClr val="326295"/>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0781B00-9610-086B-7E56-21BAE619C1CC}"/>
              </a:ext>
            </a:extLst>
          </p:cNvPr>
          <p:cNvSpPr txBox="1"/>
          <p:nvPr/>
        </p:nvSpPr>
        <p:spPr>
          <a:xfrm>
            <a:off x="10302423" y="1664740"/>
            <a:ext cx="52886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E0058"/>
                </a:solidFill>
                <a:effectLst/>
                <a:uLnTx/>
                <a:uFillTx/>
                <a:latin typeface="Calibri" panose="020F0502020204030204"/>
                <a:ea typeface="+mn-ea"/>
                <a:cs typeface="+mn-cs"/>
              </a:rPr>
              <a:t>Top 3</a:t>
            </a:r>
            <a:endParaRPr kumimoji="0" lang="en-IE" sz="1200" b="1" i="0" u="none" strike="noStrike" kern="1200" cap="none" spc="0" normalizeH="0" baseline="0" noProof="0" dirty="0">
              <a:ln>
                <a:noFill/>
              </a:ln>
              <a:solidFill>
                <a:srgbClr val="CE0058"/>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D5493F3-146A-8380-76D4-6642024B946E}"/>
              </a:ext>
            </a:extLst>
          </p:cNvPr>
          <p:cNvCxnSpPr>
            <a:cxnSpLocks/>
          </p:cNvCxnSpPr>
          <p:nvPr/>
        </p:nvCxnSpPr>
        <p:spPr>
          <a:xfrm>
            <a:off x="7632520"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Text Box 3">
            <a:extLst>
              <a:ext uri="{FF2B5EF4-FFF2-40B4-BE49-F238E27FC236}">
                <a16:creationId xmlns:a16="http://schemas.microsoft.com/office/drawing/2014/main" id="{E382EEE8-84AE-6CA5-D0E3-D125685FF447}"/>
              </a:ext>
            </a:extLst>
          </p:cNvPr>
          <p:cNvSpPr txBox="1">
            <a:spLocks noChangeArrowheads="1"/>
          </p:cNvSpPr>
          <p:nvPr/>
        </p:nvSpPr>
        <p:spPr bwMode="auto">
          <a:xfrm>
            <a:off x="9876897" y="1118396"/>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N=931</a:t>
            </a:r>
          </a:p>
        </p:txBody>
      </p:sp>
      <p:sp>
        <p:nvSpPr>
          <p:cNvPr id="23" name="Text Box 3">
            <a:extLst>
              <a:ext uri="{FF2B5EF4-FFF2-40B4-BE49-F238E27FC236}">
                <a16:creationId xmlns:a16="http://schemas.microsoft.com/office/drawing/2014/main" id="{693942F5-F3EC-B29B-3B8A-4BE1003F95D0}"/>
              </a:ext>
            </a:extLst>
          </p:cNvPr>
          <p:cNvSpPr txBox="1">
            <a:spLocks noChangeArrowheads="1"/>
          </p:cNvSpPr>
          <p:nvPr/>
        </p:nvSpPr>
        <p:spPr bwMode="auto">
          <a:xfrm>
            <a:off x="2209017" y="1118396"/>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2020 Sample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N=905</a:t>
            </a:r>
          </a:p>
        </p:txBody>
      </p:sp>
      <p:sp>
        <p:nvSpPr>
          <p:cNvPr id="24" name="Text Box 3">
            <a:extLst>
              <a:ext uri="{FF2B5EF4-FFF2-40B4-BE49-F238E27FC236}">
                <a16:creationId xmlns:a16="http://schemas.microsoft.com/office/drawing/2014/main" id="{6EA03E69-07A3-94E0-C971-E8960FDA3FE5}"/>
              </a:ext>
            </a:extLst>
          </p:cNvPr>
          <p:cNvSpPr txBox="1">
            <a:spLocks noChangeArrowheads="1"/>
          </p:cNvSpPr>
          <p:nvPr/>
        </p:nvSpPr>
        <p:spPr bwMode="auto">
          <a:xfrm>
            <a:off x="5742606" y="1118396"/>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2024 Sample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N=1,000</a:t>
            </a:r>
          </a:p>
        </p:txBody>
      </p:sp>
      <p:graphicFrame>
        <p:nvGraphicFramePr>
          <p:cNvPr id="28" name="Chart 6">
            <a:extLst>
              <a:ext uri="{FF2B5EF4-FFF2-40B4-BE49-F238E27FC236}">
                <a16:creationId xmlns:a16="http://schemas.microsoft.com/office/drawing/2014/main" id="{8DD3FAE6-C436-C06C-C757-2AA7BB8D13E7}"/>
              </a:ext>
            </a:extLst>
          </p:cNvPr>
          <p:cNvGraphicFramePr/>
          <p:nvPr/>
        </p:nvGraphicFramePr>
        <p:xfrm>
          <a:off x="301566" y="1784801"/>
          <a:ext cx="4022484" cy="4656638"/>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FAE52AF6-7090-F682-8DD2-8B27BBC7D6F0}"/>
              </a:ext>
            </a:extLst>
          </p:cNvPr>
          <p:cNvSpPr/>
          <p:nvPr/>
        </p:nvSpPr>
        <p:spPr>
          <a:xfrm>
            <a:off x="883920" y="1910556"/>
            <a:ext cx="2777713" cy="1070243"/>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CE0058"/>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68D7C901-E70D-A193-04CC-243444B0F93A}"/>
              </a:ext>
            </a:extLst>
          </p:cNvPr>
          <p:cNvCxnSpPr>
            <a:cxnSpLocks/>
          </p:cNvCxnSpPr>
          <p:nvPr/>
        </p:nvCxnSpPr>
        <p:spPr>
          <a:xfrm>
            <a:off x="3904373"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 Box 3">
            <a:extLst>
              <a:ext uri="{FF2B5EF4-FFF2-40B4-BE49-F238E27FC236}">
                <a16:creationId xmlns:a16="http://schemas.microsoft.com/office/drawing/2014/main" id="{C355DF43-0557-5893-4497-91CEAC0E5E77}"/>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(Base: All respondents)</a:t>
            </a:r>
          </a:p>
        </p:txBody>
      </p:sp>
      <p:sp>
        <p:nvSpPr>
          <p:cNvPr id="3" name="Text Box 3">
            <a:extLst>
              <a:ext uri="{FF2B5EF4-FFF2-40B4-BE49-F238E27FC236}">
                <a16:creationId xmlns:a16="http://schemas.microsoft.com/office/drawing/2014/main" id="{B71EED66-E0B5-AAED-3F14-CDD3CFBA75FF}"/>
              </a:ext>
            </a:extLst>
          </p:cNvPr>
          <p:cNvSpPr txBox="1">
            <a:spLocks noChangeArrowheads="1"/>
          </p:cNvSpPr>
          <p:nvPr/>
        </p:nvSpPr>
        <p:spPr bwMode="auto">
          <a:xfrm>
            <a:off x="-41316" y="6334780"/>
            <a:ext cx="17331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0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*2020 codes differ from 2024</a:t>
            </a:r>
          </a:p>
        </p:txBody>
      </p:sp>
      <p:sp>
        <p:nvSpPr>
          <p:cNvPr id="16" name="Text Box 3">
            <a:extLst>
              <a:ext uri="{FF2B5EF4-FFF2-40B4-BE49-F238E27FC236}">
                <a16:creationId xmlns:a16="http://schemas.microsoft.com/office/drawing/2014/main" id="{5540458D-5FEB-D8F5-2186-1B4A7CFC42C4}"/>
              </a:ext>
            </a:extLst>
          </p:cNvPr>
          <p:cNvSpPr txBox="1">
            <a:spLocks noChangeArrowheads="1"/>
          </p:cNvSpPr>
          <p:nvPr/>
        </p:nvSpPr>
        <p:spPr bwMode="auto">
          <a:xfrm>
            <a:off x="28951" y="1222033"/>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TOTAL SAMPLE</a:t>
            </a:r>
          </a:p>
        </p:txBody>
      </p:sp>
      <p:sp>
        <p:nvSpPr>
          <p:cNvPr id="31" name="Rectangle 30">
            <a:extLst>
              <a:ext uri="{FF2B5EF4-FFF2-40B4-BE49-F238E27FC236}">
                <a16:creationId xmlns:a16="http://schemas.microsoft.com/office/drawing/2014/main" id="{E6AD5F3E-A582-1CAB-C65E-D9CA4D8DAD64}"/>
              </a:ext>
            </a:extLst>
          </p:cNvPr>
          <p:cNvSpPr/>
          <p:nvPr/>
        </p:nvSpPr>
        <p:spPr>
          <a:xfrm>
            <a:off x="4510877" y="1910557"/>
            <a:ext cx="2777713" cy="634524"/>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CE0058"/>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BDB564E-B2A6-6138-B688-C46767EBBCE6}"/>
              </a:ext>
            </a:extLst>
          </p:cNvPr>
          <p:cNvSpPr/>
          <p:nvPr/>
        </p:nvSpPr>
        <p:spPr>
          <a:xfrm>
            <a:off x="8503098" y="1910557"/>
            <a:ext cx="2777713" cy="398303"/>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CE005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990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0E980E-EF87-3A23-4066-692003D28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F2A813-D16A-7AEC-8FDE-70A800EDBD38}"/>
              </a:ext>
            </a:extLst>
          </p:cNvPr>
          <p:cNvSpPr>
            <a:spLocks noGrp="1"/>
          </p:cNvSpPr>
          <p:nvPr>
            <p:ph type="title"/>
          </p:nvPr>
        </p:nvSpPr>
        <p:spPr/>
        <p:txBody>
          <a:bodyPr>
            <a:normAutofit/>
          </a:bodyPr>
          <a:lstStyle/>
          <a:p>
            <a:r>
              <a:rPr lang="en-IE" sz="2000" i="1" dirty="0"/>
              <a:t>Behaviour, Child development </a:t>
            </a:r>
            <a:r>
              <a:rPr lang="en-IE" sz="2000" dirty="0"/>
              <a:t>and</a:t>
            </a:r>
            <a:r>
              <a:rPr lang="en-IE" sz="2000" i="1" dirty="0"/>
              <a:t> Education </a:t>
            </a:r>
            <a:r>
              <a:rPr lang="en-IE" sz="2000" dirty="0"/>
              <a:t>rank highest for the Minority Ethnic sample.</a:t>
            </a:r>
          </a:p>
        </p:txBody>
      </p:sp>
      <p:sp>
        <p:nvSpPr>
          <p:cNvPr id="4" name="Text Box 3">
            <a:extLst>
              <a:ext uri="{FF2B5EF4-FFF2-40B4-BE49-F238E27FC236}">
                <a16:creationId xmlns:a16="http://schemas.microsoft.com/office/drawing/2014/main" id="{651C8614-7338-EF1E-0EE3-D4F428BD9C82}"/>
              </a:ext>
            </a:extLst>
          </p:cNvPr>
          <p:cNvSpPr txBox="1">
            <a:spLocks noChangeArrowheads="1"/>
          </p:cNvSpPr>
          <p:nvPr/>
        </p:nvSpPr>
        <p:spPr bwMode="auto">
          <a:xfrm>
            <a:off x="0" y="6581001"/>
            <a:ext cx="104312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Q19 In the last 6 months, what are the key parenting issues that you have wanted information, advice or support on? (ref: child whose birthday is next).</a:t>
            </a:r>
          </a:p>
        </p:txBody>
      </p:sp>
      <p:sp>
        <p:nvSpPr>
          <p:cNvPr id="12" name="TextBox 11">
            <a:extLst>
              <a:ext uri="{FF2B5EF4-FFF2-40B4-BE49-F238E27FC236}">
                <a16:creationId xmlns:a16="http://schemas.microsoft.com/office/drawing/2014/main" id="{E78BACD1-B36B-A443-76CB-99324EAB4BC2}"/>
              </a:ext>
            </a:extLst>
          </p:cNvPr>
          <p:cNvSpPr txBox="1"/>
          <p:nvPr/>
        </p:nvSpPr>
        <p:spPr>
          <a:xfrm>
            <a:off x="2806323" y="1664740"/>
            <a:ext cx="92898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n-GB" sz="1200" b="1" i="0" u="none" strike="noStrike" kern="1200" cap="none" spc="0" normalizeH="0" baseline="30000" noProof="0" dirty="0">
                <a:ln>
                  <a:noFill/>
                </a:ln>
                <a:solidFill>
                  <a:srgbClr val="000000"/>
                </a:solidFill>
                <a:effectLst/>
                <a:uLnTx/>
                <a:uFillTx/>
                <a:latin typeface="Calibri" panose="020F0502020204030204"/>
                <a:ea typeface="+mn-ea"/>
                <a:cs typeface="+mn-cs"/>
              </a:rPr>
              <a:t>st</a:t>
            </a: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 mention</a:t>
            </a:r>
            <a:endParaRPr kumimoji="0" lang="en-IE" sz="12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D07FB01-46DD-3EE3-957C-800F7B5B0AFA}"/>
              </a:ext>
            </a:extLst>
          </p:cNvPr>
          <p:cNvSpPr txBox="1"/>
          <p:nvPr/>
        </p:nvSpPr>
        <p:spPr>
          <a:xfrm>
            <a:off x="3687697" y="1664740"/>
            <a:ext cx="52886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E0058"/>
                </a:solidFill>
                <a:effectLst/>
                <a:uLnTx/>
                <a:uFillTx/>
                <a:latin typeface="Calibri" panose="020F0502020204030204"/>
                <a:ea typeface="+mn-ea"/>
                <a:cs typeface="+mn-cs"/>
              </a:rPr>
              <a:t>Top 3</a:t>
            </a:r>
            <a:endParaRPr kumimoji="0" lang="en-IE" sz="1200" b="1" i="0" u="none" strike="noStrike" kern="1200" cap="none" spc="0" normalizeH="0" baseline="0" noProof="0" dirty="0">
              <a:ln>
                <a:noFill/>
              </a:ln>
              <a:solidFill>
                <a:srgbClr val="CE0058"/>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D8E5C7CB-B724-A846-FBEF-2E8AF6E6E0BE}"/>
              </a:ext>
            </a:extLst>
          </p:cNvPr>
          <p:cNvCxnSpPr>
            <a:cxnSpLocks/>
          </p:cNvCxnSpPr>
          <p:nvPr/>
        </p:nvCxnSpPr>
        <p:spPr>
          <a:xfrm>
            <a:off x="5986600"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Text Box 3">
            <a:extLst>
              <a:ext uri="{FF2B5EF4-FFF2-40B4-BE49-F238E27FC236}">
                <a16:creationId xmlns:a16="http://schemas.microsoft.com/office/drawing/2014/main" id="{5F7CBF6A-120B-0B00-CDAD-0B7C90577C8F}"/>
              </a:ext>
            </a:extLst>
          </p:cNvPr>
          <p:cNvSpPr txBox="1">
            <a:spLocks noChangeArrowheads="1"/>
          </p:cNvSpPr>
          <p:nvPr/>
        </p:nvSpPr>
        <p:spPr bwMode="auto">
          <a:xfrm>
            <a:off x="3270814" y="1228479"/>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N=380</a:t>
            </a:r>
          </a:p>
        </p:txBody>
      </p:sp>
      <p:sp>
        <p:nvSpPr>
          <p:cNvPr id="5" name="Rectangle 4">
            <a:extLst>
              <a:ext uri="{FF2B5EF4-FFF2-40B4-BE49-F238E27FC236}">
                <a16:creationId xmlns:a16="http://schemas.microsoft.com/office/drawing/2014/main" id="{9B8055B3-DAC4-4E2C-61D8-A277FF339272}"/>
              </a:ext>
            </a:extLst>
          </p:cNvPr>
          <p:cNvSpPr/>
          <p:nvPr/>
        </p:nvSpPr>
        <p:spPr>
          <a:xfrm>
            <a:off x="1691852" y="1910557"/>
            <a:ext cx="4022484" cy="642144"/>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CE0058"/>
              </a:solidFill>
              <a:effectLst/>
              <a:uLnTx/>
              <a:uFillTx/>
              <a:latin typeface="Calibri" panose="020F0502020204030204"/>
              <a:ea typeface="+mn-ea"/>
              <a:cs typeface="+mn-cs"/>
            </a:endParaRPr>
          </a:p>
        </p:txBody>
      </p:sp>
      <p:sp>
        <p:nvSpPr>
          <p:cNvPr id="9" name="Text Box 3">
            <a:extLst>
              <a:ext uri="{FF2B5EF4-FFF2-40B4-BE49-F238E27FC236}">
                <a16:creationId xmlns:a16="http://schemas.microsoft.com/office/drawing/2014/main" id="{94716E54-E6EF-2414-96D1-3FEBA4BB37DF}"/>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(Base: All respondents)</a:t>
            </a:r>
          </a:p>
        </p:txBody>
      </p:sp>
      <p:sp>
        <p:nvSpPr>
          <p:cNvPr id="15" name="Text Box 3">
            <a:extLst>
              <a:ext uri="{FF2B5EF4-FFF2-40B4-BE49-F238E27FC236}">
                <a16:creationId xmlns:a16="http://schemas.microsoft.com/office/drawing/2014/main" id="{7CD87F63-08A9-3A1A-B680-1F0834FC9270}"/>
              </a:ext>
            </a:extLst>
          </p:cNvPr>
          <p:cNvSpPr txBox="1">
            <a:spLocks noChangeArrowheads="1"/>
          </p:cNvSpPr>
          <p:nvPr/>
        </p:nvSpPr>
        <p:spPr bwMode="auto">
          <a:xfrm>
            <a:off x="28951" y="1222033"/>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MINORITY ETHNIC SAMPLE</a:t>
            </a:r>
          </a:p>
        </p:txBody>
      </p:sp>
      <p:graphicFrame>
        <p:nvGraphicFramePr>
          <p:cNvPr id="16" name="Chart 6">
            <a:extLst>
              <a:ext uri="{FF2B5EF4-FFF2-40B4-BE49-F238E27FC236}">
                <a16:creationId xmlns:a16="http://schemas.microsoft.com/office/drawing/2014/main" id="{E2828B5B-8724-5E37-4D63-491AB805D738}"/>
              </a:ext>
            </a:extLst>
          </p:cNvPr>
          <p:cNvGraphicFramePr/>
          <p:nvPr/>
        </p:nvGraphicFramePr>
        <p:xfrm>
          <a:off x="1148637"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Chart 6">
            <a:extLst>
              <a:ext uri="{FF2B5EF4-FFF2-40B4-BE49-F238E27FC236}">
                <a16:creationId xmlns:a16="http://schemas.microsoft.com/office/drawing/2014/main" id="{61163B7F-3521-6957-CAA1-9B4F7622C4C7}"/>
              </a:ext>
            </a:extLst>
          </p:cNvPr>
          <p:cNvGraphicFramePr/>
          <p:nvPr/>
        </p:nvGraphicFramePr>
        <p:xfrm>
          <a:off x="7020881"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
            <a:extLst>
              <a:ext uri="{FF2B5EF4-FFF2-40B4-BE49-F238E27FC236}">
                <a16:creationId xmlns:a16="http://schemas.microsoft.com/office/drawing/2014/main" id="{07999D8E-17CC-FAA6-76A0-6A96A33B3B3D}"/>
              </a:ext>
            </a:extLst>
          </p:cNvPr>
          <p:cNvSpPr txBox="1">
            <a:spLocks noChangeArrowheads="1"/>
          </p:cNvSpPr>
          <p:nvPr/>
        </p:nvSpPr>
        <p:spPr bwMode="auto">
          <a:xfrm>
            <a:off x="9032123" y="1228479"/>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N=185</a:t>
            </a:r>
          </a:p>
        </p:txBody>
      </p:sp>
      <p:sp>
        <p:nvSpPr>
          <p:cNvPr id="29" name="TextBox 28">
            <a:extLst>
              <a:ext uri="{FF2B5EF4-FFF2-40B4-BE49-F238E27FC236}">
                <a16:creationId xmlns:a16="http://schemas.microsoft.com/office/drawing/2014/main" id="{7AA40FB4-8F9D-0926-FE9F-C680BFA2DC66}"/>
              </a:ext>
            </a:extLst>
          </p:cNvPr>
          <p:cNvSpPr txBox="1"/>
          <p:nvPr/>
        </p:nvSpPr>
        <p:spPr>
          <a:xfrm>
            <a:off x="8567631" y="1664740"/>
            <a:ext cx="92898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1</a:t>
            </a:r>
            <a:r>
              <a:rPr kumimoji="0" lang="en-GB" sz="1200" b="1" i="0" u="none" strike="noStrike" kern="1200" cap="none" spc="0" normalizeH="0" baseline="30000" noProof="0" dirty="0">
                <a:ln>
                  <a:noFill/>
                </a:ln>
                <a:solidFill>
                  <a:srgbClr val="000000"/>
                </a:solidFill>
                <a:effectLst/>
                <a:uLnTx/>
                <a:uFillTx/>
                <a:latin typeface="Calibri" panose="020F0502020204030204"/>
                <a:ea typeface="+mn-ea"/>
                <a:cs typeface="+mn-cs"/>
              </a:rPr>
              <a:t>st</a:t>
            </a: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 mention</a:t>
            </a:r>
            <a:endParaRPr kumimoji="0" lang="en-IE" sz="12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C7EE205-DBD4-BBA2-1543-ABECC7623DFD}"/>
              </a:ext>
            </a:extLst>
          </p:cNvPr>
          <p:cNvSpPr txBox="1"/>
          <p:nvPr/>
        </p:nvSpPr>
        <p:spPr>
          <a:xfrm>
            <a:off x="9449005" y="1664740"/>
            <a:ext cx="52886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E0058"/>
                </a:solidFill>
                <a:effectLst/>
                <a:uLnTx/>
                <a:uFillTx/>
                <a:latin typeface="Calibri" panose="020F0502020204030204"/>
                <a:ea typeface="+mn-ea"/>
                <a:cs typeface="+mn-cs"/>
              </a:rPr>
              <a:t>Top 3</a:t>
            </a:r>
            <a:endParaRPr kumimoji="0" lang="en-IE" sz="1200" b="1" i="0" u="none" strike="noStrike" kern="1200" cap="none" spc="0" normalizeH="0" baseline="0" noProof="0" dirty="0">
              <a:ln>
                <a:noFill/>
              </a:ln>
              <a:solidFill>
                <a:srgbClr val="CE0058"/>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E73E517-8546-E9D6-D680-4F1856AFED74}"/>
              </a:ext>
            </a:extLst>
          </p:cNvPr>
          <p:cNvSpPr/>
          <p:nvPr/>
        </p:nvSpPr>
        <p:spPr>
          <a:xfrm>
            <a:off x="7360717" y="1895317"/>
            <a:ext cx="3070546" cy="403383"/>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CE005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8657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GB" sz="2000" i="1" dirty="0"/>
              <a:t>Key Parenting Issues – Top 3 </a:t>
            </a:r>
            <a:br>
              <a:rPr lang="en-GB" sz="2000" i="1" dirty="0"/>
            </a:br>
            <a:r>
              <a:rPr lang="en-GB" sz="2000" i="1" dirty="0"/>
              <a:t>Demographics</a:t>
            </a:r>
            <a:endParaRPr lang="en-IE" sz="2000" i="1" dirty="0"/>
          </a:p>
        </p:txBody>
      </p:sp>
      <p:sp>
        <p:nvSpPr>
          <p:cNvPr id="4" name="Text Box 3">
            <a:extLst>
              <a:ext uri="{FF2B5EF4-FFF2-40B4-BE49-F238E27FC236}">
                <a16:creationId xmlns:a16="http://schemas.microsoft.com/office/drawing/2014/main" id="{872347BB-12EC-DF4D-5914-5697613D4B68}"/>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Q19 In the last 6 months, what are the key parenting issues that you have wanted information, advice or support on? </a:t>
            </a:r>
          </a:p>
        </p:txBody>
      </p:sp>
      <p:sp>
        <p:nvSpPr>
          <p:cNvPr id="7" name="Text Box 3">
            <a:extLst>
              <a:ext uri="{FF2B5EF4-FFF2-40B4-BE49-F238E27FC236}">
                <a16:creationId xmlns:a16="http://schemas.microsoft.com/office/drawing/2014/main" id="{12202E98-B2AA-2BB7-EF1F-DFB2B8CA75D7}"/>
              </a:ext>
            </a:extLst>
          </p:cNvPr>
          <p:cNvSpPr txBox="1">
            <a:spLocks noChangeArrowheads="1"/>
          </p:cNvSpPr>
          <p:nvPr/>
        </p:nvSpPr>
        <p:spPr bwMode="auto">
          <a:xfrm>
            <a:off x="0" y="6357441"/>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sp>
        <p:nvSpPr>
          <p:cNvPr id="8" name="Text Box 3">
            <a:extLst>
              <a:ext uri="{FF2B5EF4-FFF2-40B4-BE49-F238E27FC236}">
                <a16:creationId xmlns:a16="http://schemas.microsoft.com/office/drawing/2014/main" id="{D2374F28-6BDB-05E8-F226-A23B8F53BA57}"/>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graphicFrame>
        <p:nvGraphicFramePr>
          <p:cNvPr id="5" name="Table 4">
            <a:extLst>
              <a:ext uri="{FF2B5EF4-FFF2-40B4-BE49-F238E27FC236}">
                <a16:creationId xmlns:a16="http://schemas.microsoft.com/office/drawing/2014/main" id="{45F1B243-F4CD-A507-662D-2FB7CD628BF6}"/>
              </a:ext>
            </a:extLst>
          </p:cNvPr>
          <p:cNvGraphicFramePr>
            <a:graphicFrameLocks noGrp="1"/>
          </p:cNvGraphicFramePr>
          <p:nvPr>
            <p:extLst>
              <p:ext uri="{D42A27DB-BD31-4B8C-83A1-F6EECF244321}">
                <p14:modId xmlns:p14="http://schemas.microsoft.com/office/powerpoint/2010/main" val="1817188871"/>
              </p:ext>
            </p:extLst>
          </p:nvPr>
        </p:nvGraphicFramePr>
        <p:xfrm>
          <a:off x="304800" y="2384959"/>
          <a:ext cx="11499761" cy="3470274"/>
        </p:xfrm>
        <a:graphic>
          <a:graphicData uri="http://schemas.openxmlformats.org/drawingml/2006/table">
            <a:tbl>
              <a:tblPr firstRow="1" bandRow="1">
                <a:tableStyleId>{9D7B26C5-4107-4FEC-AEDC-1716B250A1EF}</a:tableStyleId>
              </a:tblPr>
              <a:tblGrid>
                <a:gridCol w="1895412">
                  <a:extLst>
                    <a:ext uri="{9D8B030D-6E8A-4147-A177-3AD203B41FA5}">
                      <a16:colId xmlns:a16="http://schemas.microsoft.com/office/drawing/2014/main" val="4089323703"/>
                    </a:ext>
                  </a:extLst>
                </a:gridCol>
                <a:gridCol w="636977">
                  <a:extLst>
                    <a:ext uri="{9D8B030D-6E8A-4147-A177-3AD203B41FA5}">
                      <a16:colId xmlns:a16="http://schemas.microsoft.com/office/drawing/2014/main" val="1057394503"/>
                    </a:ext>
                  </a:extLst>
                </a:gridCol>
                <a:gridCol w="636977">
                  <a:extLst>
                    <a:ext uri="{9D8B030D-6E8A-4147-A177-3AD203B41FA5}">
                      <a16:colId xmlns:a16="http://schemas.microsoft.com/office/drawing/2014/main" val="4176872577"/>
                    </a:ext>
                  </a:extLst>
                </a:gridCol>
                <a:gridCol w="636977">
                  <a:extLst>
                    <a:ext uri="{9D8B030D-6E8A-4147-A177-3AD203B41FA5}">
                      <a16:colId xmlns:a16="http://schemas.microsoft.com/office/drawing/2014/main" val="2055820629"/>
                    </a:ext>
                  </a:extLst>
                </a:gridCol>
                <a:gridCol w="636977">
                  <a:extLst>
                    <a:ext uri="{9D8B030D-6E8A-4147-A177-3AD203B41FA5}">
                      <a16:colId xmlns:a16="http://schemas.microsoft.com/office/drawing/2014/main" val="1440344629"/>
                    </a:ext>
                  </a:extLst>
                </a:gridCol>
                <a:gridCol w="636977">
                  <a:extLst>
                    <a:ext uri="{9D8B030D-6E8A-4147-A177-3AD203B41FA5}">
                      <a16:colId xmlns:a16="http://schemas.microsoft.com/office/drawing/2014/main" val="1094750844"/>
                    </a:ext>
                  </a:extLst>
                </a:gridCol>
                <a:gridCol w="636977">
                  <a:extLst>
                    <a:ext uri="{9D8B030D-6E8A-4147-A177-3AD203B41FA5}">
                      <a16:colId xmlns:a16="http://schemas.microsoft.com/office/drawing/2014/main" val="3740255347"/>
                    </a:ext>
                  </a:extLst>
                </a:gridCol>
                <a:gridCol w="636977">
                  <a:extLst>
                    <a:ext uri="{9D8B030D-6E8A-4147-A177-3AD203B41FA5}">
                      <a16:colId xmlns:a16="http://schemas.microsoft.com/office/drawing/2014/main" val="4014689243"/>
                    </a:ext>
                  </a:extLst>
                </a:gridCol>
                <a:gridCol w="636977">
                  <a:extLst>
                    <a:ext uri="{9D8B030D-6E8A-4147-A177-3AD203B41FA5}">
                      <a16:colId xmlns:a16="http://schemas.microsoft.com/office/drawing/2014/main" val="467181807"/>
                    </a:ext>
                  </a:extLst>
                </a:gridCol>
                <a:gridCol w="636977">
                  <a:extLst>
                    <a:ext uri="{9D8B030D-6E8A-4147-A177-3AD203B41FA5}">
                      <a16:colId xmlns:a16="http://schemas.microsoft.com/office/drawing/2014/main" val="2868335770"/>
                    </a:ext>
                  </a:extLst>
                </a:gridCol>
                <a:gridCol w="636977">
                  <a:extLst>
                    <a:ext uri="{9D8B030D-6E8A-4147-A177-3AD203B41FA5}">
                      <a16:colId xmlns:a16="http://schemas.microsoft.com/office/drawing/2014/main" val="388256369"/>
                    </a:ext>
                  </a:extLst>
                </a:gridCol>
                <a:gridCol w="636977">
                  <a:extLst>
                    <a:ext uri="{9D8B030D-6E8A-4147-A177-3AD203B41FA5}">
                      <a16:colId xmlns:a16="http://schemas.microsoft.com/office/drawing/2014/main" val="3273114468"/>
                    </a:ext>
                  </a:extLst>
                </a:gridCol>
                <a:gridCol w="636977">
                  <a:extLst>
                    <a:ext uri="{9D8B030D-6E8A-4147-A177-3AD203B41FA5}">
                      <a16:colId xmlns:a16="http://schemas.microsoft.com/office/drawing/2014/main" val="214893157"/>
                    </a:ext>
                  </a:extLst>
                </a:gridCol>
                <a:gridCol w="636977">
                  <a:extLst>
                    <a:ext uri="{9D8B030D-6E8A-4147-A177-3AD203B41FA5}">
                      <a16:colId xmlns:a16="http://schemas.microsoft.com/office/drawing/2014/main" val="3300824227"/>
                    </a:ext>
                  </a:extLst>
                </a:gridCol>
                <a:gridCol w="686671">
                  <a:extLst>
                    <a:ext uri="{9D8B030D-6E8A-4147-A177-3AD203B41FA5}">
                      <a16:colId xmlns:a16="http://schemas.microsoft.com/office/drawing/2014/main" val="3709150490"/>
                    </a:ext>
                  </a:extLst>
                </a:gridCol>
                <a:gridCol w="636977">
                  <a:extLst>
                    <a:ext uri="{9D8B030D-6E8A-4147-A177-3AD203B41FA5}">
                      <a16:colId xmlns:a16="http://schemas.microsoft.com/office/drawing/2014/main" val="4169344004"/>
                    </a:ext>
                  </a:extLst>
                </a:gridCol>
              </a:tblGrid>
              <a:tr h="166380">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972000">
                <a:tc>
                  <a:txBody>
                    <a:bodyPr/>
                    <a:lstStyle/>
                    <a:p>
                      <a:pPr algn="l" fontAlgn="b"/>
                      <a:endParaRPr lang="en-IE" sz="100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0">
                <a:tc>
                  <a:txBody>
                    <a:bodyPr/>
                    <a:lstStyle/>
                    <a:p>
                      <a:pPr algn="l" fontAlgn="b"/>
                      <a:r>
                        <a:rPr lang="en-GB" sz="1000" b="1" u="sng" strike="noStrike" kern="1200" dirty="0">
                          <a:solidFill>
                            <a:schemeClr val="accent2"/>
                          </a:solidFill>
                          <a:effectLst/>
                          <a:latin typeface="+mn-lt"/>
                        </a:rPr>
                        <a:t>2026</a:t>
                      </a:r>
                      <a:endParaRPr lang="en-IE" sz="10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0">
                <a:tc>
                  <a:txBody>
                    <a:bodyPr/>
                    <a:lstStyle/>
                    <a:p>
                      <a:pPr algn="ctr" fontAlgn="ctr"/>
                      <a:r>
                        <a:rPr lang="en-IE" sz="1000" b="0" i="1" u="none" strike="noStrike" dirty="0">
                          <a:solidFill>
                            <a:schemeClr val="accent2"/>
                          </a:solidFill>
                          <a:effectLst/>
                          <a:latin typeface="+mn-lt"/>
                        </a:rPr>
                        <a:t>N=</a:t>
                      </a:r>
                      <a:endParaRPr lang="en-IE" sz="10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931</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305</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626</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238</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400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255</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39</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602</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329</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245</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268</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254</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164</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706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225</a:t>
                      </a:r>
                    </a:p>
                  </a:txBody>
                  <a:tcPr marL="7620" marR="7620" marT="762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Behaviour</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39%</a:t>
                      </a:r>
                    </a:p>
                  </a:txBody>
                  <a:tcPr marL="7620" marR="7620" marT="7620" marB="0" anchor="ctr">
                    <a:lnR w="12700" cap="flat" cmpd="sng" algn="ctr">
                      <a:noFill/>
                      <a:prstDash val="solid"/>
                      <a:round/>
                      <a:headEnd type="none" w="med" len="med"/>
                      <a:tailEnd type="none" w="med" len="med"/>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42%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43%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42%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Anxiety</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30%</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30%</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44%</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Child development</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2634816705"/>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1" u="sng" strike="noStrike" dirty="0">
                          <a:solidFill>
                            <a:schemeClr val="accent3"/>
                          </a:solidFill>
                          <a:effectLst/>
                          <a:latin typeface="+mn-lt"/>
                        </a:rPr>
                        <a:t>Ethnic Minority</a:t>
                      </a: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R>
                      <a:noFill/>
                    </a:ln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IE" sz="1000" b="0" i="1" u="none" strike="noStrike" kern="1200" dirty="0">
                        <a:solidFill>
                          <a:schemeClr val="accent3"/>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015870373"/>
                  </a:ext>
                </a:extLst>
              </a:tr>
              <a:tr h="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0" i="1" u="none" strike="noStrike" dirty="0">
                          <a:solidFill>
                            <a:schemeClr val="accent3"/>
                          </a:solidFill>
                          <a:effectLst/>
                          <a:latin typeface="+mn-lt"/>
                        </a:rPr>
                        <a:t>N=</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185</a:t>
                      </a:r>
                    </a:p>
                  </a:txBody>
                  <a:tcPr marL="7620" marR="7620" marT="7620" marB="0" anchor="b">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57</a:t>
                      </a:r>
                    </a:p>
                  </a:txBody>
                  <a:tcPr marL="7620" marR="7620" marT="7620" marB="0" anchor="b">
                    <a:lnR>
                      <a:noFill/>
                    </a:ln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128</a:t>
                      </a: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56</a:t>
                      </a: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93</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28</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8</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119</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66</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54</a:t>
                      </a: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59</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29</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43</a:t>
                      </a: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159</a:t>
                      </a: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26</a:t>
                      </a:r>
                    </a:p>
                  </a:txBody>
                  <a:tcPr marL="7620" marR="7620" marT="762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639557"/>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Behaviour</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43%</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54%</a:t>
                      </a:r>
                    </a:p>
                  </a:txBody>
                  <a:tcPr marL="7620" marR="7620" marT="7620" marB="0" anchor="ctr">
                    <a:lnR w="12700" cap="flat" cmpd="sng" algn="ctr">
                      <a:noFill/>
                      <a:prstDash val="solid"/>
                      <a:round/>
                      <a:headEnd type="none" w="med" len="med"/>
                      <a:tailEnd type="none" w="med" len="med"/>
                    </a:ln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50%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42%</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39%</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925829378"/>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Child development</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19%</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14%</a:t>
                      </a:r>
                    </a:p>
                  </a:txBody>
                  <a:tcPr marL="7620" marR="7620" marT="7620" marB="0" anchor="ctr">
                    <a:lnR>
                      <a:noFill/>
                    </a:ln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15%</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15%</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4210909228"/>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Education</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14%</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21%</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12%</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752473706"/>
                  </a:ext>
                </a:extLst>
              </a:tr>
            </a:tbl>
          </a:graphicData>
        </a:graphic>
      </p:graphicFrame>
    </p:spTree>
    <p:extLst>
      <p:ext uri="{BB962C8B-B14F-4D97-AF65-F5344CB8AC3E}">
        <p14:creationId xmlns:p14="http://schemas.microsoft.com/office/powerpoint/2010/main" val="4291408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ABEFDD-88C6-28F7-47EB-9800B09A00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F2FDB-98F3-0F79-853E-9306C6AFF6CF}"/>
              </a:ext>
            </a:extLst>
          </p:cNvPr>
          <p:cNvSpPr>
            <a:spLocks noGrp="1"/>
          </p:cNvSpPr>
          <p:nvPr>
            <p:ph type="title"/>
          </p:nvPr>
        </p:nvSpPr>
        <p:spPr/>
        <p:txBody>
          <a:bodyPr>
            <a:normAutofit/>
          </a:bodyPr>
          <a:lstStyle/>
          <a:p>
            <a:r>
              <a:rPr lang="en-IE" sz="2000" i="1" dirty="0"/>
              <a:t>Parent &amp; toddler groups, Antenatal classes </a:t>
            </a:r>
            <a:r>
              <a:rPr lang="en-IE" sz="2000" dirty="0"/>
              <a:t>and </a:t>
            </a:r>
            <a:r>
              <a:rPr lang="en-IE" sz="2000" i="1" dirty="0"/>
              <a:t>Parent support groups</a:t>
            </a:r>
            <a:r>
              <a:rPr lang="en-IE" sz="2000" dirty="0"/>
              <a:t> are also the supports most attended in 2026 for the Minority Ethnic sample.</a:t>
            </a:r>
          </a:p>
        </p:txBody>
      </p:sp>
      <p:sp>
        <p:nvSpPr>
          <p:cNvPr id="11" name="Text Box 3">
            <a:extLst>
              <a:ext uri="{FF2B5EF4-FFF2-40B4-BE49-F238E27FC236}">
                <a16:creationId xmlns:a16="http://schemas.microsoft.com/office/drawing/2014/main" id="{823A30C7-3DB3-A7E1-E766-559280985B3B}"/>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Q20 Which parenting supports have you ever used or attended for your child whose birthday is next? </a:t>
            </a:r>
          </a:p>
        </p:txBody>
      </p:sp>
      <p:sp>
        <p:nvSpPr>
          <p:cNvPr id="4" name="Text Box 3">
            <a:extLst>
              <a:ext uri="{FF2B5EF4-FFF2-40B4-BE49-F238E27FC236}">
                <a16:creationId xmlns:a16="http://schemas.microsoft.com/office/drawing/2014/main" id="{514D8FD4-7706-68D0-A7DC-6952238308C7}"/>
              </a:ext>
            </a:extLst>
          </p:cNvPr>
          <p:cNvSpPr txBox="1">
            <a:spLocks noChangeArrowheads="1"/>
          </p:cNvSpPr>
          <p:nvPr/>
        </p:nvSpPr>
        <p:spPr bwMode="auto">
          <a:xfrm>
            <a:off x="9195747" y="1387988"/>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cxnSp>
        <p:nvCxnSpPr>
          <p:cNvPr id="9" name="Straight Connector 8">
            <a:extLst>
              <a:ext uri="{FF2B5EF4-FFF2-40B4-BE49-F238E27FC236}">
                <a16:creationId xmlns:a16="http://schemas.microsoft.com/office/drawing/2014/main" id="{7207BB39-4A5A-B167-D758-57F18142CBC9}"/>
              </a:ext>
            </a:extLst>
          </p:cNvPr>
          <p:cNvCxnSpPr>
            <a:cxnSpLocks/>
          </p:cNvCxnSpPr>
          <p:nvPr/>
        </p:nvCxnSpPr>
        <p:spPr>
          <a:xfrm>
            <a:off x="5864123" y="141526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9" name="Chart 6">
            <a:extLst>
              <a:ext uri="{FF2B5EF4-FFF2-40B4-BE49-F238E27FC236}">
                <a16:creationId xmlns:a16="http://schemas.microsoft.com/office/drawing/2014/main" id="{5DBDC80F-1FFF-AEEC-2F05-221F3DA3B846}"/>
              </a:ext>
            </a:extLst>
          </p:cNvPr>
          <p:cNvGraphicFramePr/>
          <p:nvPr/>
        </p:nvGraphicFramePr>
        <p:xfrm>
          <a:off x="7168486"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Box 3">
            <a:extLst>
              <a:ext uri="{FF2B5EF4-FFF2-40B4-BE49-F238E27FC236}">
                <a16:creationId xmlns:a16="http://schemas.microsoft.com/office/drawing/2014/main" id="{FFF74B89-EA18-A7EA-70C5-142E16CAF67E}"/>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15" name="Text Box 3">
            <a:extLst>
              <a:ext uri="{FF2B5EF4-FFF2-40B4-BE49-F238E27FC236}">
                <a16:creationId xmlns:a16="http://schemas.microsoft.com/office/drawing/2014/main" id="{B1522338-F64C-21AA-C435-AD883FC86318}"/>
              </a:ext>
            </a:extLst>
          </p:cNvPr>
          <p:cNvSpPr txBox="1">
            <a:spLocks noChangeArrowheads="1"/>
          </p:cNvSpPr>
          <p:nvPr/>
        </p:nvSpPr>
        <p:spPr bwMode="auto">
          <a:xfrm>
            <a:off x="3054174" y="1387988"/>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N=380</a:t>
            </a:r>
          </a:p>
        </p:txBody>
      </p:sp>
      <p:graphicFrame>
        <p:nvGraphicFramePr>
          <p:cNvPr id="16" name="Chart 6">
            <a:extLst>
              <a:ext uri="{FF2B5EF4-FFF2-40B4-BE49-F238E27FC236}">
                <a16:creationId xmlns:a16="http://schemas.microsoft.com/office/drawing/2014/main" id="{565B2431-BE84-F65C-5F1D-7CEF8755A7AF}"/>
              </a:ext>
            </a:extLst>
          </p:cNvPr>
          <p:cNvGraphicFramePr/>
          <p:nvPr/>
        </p:nvGraphicFramePr>
        <p:xfrm>
          <a:off x="1026913"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90ABFCA2-D53B-AE83-E28B-97C5494A719A}"/>
              </a:ext>
            </a:extLst>
          </p:cNvPr>
          <p:cNvSpPr/>
          <p:nvPr/>
        </p:nvSpPr>
        <p:spPr>
          <a:xfrm>
            <a:off x="1132945" y="1910556"/>
            <a:ext cx="3716307" cy="1518444"/>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20" name="Text Box 3">
            <a:extLst>
              <a:ext uri="{FF2B5EF4-FFF2-40B4-BE49-F238E27FC236}">
                <a16:creationId xmlns:a16="http://schemas.microsoft.com/office/drawing/2014/main" id="{05EF6CF8-A8B3-A838-8926-477843BEE6E5}"/>
              </a:ext>
            </a:extLst>
          </p:cNvPr>
          <p:cNvSpPr txBox="1">
            <a:spLocks noChangeArrowheads="1"/>
          </p:cNvSpPr>
          <p:nvPr/>
        </p:nvSpPr>
        <p:spPr bwMode="auto">
          <a:xfrm>
            <a:off x="28951" y="1222033"/>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sp>
        <p:nvSpPr>
          <p:cNvPr id="21" name="Rectangle 20">
            <a:extLst>
              <a:ext uri="{FF2B5EF4-FFF2-40B4-BE49-F238E27FC236}">
                <a16:creationId xmlns:a16="http://schemas.microsoft.com/office/drawing/2014/main" id="{CBC439B2-2471-ED05-3DEC-8F3BD1F2D537}"/>
              </a:ext>
            </a:extLst>
          </p:cNvPr>
          <p:cNvSpPr/>
          <p:nvPr/>
        </p:nvSpPr>
        <p:spPr>
          <a:xfrm>
            <a:off x="7168486" y="1910556"/>
            <a:ext cx="3716307" cy="1518444"/>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3" name="Text Box 3">
            <a:extLst>
              <a:ext uri="{FF2B5EF4-FFF2-40B4-BE49-F238E27FC236}">
                <a16:creationId xmlns:a16="http://schemas.microsoft.com/office/drawing/2014/main" id="{77D441F9-7E5B-CCA1-34CA-4997D7590275}"/>
              </a:ext>
            </a:extLst>
          </p:cNvPr>
          <p:cNvSpPr txBox="1">
            <a:spLocks noChangeArrowheads="1"/>
          </p:cNvSpPr>
          <p:nvPr/>
        </p:nvSpPr>
        <p:spPr bwMode="auto">
          <a:xfrm>
            <a:off x="-41316" y="6334780"/>
            <a:ext cx="19030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*Codes changed over each wave</a:t>
            </a:r>
          </a:p>
        </p:txBody>
      </p:sp>
    </p:spTree>
    <p:extLst>
      <p:ext uri="{BB962C8B-B14F-4D97-AF65-F5344CB8AC3E}">
        <p14:creationId xmlns:p14="http://schemas.microsoft.com/office/powerpoint/2010/main" val="30089593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0EDA276-22B2-5E30-B200-5356FB1FA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1A18F3-5762-26A6-F16F-C4CF686BE54E}"/>
              </a:ext>
            </a:extLst>
          </p:cNvPr>
          <p:cNvSpPr>
            <a:spLocks noGrp="1"/>
          </p:cNvSpPr>
          <p:nvPr>
            <p:ph type="title"/>
          </p:nvPr>
        </p:nvSpPr>
        <p:spPr/>
        <p:txBody>
          <a:bodyPr>
            <a:normAutofit/>
          </a:bodyPr>
          <a:lstStyle/>
          <a:p>
            <a:r>
              <a:rPr lang="en-IE" sz="2000" dirty="0"/>
              <a:t>For the Minority Ethnic sample, a higher rate (34%) report their </a:t>
            </a:r>
            <a:r>
              <a:rPr lang="en-GB" sz="2000" dirty="0"/>
              <a:t>partner/co-parent </a:t>
            </a:r>
            <a:r>
              <a:rPr lang="en-IE" sz="2000" dirty="0"/>
              <a:t>used </a:t>
            </a:r>
            <a:r>
              <a:rPr lang="en-GB" sz="2000" dirty="0"/>
              <a:t>parenting supports.</a:t>
            </a:r>
            <a:endParaRPr lang="en-IE" sz="2000" dirty="0"/>
          </a:p>
        </p:txBody>
      </p:sp>
      <p:sp>
        <p:nvSpPr>
          <p:cNvPr id="4" name="Text Box 3">
            <a:extLst>
              <a:ext uri="{FF2B5EF4-FFF2-40B4-BE49-F238E27FC236}">
                <a16:creationId xmlns:a16="http://schemas.microsoft.com/office/drawing/2014/main" id="{CEA13186-530A-1EBE-F4F6-ABF2BF96D857}"/>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Q21 Has your partner/co-parent used any parenting supports in relation to your child whose birthday is next?</a:t>
            </a:r>
          </a:p>
        </p:txBody>
      </p:sp>
      <p:sp>
        <p:nvSpPr>
          <p:cNvPr id="3" name="Text Box 3">
            <a:extLst>
              <a:ext uri="{FF2B5EF4-FFF2-40B4-BE49-F238E27FC236}">
                <a16:creationId xmlns:a16="http://schemas.microsoft.com/office/drawing/2014/main" id="{CFE0807E-9617-84E2-1FD6-21ECCC75B1A5}"/>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9" name="Text Box 3">
            <a:extLst>
              <a:ext uri="{FF2B5EF4-FFF2-40B4-BE49-F238E27FC236}">
                <a16:creationId xmlns:a16="http://schemas.microsoft.com/office/drawing/2014/main" id="{4FED1C62-A717-E5FF-D3E1-E2132A7D870B}"/>
              </a:ext>
            </a:extLst>
          </p:cNvPr>
          <p:cNvSpPr txBox="1">
            <a:spLocks noChangeArrowheads="1"/>
          </p:cNvSpPr>
          <p:nvPr/>
        </p:nvSpPr>
        <p:spPr bwMode="auto">
          <a:xfrm>
            <a:off x="5144612" y="1015407"/>
            <a:ext cx="22985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400" i="1" dirty="0">
                <a:solidFill>
                  <a:schemeClr val="accent3"/>
                </a:solidFill>
                <a:latin typeface="Calibri" panose="020F0502020204030204" pitchFamily="34" charset="0"/>
              </a:rPr>
              <a:t>Partner/Co-parent used any </a:t>
            </a:r>
          </a:p>
          <a:p>
            <a:pPr algn="ctr" eaLnBrk="1" fontAlgn="base" hangingPunct="1">
              <a:spcBef>
                <a:spcPct val="0"/>
              </a:spcBef>
              <a:spcAft>
                <a:spcPct val="0"/>
              </a:spcAft>
              <a:defRPr/>
            </a:pPr>
            <a:r>
              <a:rPr lang="en-GB" altLang="en-US" sz="1400" i="1" dirty="0">
                <a:solidFill>
                  <a:schemeClr val="accent3"/>
                </a:solidFill>
                <a:latin typeface="Calibri" panose="020F0502020204030204" pitchFamily="34" charset="0"/>
              </a:rPr>
              <a:t>parenting supports </a:t>
            </a:r>
          </a:p>
        </p:txBody>
      </p:sp>
      <p:sp>
        <p:nvSpPr>
          <p:cNvPr id="28" name="Text Box 3">
            <a:extLst>
              <a:ext uri="{FF2B5EF4-FFF2-40B4-BE49-F238E27FC236}">
                <a16:creationId xmlns:a16="http://schemas.microsoft.com/office/drawing/2014/main" id="{F43E8A00-23F2-D72C-920B-A6007BD90AE4}"/>
              </a:ext>
            </a:extLst>
          </p:cNvPr>
          <p:cNvSpPr txBox="1">
            <a:spLocks noChangeArrowheads="1"/>
          </p:cNvSpPr>
          <p:nvPr/>
        </p:nvSpPr>
        <p:spPr bwMode="auto">
          <a:xfrm>
            <a:off x="0" y="6357441"/>
            <a:ext cx="11176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*NA/DK excluded</a:t>
            </a:r>
          </a:p>
        </p:txBody>
      </p:sp>
      <p:sp>
        <p:nvSpPr>
          <p:cNvPr id="10" name="Text Box 3">
            <a:extLst>
              <a:ext uri="{FF2B5EF4-FFF2-40B4-BE49-F238E27FC236}">
                <a16:creationId xmlns:a16="http://schemas.microsoft.com/office/drawing/2014/main" id="{4DCE0B16-B9A6-8CF0-E6DC-CEBCEDC4D083}"/>
              </a:ext>
            </a:extLst>
          </p:cNvPr>
          <p:cNvSpPr txBox="1">
            <a:spLocks noChangeArrowheads="1"/>
          </p:cNvSpPr>
          <p:nvPr/>
        </p:nvSpPr>
        <p:spPr bwMode="auto">
          <a:xfrm>
            <a:off x="28951" y="1222033"/>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sp>
        <p:nvSpPr>
          <p:cNvPr id="11" name="Text Box 3">
            <a:extLst>
              <a:ext uri="{FF2B5EF4-FFF2-40B4-BE49-F238E27FC236}">
                <a16:creationId xmlns:a16="http://schemas.microsoft.com/office/drawing/2014/main" id="{93B1415F-E2AB-7C95-4562-999713D22BC5}"/>
              </a:ext>
            </a:extLst>
          </p:cNvPr>
          <p:cNvSpPr txBox="1">
            <a:spLocks noChangeArrowheads="1"/>
          </p:cNvSpPr>
          <p:nvPr/>
        </p:nvSpPr>
        <p:spPr bwMode="auto">
          <a:xfrm>
            <a:off x="9330146" y="1625466"/>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sp>
        <p:nvSpPr>
          <p:cNvPr id="19" name="Text Box 3">
            <a:extLst>
              <a:ext uri="{FF2B5EF4-FFF2-40B4-BE49-F238E27FC236}">
                <a16:creationId xmlns:a16="http://schemas.microsoft.com/office/drawing/2014/main" id="{B4B7A65C-9654-72F9-BE66-4A7015E37C62}"/>
              </a:ext>
            </a:extLst>
          </p:cNvPr>
          <p:cNvSpPr txBox="1">
            <a:spLocks noChangeArrowheads="1"/>
          </p:cNvSpPr>
          <p:nvPr/>
        </p:nvSpPr>
        <p:spPr bwMode="auto">
          <a:xfrm>
            <a:off x="2655143" y="1625466"/>
            <a:ext cx="6335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N=380 </a:t>
            </a:r>
          </a:p>
        </p:txBody>
      </p:sp>
      <p:graphicFrame>
        <p:nvGraphicFramePr>
          <p:cNvPr id="20" name="Chart 19">
            <a:extLst>
              <a:ext uri="{FF2B5EF4-FFF2-40B4-BE49-F238E27FC236}">
                <a16:creationId xmlns:a16="http://schemas.microsoft.com/office/drawing/2014/main" id="{5CF62E38-861F-B0E4-43E7-7EF7B05793B6}"/>
              </a:ext>
            </a:extLst>
          </p:cNvPr>
          <p:cNvGraphicFramePr/>
          <p:nvPr>
            <p:extLst>
              <p:ext uri="{D42A27DB-BD31-4B8C-83A1-F6EECF244321}">
                <p14:modId xmlns:p14="http://schemas.microsoft.com/office/powerpoint/2010/main" val="1879391106"/>
              </p:ext>
            </p:extLst>
          </p:nvPr>
        </p:nvGraphicFramePr>
        <p:xfrm>
          <a:off x="792676" y="2148418"/>
          <a:ext cx="4358443" cy="3976169"/>
        </p:xfrm>
        <a:graphic>
          <a:graphicData uri="http://schemas.openxmlformats.org/drawingml/2006/chart">
            <c:chart xmlns:c="http://schemas.openxmlformats.org/drawingml/2006/chart" xmlns:r="http://schemas.openxmlformats.org/officeDocument/2006/relationships" r:id="rId2"/>
          </a:graphicData>
        </a:graphic>
      </p:graphicFrame>
      <p:cxnSp>
        <p:nvCxnSpPr>
          <p:cNvPr id="23" name="Straight Connector 22">
            <a:extLst>
              <a:ext uri="{FF2B5EF4-FFF2-40B4-BE49-F238E27FC236}">
                <a16:creationId xmlns:a16="http://schemas.microsoft.com/office/drawing/2014/main" id="{A5D001FF-370B-5E85-33BB-C8F8E4D8026D}"/>
              </a:ext>
            </a:extLst>
          </p:cNvPr>
          <p:cNvCxnSpPr>
            <a:cxnSpLocks/>
          </p:cNvCxnSpPr>
          <p:nvPr/>
        </p:nvCxnSpPr>
        <p:spPr>
          <a:xfrm>
            <a:off x="6293901" y="1918177"/>
            <a:ext cx="0" cy="420257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6" name="Chart 25">
            <a:extLst>
              <a:ext uri="{FF2B5EF4-FFF2-40B4-BE49-F238E27FC236}">
                <a16:creationId xmlns:a16="http://schemas.microsoft.com/office/drawing/2014/main" id="{DC447FEB-D161-C237-85C1-3FC3CBE07C96}"/>
              </a:ext>
            </a:extLst>
          </p:cNvPr>
          <p:cNvGraphicFramePr/>
          <p:nvPr>
            <p:extLst>
              <p:ext uri="{D42A27DB-BD31-4B8C-83A1-F6EECF244321}">
                <p14:modId xmlns:p14="http://schemas.microsoft.com/office/powerpoint/2010/main" val="3938810573"/>
              </p:ext>
            </p:extLst>
          </p:nvPr>
        </p:nvGraphicFramePr>
        <p:xfrm>
          <a:off x="7450046" y="2148418"/>
          <a:ext cx="4358443" cy="39761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0464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GB" sz="2000" i="1" dirty="0"/>
              <a:t>Parenting Supports Attended – Top 3 </a:t>
            </a:r>
            <a:br>
              <a:rPr lang="en-GB" sz="2000" i="1" dirty="0"/>
            </a:br>
            <a:r>
              <a:rPr lang="en-GB" sz="2000" i="1" dirty="0"/>
              <a:t>Demographics</a:t>
            </a:r>
            <a:endParaRPr lang="en-IE" sz="2000" i="1" dirty="0"/>
          </a:p>
        </p:txBody>
      </p:sp>
      <p:sp>
        <p:nvSpPr>
          <p:cNvPr id="4" name="Text Box 3">
            <a:extLst>
              <a:ext uri="{FF2B5EF4-FFF2-40B4-BE49-F238E27FC236}">
                <a16:creationId xmlns:a16="http://schemas.microsoft.com/office/drawing/2014/main" id="{872347BB-12EC-DF4D-5914-5697613D4B68}"/>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Q20 Which parenting supports have you ever used or attended for your child whose birthday is next? </a:t>
            </a:r>
          </a:p>
        </p:txBody>
      </p:sp>
      <p:sp>
        <p:nvSpPr>
          <p:cNvPr id="7" name="Text Box 3">
            <a:extLst>
              <a:ext uri="{FF2B5EF4-FFF2-40B4-BE49-F238E27FC236}">
                <a16:creationId xmlns:a16="http://schemas.microsoft.com/office/drawing/2014/main" id="{12202E98-B2AA-2BB7-EF1F-DFB2B8CA75D7}"/>
              </a:ext>
            </a:extLst>
          </p:cNvPr>
          <p:cNvSpPr txBox="1">
            <a:spLocks noChangeArrowheads="1"/>
          </p:cNvSpPr>
          <p:nvPr/>
        </p:nvSpPr>
        <p:spPr bwMode="auto">
          <a:xfrm>
            <a:off x="0" y="6357441"/>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sp>
        <p:nvSpPr>
          <p:cNvPr id="8" name="Text Box 3">
            <a:extLst>
              <a:ext uri="{FF2B5EF4-FFF2-40B4-BE49-F238E27FC236}">
                <a16:creationId xmlns:a16="http://schemas.microsoft.com/office/drawing/2014/main" id="{D2374F28-6BDB-05E8-F226-A23B8F53BA57}"/>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graphicFrame>
        <p:nvGraphicFramePr>
          <p:cNvPr id="5" name="Table 4">
            <a:extLst>
              <a:ext uri="{FF2B5EF4-FFF2-40B4-BE49-F238E27FC236}">
                <a16:creationId xmlns:a16="http://schemas.microsoft.com/office/drawing/2014/main" id="{26263B30-F453-0442-86BD-0B6A16D33964}"/>
              </a:ext>
            </a:extLst>
          </p:cNvPr>
          <p:cNvGraphicFramePr>
            <a:graphicFrameLocks noGrp="1"/>
          </p:cNvGraphicFramePr>
          <p:nvPr>
            <p:extLst>
              <p:ext uri="{D42A27DB-BD31-4B8C-83A1-F6EECF244321}">
                <p14:modId xmlns:p14="http://schemas.microsoft.com/office/powerpoint/2010/main" val="3191129237"/>
              </p:ext>
            </p:extLst>
          </p:nvPr>
        </p:nvGraphicFramePr>
        <p:xfrm>
          <a:off x="304800" y="1651819"/>
          <a:ext cx="11499761" cy="4203416"/>
        </p:xfrm>
        <a:graphic>
          <a:graphicData uri="http://schemas.openxmlformats.org/drawingml/2006/table">
            <a:tbl>
              <a:tblPr firstRow="1" bandRow="1">
                <a:tableStyleId>{9D7B26C5-4107-4FEC-AEDC-1716B250A1EF}</a:tableStyleId>
              </a:tblPr>
              <a:tblGrid>
                <a:gridCol w="1895412">
                  <a:extLst>
                    <a:ext uri="{9D8B030D-6E8A-4147-A177-3AD203B41FA5}">
                      <a16:colId xmlns:a16="http://schemas.microsoft.com/office/drawing/2014/main" val="4089323703"/>
                    </a:ext>
                  </a:extLst>
                </a:gridCol>
                <a:gridCol w="636977">
                  <a:extLst>
                    <a:ext uri="{9D8B030D-6E8A-4147-A177-3AD203B41FA5}">
                      <a16:colId xmlns:a16="http://schemas.microsoft.com/office/drawing/2014/main" val="1057394503"/>
                    </a:ext>
                  </a:extLst>
                </a:gridCol>
                <a:gridCol w="636977">
                  <a:extLst>
                    <a:ext uri="{9D8B030D-6E8A-4147-A177-3AD203B41FA5}">
                      <a16:colId xmlns:a16="http://schemas.microsoft.com/office/drawing/2014/main" val="4176872577"/>
                    </a:ext>
                  </a:extLst>
                </a:gridCol>
                <a:gridCol w="636977">
                  <a:extLst>
                    <a:ext uri="{9D8B030D-6E8A-4147-A177-3AD203B41FA5}">
                      <a16:colId xmlns:a16="http://schemas.microsoft.com/office/drawing/2014/main" val="2055820629"/>
                    </a:ext>
                  </a:extLst>
                </a:gridCol>
                <a:gridCol w="636977">
                  <a:extLst>
                    <a:ext uri="{9D8B030D-6E8A-4147-A177-3AD203B41FA5}">
                      <a16:colId xmlns:a16="http://schemas.microsoft.com/office/drawing/2014/main" val="1440344629"/>
                    </a:ext>
                  </a:extLst>
                </a:gridCol>
                <a:gridCol w="636977">
                  <a:extLst>
                    <a:ext uri="{9D8B030D-6E8A-4147-A177-3AD203B41FA5}">
                      <a16:colId xmlns:a16="http://schemas.microsoft.com/office/drawing/2014/main" val="1094750844"/>
                    </a:ext>
                  </a:extLst>
                </a:gridCol>
                <a:gridCol w="636977">
                  <a:extLst>
                    <a:ext uri="{9D8B030D-6E8A-4147-A177-3AD203B41FA5}">
                      <a16:colId xmlns:a16="http://schemas.microsoft.com/office/drawing/2014/main" val="3740255347"/>
                    </a:ext>
                  </a:extLst>
                </a:gridCol>
                <a:gridCol w="636977">
                  <a:extLst>
                    <a:ext uri="{9D8B030D-6E8A-4147-A177-3AD203B41FA5}">
                      <a16:colId xmlns:a16="http://schemas.microsoft.com/office/drawing/2014/main" val="4014689243"/>
                    </a:ext>
                  </a:extLst>
                </a:gridCol>
                <a:gridCol w="636977">
                  <a:extLst>
                    <a:ext uri="{9D8B030D-6E8A-4147-A177-3AD203B41FA5}">
                      <a16:colId xmlns:a16="http://schemas.microsoft.com/office/drawing/2014/main" val="467181807"/>
                    </a:ext>
                  </a:extLst>
                </a:gridCol>
                <a:gridCol w="636977">
                  <a:extLst>
                    <a:ext uri="{9D8B030D-6E8A-4147-A177-3AD203B41FA5}">
                      <a16:colId xmlns:a16="http://schemas.microsoft.com/office/drawing/2014/main" val="2868335770"/>
                    </a:ext>
                  </a:extLst>
                </a:gridCol>
                <a:gridCol w="636977">
                  <a:extLst>
                    <a:ext uri="{9D8B030D-6E8A-4147-A177-3AD203B41FA5}">
                      <a16:colId xmlns:a16="http://schemas.microsoft.com/office/drawing/2014/main" val="388256369"/>
                    </a:ext>
                  </a:extLst>
                </a:gridCol>
                <a:gridCol w="636977">
                  <a:extLst>
                    <a:ext uri="{9D8B030D-6E8A-4147-A177-3AD203B41FA5}">
                      <a16:colId xmlns:a16="http://schemas.microsoft.com/office/drawing/2014/main" val="3273114468"/>
                    </a:ext>
                  </a:extLst>
                </a:gridCol>
                <a:gridCol w="636977">
                  <a:extLst>
                    <a:ext uri="{9D8B030D-6E8A-4147-A177-3AD203B41FA5}">
                      <a16:colId xmlns:a16="http://schemas.microsoft.com/office/drawing/2014/main" val="214893157"/>
                    </a:ext>
                  </a:extLst>
                </a:gridCol>
                <a:gridCol w="636977">
                  <a:extLst>
                    <a:ext uri="{9D8B030D-6E8A-4147-A177-3AD203B41FA5}">
                      <a16:colId xmlns:a16="http://schemas.microsoft.com/office/drawing/2014/main" val="3300824227"/>
                    </a:ext>
                  </a:extLst>
                </a:gridCol>
                <a:gridCol w="686671">
                  <a:extLst>
                    <a:ext uri="{9D8B030D-6E8A-4147-A177-3AD203B41FA5}">
                      <a16:colId xmlns:a16="http://schemas.microsoft.com/office/drawing/2014/main" val="3709150490"/>
                    </a:ext>
                  </a:extLst>
                </a:gridCol>
                <a:gridCol w="636977">
                  <a:extLst>
                    <a:ext uri="{9D8B030D-6E8A-4147-A177-3AD203B41FA5}">
                      <a16:colId xmlns:a16="http://schemas.microsoft.com/office/drawing/2014/main" val="4169344004"/>
                    </a:ext>
                  </a:extLst>
                </a:gridCol>
              </a:tblGrid>
              <a:tr h="267665">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1177347">
                <a:tc>
                  <a:txBody>
                    <a:bodyPr/>
                    <a:lstStyle/>
                    <a:p>
                      <a:pPr algn="l" fontAlgn="b"/>
                      <a:endParaRPr lang="en-IE" sz="100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193826">
                <a:tc>
                  <a:txBody>
                    <a:bodyPr/>
                    <a:lstStyle/>
                    <a:p>
                      <a:pPr algn="l" fontAlgn="b"/>
                      <a:r>
                        <a:rPr lang="en-GB" sz="1000" b="1" u="sng" strike="noStrike" kern="1200" dirty="0">
                          <a:solidFill>
                            <a:schemeClr val="accent2"/>
                          </a:solidFill>
                          <a:effectLst/>
                          <a:latin typeface="+mn-lt"/>
                        </a:rPr>
                        <a:t>2026</a:t>
                      </a:r>
                      <a:endParaRPr lang="en-IE" sz="10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193826">
                <a:tc>
                  <a:txBody>
                    <a:bodyPr/>
                    <a:lstStyle/>
                    <a:p>
                      <a:pPr algn="ctr" fontAlgn="ctr"/>
                      <a:r>
                        <a:rPr lang="en-IE" sz="1000" b="0" i="1" u="none" strike="noStrike" dirty="0">
                          <a:solidFill>
                            <a:schemeClr val="accent2"/>
                          </a:solidFill>
                          <a:effectLst/>
                          <a:latin typeface="+mn-lt"/>
                        </a:rPr>
                        <a:t>N=</a:t>
                      </a:r>
                      <a:endParaRPr lang="en-IE" sz="10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1000</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331</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669</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251</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421</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286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42</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644</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356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260</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290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270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180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760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240</a:t>
                      </a:r>
                    </a:p>
                  </a:txBody>
                  <a:tcPr marL="7620" marR="7620" marT="762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297443">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Antenatal classes</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R w="12700" cap="flat" cmpd="sng" algn="ctr">
                      <a:noFill/>
                      <a:prstDash val="solid"/>
                      <a:round/>
                      <a:headEnd type="none" w="med" len="med"/>
                      <a:tailEnd type="none" w="med" len="med"/>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29%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18%</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26%</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297443">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Parent &amp; Toddler Group</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23%</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15%</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297443">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Parent support group</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24%</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26%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23%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r h="1961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2634816705"/>
                  </a:ext>
                </a:extLst>
              </a:tr>
              <a:tr h="1961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1" u="sng" strike="noStrike" dirty="0">
                          <a:solidFill>
                            <a:schemeClr val="accent3"/>
                          </a:solidFill>
                          <a:effectLst/>
                          <a:latin typeface="+mn-lt"/>
                        </a:rPr>
                        <a:t>Ethnic Minority</a:t>
                      </a: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015870373"/>
                  </a:ext>
                </a:extLst>
              </a:tr>
              <a:tr h="19382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0" i="1" u="none" strike="noStrike" dirty="0">
                          <a:solidFill>
                            <a:schemeClr val="accent3"/>
                          </a:solidFill>
                          <a:effectLst/>
                          <a:latin typeface="+mn-lt"/>
                        </a:rPr>
                        <a:t>N=</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197</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57</a:t>
                      </a:r>
                    </a:p>
                  </a:txBody>
                  <a:tcPr marL="7620" marR="7620" marT="7620" marB="0" anchor="ctr">
                    <a:lnR>
                      <a:noFill/>
                    </a:ln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140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101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72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60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65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43</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169</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639557"/>
                  </a:ext>
                </a:extLst>
              </a:tr>
              <a:tr h="297443">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Parent &amp; Toddler Group</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24%</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12%</a:t>
                      </a:r>
                    </a:p>
                  </a:txBody>
                  <a:tcPr marL="7620" marR="7620" marT="7620" marB="0" anchor="ctr">
                    <a:lnR w="12700" cap="flat" cmpd="sng" algn="ctr">
                      <a:noFill/>
                      <a:prstDash val="solid"/>
                      <a:round/>
                      <a:headEnd type="none" w="med" len="med"/>
                      <a:tailEnd type="none" w="med" len="med"/>
                    </a:ln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925829378"/>
                  </a:ext>
                </a:extLst>
              </a:tr>
              <a:tr h="297443">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Antenatal classes</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11%</a:t>
                      </a:r>
                    </a:p>
                  </a:txBody>
                  <a:tcPr marL="7620" marR="7620" marT="7620" marB="0" anchor="ctr">
                    <a:lnR>
                      <a:noFill/>
                    </a:lnR>
                    <a:lnB>
                      <a:noFill/>
                    </a:lnB>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25%</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30%</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4210909228"/>
                  </a:ext>
                </a:extLst>
              </a:tr>
              <a:tr h="297443">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Parent support group</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28%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14%</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16%</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12%</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12%</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752473706"/>
                  </a:ext>
                </a:extLst>
              </a:tr>
            </a:tbl>
          </a:graphicData>
        </a:graphic>
      </p:graphicFrame>
    </p:spTree>
    <p:extLst>
      <p:ext uri="{BB962C8B-B14F-4D97-AF65-F5344CB8AC3E}">
        <p14:creationId xmlns:p14="http://schemas.microsoft.com/office/powerpoint/2010/main" val="3205428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4BEEC3-8E85-0519-1BE8-B03CA435CB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81505D-48D1-9056-3A3F-075424F9BFCF}"/>
              </a:ext>
            </a:extLst>
          </p:cNvPr>
          <p:cNvSpPr>
            <a:spLocks noGrp="1"/>
          </p:cNvSpPr>
          <p:nvPr>
            <p:ph type="title"/>
          </p:nvPr>
        </p:nvSpPr>
        <p:spPr/>
        <p:txBody>
          <a:bodyPr>
            <a:normAutofit/>
          </a:bodyPr>
          <a:lstStyle/>
          <a:p>
            <a:r>
              <a:rPr lang="en-IE" sz="2100" dirty="0"/>
              <a:t>A lack of awareness of what is available remains the key reason for not using parenting support services amongst the Minority Ethnic sample.</a:t>
            </a:r>
          </a:p>
        </p:txBody>
      </p:sp>
      <p:sp>
        <p:nvSpPr>
          <p:cNvPr id="11" name="Text Box 3">
            <a:extLst>
              <a:ext uri="{FF2B5EF4-FFF2-40B4-BE49-F238E27FC236}">
                <a16:creationId xmlns:a16="http://schemas.microsoft.com/office/drawing/2014/main" id="{0F99A131-396A-5AE2-23CC-9256A165CF3F}"/>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Q23 Is there any reason why you might not choose to use a parenting support service in relation to your child whose birthday is next? </a:t>
            </a:r>
          </a:p>
        </p:txBody>
      </p:sp>
      <p:sp>
        <p:nvSpPr>
          <p:cNvPr id="12" name="Text Box 3">
            <a:extLst>
              <a:ext uri="{FF2B5EF4-FFF2-40B4-BE49-F238E27FC236}">
                <a16:creationId xmlns:a16="http://schemas.microsoft.com/office/drawing/2014/main" id="{EE8775F4-4B07-D204-4204-F83EA552263F}"/>
              </a:ext>
            </a:extLst>
          </p:cNvPr>
          <p:cNvSpPr txBox="1">
            <a:spLocks noChangeArrowheads="1"/>
          </p:cNvSpPr>
          <p:nvPr/>
        </p:nvSpPr>
        <p:spPr bwMode="auto">
          <a:xfrm>
            <a:off x="4691540" y="1044793"/>
            <a:ext cx="22559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400" i="1" dirty="0">
                <a:solidFill>
                  <a:schemeClr val="accent2"/>
                </a:solidFill>
                <a:latin typeface="Calibri" panose="020F0502020204030204" pitchFamily="34" charset="0"/>
              </a:rPr>
              <a:t>Reason you might not use </a:t>
            </a:r>
          </a:p>
          <a:p>
            <a:pPr algn="ctr" eaLnBrk="1" fontAlgn="base" hangingPunct="1">
              <a:spcBef>
                <a:spcPct val="0"/>
              </a:spcBef>
              <a:spcAft>
                <a:spcPct val="0"/>
              </a:spcAft>
              <a:defRPr/>
            </a:pPr>
            <a:r>
              <a:rPr lang="en-GB" altLang="en-US" sz="1400" i="1" dirty="0">
                <a:solidFill>
                  <a:schemeClr val="accent2"/>
                </a:solidFill>
                <a:latin typeface="Calibri" panose="020F0502020204030204" pitchFamily="34" charset="0"/>
              </a:rPr>
              <a:t>a parenting support service </a:t>
            </a:r>
          </a:p>
        </p:txBody>
      </p:sp>
      <p:sp>
        <p:nvSpPr>
          <p:cNvPr id="3" name="Text Box 3">
            <a:extLst>
              <a:ext uri="{FF2B5EF4-FFF2-40B4-BE49-F238E27FC236}">
                <a16:creationId xmlns:a16="http://schemas.microsoft.com/office/drawing/2014/main" id="{B92EDBEE-950C-E133-A3E8-70236584ED67}"/>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15" name="Text Box 3">
            <a:extLst>
              <a:ext uri="{FF2B5EF4-FFF2-40B4-BE49-F238E27FC236}">
                <a16:creationId xmlns:a16="http://schemas.microsoft.com/office/drawing/2014/main" id="{8754259A-B2BB-13BE-894E-69DDA4131229}"/>
              </a:ext>
            </a:extLst>
          </p:cNvPr>
          <p:cNvSpPr txBox="1">
            <a:spLocks noChangeArrowheads="1"/>
          </p:cNvSpPr>
          <p:nvPr/>
        </p:nvSpPr>
        <p:spPr bwMode="auto">
          <a:xfrm>
            <a:off x="9195747" y="1387988"/>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cxnSp>
        <p:nvCxnSpPr>
          <p:cNvPr id="16" name="Straight Connector 15">
            <a:extLst>
              <a:ext uri="{FF2B5EF4-FFF2-40B4-BE49-F238E27FC236}">
                <a16:creationId xmlns:a16="http://schemas.microsoft.com/office/drawing/2014/main" id="{C65346F7-1EB8-6490-0795-9DDDA63AA9C1}"/>
              </a:ext>
            </a:extLst>
          </p:cNvPr>
          <p:cNvCxnSpPr>
            <a:cxnSpLocks/>
          </p:cNvCxnSpPr>
          <p:nvPr/>
        </p:nvCxnSpPr>
        <p:spPr>
          <a:xfrm>
            <a:off x="5826023" y="1913870"/>
            <a:ext cx="0" cy="452756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Text Box 3">
            <a:extLst>
              <a:ext uri="{FF2B5EF4-FFF2-40B4-BE49-F238E27FC236}">
                <a16:creationId xmlns:a16="http://schemas.microsoft.com/office/drawing/2014/main" id="{B3C0CBAA-83B9-A3C8-9F78-21EAD119C0BC}"/>
              </a:ext>
            </a:extLst>
          </p:cNvPr>
          <p:cNvSpPr txBox="1">
            <a:spLocks noChangeArrowheads="1"/>
          </p:cNvSpPr>
          <p:nvPr/>
        </p:nvSpPr>
        <p:spPr bwMode="auto">
          <a:xfrm>
            <a:off x="3054174" y="1387988"/>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N=380</a:t>
            </a:r>
          </a:p>
        </p:txBody>
      </p:sp>
      <p:graphicFrame>
        <p:nvGraphicFramePr>
          <p:cNvPr id="21" name="Chart 6">
            <a:extLst>
              <a:ext uri="{FF2B5EF4-FFF2-40B4-BE49-F238E27FC236}">
                <a16:creationId xmlns:a16="http://schemas.microsoft.com/office/drawing/2014/main" id="{532A482C-364F-F1D5-C3DC-E3549EEA41E3}"/>
              </a:ext>
            </a:extLst>
          </p:cNvPr>
          <p:cNvGraphicFramePr/>
          <p:nvPr/>
        </p:nvGraphicFramePr>
        <p:xfrm>
          <a:off x="419102" y="1784801"/>
          <a:ext cx="5200648" cy="4656638"/>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 Box 3">
            <a:extLst>
              <a:ext uri="{FF2B5EF4-FFF2-40B4-BE49-F238E27FC236}">
                <a16:creationId xmlns:a16="http://schemas.microsoft.com/office/drawing/2014/main" id="{2CBA0ABD-A43D-955C-6F94-3D4E16112B20}"/>
              </a:ext>
            </a:extLst>
          </p:cNvPr>
          <p:cNvSpPr txBox="1">
            <a:spLocks noChangeArrowheads="1"/>
          </p:cNvSpPr>
          <p:nvPr/>
        </p:nvSpPr>
        <p:spPr bwMode="auto">
          <a:xfrm>
            <a:off x="28951" y="1222033"/>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sp>
        <p:nvSpPr>
          <p:cNvPr id="24" name="Rectangle 23">
            <a:extLst>
              <a:ext uri="{FF2B5EF4-FFF2-40B4-BE49-F238E27FC236}">
                <a16:creationId xmlns:a16="http://schemas.microsoft.com/office/drawing/2014/main" id="{03E8EF9A-9928-3A99-F004-92FFB8F2318B}"/>
              </a:ext>
            </a:extLst>
          </p:cNvPr>
          <p:cNvSpPr/>
          <p:nvPr/>
        </p:nvSpPr>
        <p:spPr>
          <a:xfrm>
            <a:off x="219211" y="1897412"/>
            <a:ext cx="5387738" cy="991261"/>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graphicFrame>
        <p:nvGraphicFramePr>
          <p:cNvPr id="25" name="Chart 6">
            <a:extLst>
              <a:ext uri="{FF2B5EF4-FFF2-40B4-BE49-F238E27FC236}">
                <a16:creationId xmlns:a16="http://schemas.microsoft.com/office/drawing/2014/main" id="{0AAAE935-C9EA-3CB7-4AF0-946BF2267CDA}"/>
              </a:ext>
            </a:extLst>
          </p:cNvPr>
          <p:cNvGraphicFramePr/>
          <p:nvPr/>
        </p:nvGraphicFramePr>
        <p:xfrm>
          <a:off x="6025916" y="1784801"/>
          <a:ext cx="6166084"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25">
            <a:extLst>
              <a:ext uri="{FF2B5EF4-FFF2-40B4-BE49-F238E27FC236}">
                <a16:creationId xmlns:a16="http://schemas.microsoft.com/office/drawing/2014/main" id="{C69915BD-9C56-DF0D-2F77-ACBB0307EFDC}"/>
              </a:ext>
            </a:extLst>
          </p:cNvPr>
          <p:cNvSpPr/>
          <p:nvPr/>
        </p:nvSpPr>
        <p:spPr>
          <a:xfrm>
            <a:off x="6096000" y="1897413"/>
            <a:ext cx="5876925" cy="866570"/>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Tree>
    <p:extLst>
      <p:ext uri="{BB962C8B-B14F-4D97-AF65-F5344CB8AC3E}">
        <p14:creationId xmlns:p14="http://schemas.microsoft.com/office/powerpoint/2010/main" val="3218347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GB" sz="2000" i="1" dirty="0"/>
              <a:t>Reason not to use Parenting Support Services – Top 3 </a:t>
            </a:r>
            <a:br>
              <a:rPr lang="en-GB" sz="2000" i="1" dirty="0"/>
            </a:br>
            <a:r>
              <a:rPr lang="en-GB" sz="2000" i="1" dirty="0"/>
              <a:t>Demographics</a:t>
            </a:r>
            <a:endParaRPr lang="en-IE" sz="2000" i="1" dirty="0"/>
          </a:p>
        </p:txBody>
      </p:sp>
      <p:sp>
        <p:nvSpPr>
          <p:cNvPr id="4" name="Text Box 3">
            <a:extLst>
              <a:ext uri="{FF2B5EF4-FFF2-40B4-BE49-F238E27FC236}">
                <a16:creationId xmlns:a16="http://schemas.microsoft.com/office/drawing/2014/main" id="{872347BB-12EC-DF4D-5914-5697613D4B68}"/>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Q23 Is there any reason why you might not choose to use a parenting support service in relation to your child whose birthday is next? </a:t>
            </a:r>
          </a:p>
        </p:txBody>
      </p:sp>
      <p:sp>
        <p:nvSpPr>
          <p:cNvPr id="7" name="Text Box 3">
            <a:extLst>
              <a:ext uri="{FF2B5EF4-FFF2-40B4-BE49-F238E27FC236}">
                <a16:creationId xmlns:a16="http://schemas.microsoft.com/office/drawing/2014/main" id="{12202E98-B2AA-2BB7-EF1F-DFB2B8CA75D7}"/>
              </a:ext>
            </a:extLst>
          </p:cNvPr>
          <p:cNvSpPr txBox="1">
            <a:spLocks noChangeArrowheads="1"/>
          </p:cNvSpPr>
          <p:nvPr/>
        </p:nvSpPr>
        <p:spPr bwMode="auto">
          <a:xfrm>
            <a:off x="0" y="6357441"/>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sp>
        <p:nvSpPr>
          <p:cNvPr id="8" name="Text Box 3">
            <a:extLst>
              <a:ext uri="{FF2B5EF4-FFF2-40B4-BE49-F238E27FC236}">
                <a16:creationId xmlns:a16="http://schemas.microsoft.com/office/drawing/2014/main" id="{D2374F28-6BDB-05E8-F226-A23B8F53BA57}"/>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graphicFrame>
        <p:nvGraphicFramePr>
          <p:cNvPr id="5" name="Table 4">
            <a:extLst>
              <a:ext uri="{FF2B5EF4-FFF2-40B4-BE49-F238E27FC236}">
                <a16:creationId xmlns:a16="http://schemas.microsoft.com/office/drawing/2014/main" id="{5D576995-7973-A15B-F787-40EB6F81EE02}"/>
              </a:ext>
            </a:extLst>
          </p:cNvPr>
          <p:cNvGraphicFramePr>
            <a:graphicFrameLocks noGrp="1"/>
          </p:cNvGraphicFramePr>
          <p:nvPr>
            <p:extLst>
              <p:ext uri="{D42A27DB-BD31-4B8C-83A1-F6EECF244321}">
                <p14:modId xmlns:p14="http://schemas.microsoft.com/office/powerpoint/2010/main" val="936300893"/>
              </p:ext>
            </p:extLst>
          </p:nvPr>
        </p:nvGraphicFramePr>
        <p:xfrm>
          <a:off x="304800" y="1766503"/>
          <a:ext cx="11499761" cy="4012018"/>
        </p:xfrm>
        <a:graphic>
          <a:graphicData uri="http://schemas.openxmlformats.org/drawingml/2006/table">
            <a:tbl>
              <a:tblPr firstRow="1" bandRow="1">
                <a:tableStyleId>{9D7B26C5-4107-4FEC-AEDC-1716B250A1EF}</a:tableStyleId>
              </a:tblPr>
              <a:tblGrid>
                <a:gridCol w="1895412">
                  <a:extLst>
                    <a:ext uri="{9D8B030D-6E8A-4147-A177-3AD203B41FA5}">
                      <a16:colId xmlns:a16="http://schemas.microsoft.com/office/drawing/2014/main" val="4089323703"/>
                    </a:ext>
                  </a:extLst>
                </a:gridCol>
                <a:gridCol w="636977">
                  <a:extLst>
                    <a:ext uri="{9D8B030D-6E8A-4147-A177-3AD203B41FA5}">
                      <a16:colId xmlns:a16="http://schemas.microsoft.com/office/drawing/2014/main" val="1057394503"/>
                    </a:ext>
                  </a:extLst>
                </a:gridCol>
                <a:gridCol w="636977">
                  <a:extLst>
                    <a:ext uri="{9D8B030D-6E8A-4147-A177-3AD203B41FA5}">
                      <a16:colId xmlns:a16="http://schemas.microsoft.com/office/drawing/2014/main" val="4176872577"/>
                    </a:ext>
                  </a:extLst>
                </a:gridCol>
                <a:gridCol w="636977">
                  <a:extLst>
                    <a:ext uri="{9D8B030D-6E8A-4147-A177-3AD203B41FA5}">
                      <a16:colId xmlns:a16="http://schemas.microsoft.com/office/drawing/2014/main" val="2055820629"/>
                    </a:ext>
                  </a:extLst>
                </a:gridCol>
                <a:gridCol w="636977">
                  <a:extLst>
                    <a:ext uri="{9D8B030D-6E8A-4147-A177-3AD203B41FA5}">
                      <a16:colId xmlns:a16="http://schemas.microsoft.com/office/drawing/2014/main" val="1440344629"/>
                    </a:ext>
                  </a:extLst>
                </a:gridCol>
                <a:gridCol w="636977">
                  <a:extLst>
                    <a:ext uri="{9D8B030D-6E8A-4147-A177-3AD203B41FA5}">
                      <a16:colId xmlns:a16="http://schemas.microsoft.com/office/drawing/2014/main" val="1094750844"/>
                    </a:ext>
                  </a:extLst>
                </a:gridCol>
                <a:gridCol w="636977">
                  <a:extLst>
                    <a:ext uri="{9D8B030D-6E8A-4147-A177-3AD203B41FA5}">
                      <a16:colId xmlns:a16="http://schemas.microsoft.com/office/drawing/2014/main" val="3740255347"/>
                    </a:ext>
                  </a:extLst>
                </a:gridCol>
                <a:gridCol w="636977">
                  <a:extLst>
                    <a:ext uri="{9D8B030D-6E8A-4147-A177-3AD203B41FA5}">
                      <a16:colId xmlns:a16="http://schemas.microsoft.com/office/drawing/2014/main" val="4014689243"/>
                    </a:ext>
                  </a:extLst>
                </a:gridCol>
                <a:gridCol w="636977">
                  <a:extLst>
                    <a:ext uri="{9D8B030D-6E8A-4147-A177-3AD203B41FA5}">
                      <a16:colId xmlns:a16="http://schemas.microsoft.com/office/drawing/2014/main" val="467181807"/>
                    </a:ext>
                  </a:extLst>
                </a:gridCol>
                <a:gridCol w="636977">
                  <a:extLst>
                    <a:ext uri="{9D8B030D-6E8A-4147-A177-3AD203B41FA5}">
                      <a16:colId xmlns:a16="http://schemas.microsoft.com/office/drawing/2014/main" val="2868335770"/>
                    </a:ext>
                  </a:extLst>
                </a:gridCol>
                <a:gridCol w="636977">
                  <a:extLst>
                    <a:ext uri="{9D8B030D-6E8A-4147-A177-3AD203B41FA5}">
                      <a16:colId xmlns:a16="http://schemas.microsoft.com/office/drawing/2014/main" val="388256369"/>
                    </a:ext>
                  </a:extLst>
                </a:gridCol>
                <a:gridCol w="636977">
                  <a:extLst>
                    <a:ext uri="{9D8B030D-6E8A-4147-A177-3AD203B41FA5}">
                      <a16:colId xmlns:a16="http://schemas.microsoft.com/office/drawing/2014/main" val="3273114468"/>
                    </a:ext>
                  </a:extLst>
                </a:gridCol>
                <a:gridCol w="636977">
                  <a:extLst>
                    <a:ext uri="{9D8B030D-6E8A-4147-A177-3AD203B41FA5}">
                      <a16:colId xmlns:a16="http://schemas.microsoft.com/office/drawing/2014/main" val="214893157"/>
                    </a:ext>
                  </a:extLst>
                </a:gridCol>
                <a:gridCol w="636977">
                  <a:extLst>
                    <a:ext uri="{9D8B030D-6E8A-4147-A177-3AD203B41FA5}">
                      <a16:colId xmlns:a16="http://schemas.microsoft.com/office/drawing/2014/main" val="3300824227"/>
                    </a:ext>
                  </a:extLst>
                </a:gridCol>
                <a:gridCol w="686671">
                  <a:extLst>
                    <a:ext uri="{9D8B030D-6E8A-4147-A177-3AD203B41FA5}">
                      <a16:colId xmlns:a16="http://schemas.microsoft.com/office/drawing/2014/main" val="3709150490"/>
                    </a:ext>
                  </a:extLst>
                </a:gridCol>
                <a:gridCol w="636977">
                  <a:extLst>
                    <a:ext uri="{9D8B030D-6E8A-4147-A177-3AD203B41FA5}">
                      <a16:colId xmlns:a16="http://schemas.microsoft.com/office/drawing/2014/main" val="4169344004"/>
                    </a:ext>
                  </a:extLst>
                </a:gridCol>
              </a:tblGrid>
              <a:tr h="166380">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972000">
                <a:tc>
                  <a:txBody>
                    <a:bodyPr/>
                    <a:lstStyle/>
                    <a:p>
                      <a:pPr algn="l" fontAlgn="b"/>
                      <a:endParaRPr lang="en-IE" sz="100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0">
                <a:tc>
                  <a:txBody>
                    <a:bodyPr/>
                    <a:lstStyle/>
                    <a:p>
                      <a:pPr algn="l" fontAlgn="b"/>
                      <a:r>
                        <a:rPr lang="en-GB" sz="1000" b="1" u="sng" strike="noStrike" kern="1200" dirty="0">
                          <a:solidFill>
                            <a:schemeClr val="accent2"/>
                          </a:solidFill>
                          <a:effectLst/>
                          <a:latin typeface="+mn-lt"/>
                        </a:rPr>
                        <a:t>2026</a:t>
                      </a:r>
                      <a:endParaRPr lang="en-IE" sz="10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0">
                <a:tc>
                  <a:txBody>
                    <a:bodyPr/>
                    <a:lstStyle/>
                    <a:p>
                      <a:pPr algn="ctr" fontAlgn="ctr"/>
                      <a:r>
                        <a:rPr lang="en-IE" sz="1000" b="0" i="1" u="none" strike="noStrike" dirty="0">
                          <a:solidFill>
                            <a:schemeClr val="accent2"/>
                          </a:solidFill>
                          <a:effectLst/>
                          <a:latin typeface="+mn-lt"/>
                        </a:rPr>
                        <a:t>N=</a:t>
                      </a:r>
                      <a:endParaRPr lang="en-IE" sz="10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1000</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331</a:t>
                      </a:r>
                    </a:p>
                  </a:txBody>
                  <a:tcPr marL="7620" marR="7620" marT="7620" marB="0" anchor="ctr">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669</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251</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421</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286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42</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644</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356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260</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290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270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180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760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240</a:t>
                      </a:r>
                    </a:p>
                  </a:txBody>
                  <a:tcPr marL="7620" marR="7620" marT="762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I don't need any additional support</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R w="12700" cap="flat" cmpd="sng" algn="ctr">
                      <a:noFill/>
                      <a:prstDash val="solid"/>
                      <a:round/>
                      <a:headEnd type="none" w="med" len="med"/>
                      <a:tailEnd type="none" w="med" len="med"/>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22%</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30%</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26%</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I don't know what is available</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Inconvenient times/ Lack of time</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r h="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200" b="0" i="0" u="none" strike="noStrike" kern="1200" dirty="0">
                        <a:solidFill>
                          <a:srgbClr val="000000"/>
                        </a:solidFill>
                        <a:effectLst/>
                        <a:latin typeface="+mn-lt"/>
                        <a:ea typeface="+mn-ea"/>
                        <a:cs typeface="+mn-cs"/>
                      </a:endParaRPr>
                    </a:p>
                  </a:txBody>
                  <a:tcPr marL="7620" marR="7620" marT="7620" marB="0" anchor="c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R>
                      <a:noFill/>
                    </a:ln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2634816705"/>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1" u="sng" strike="noStrike" dirty="0">
                          <a:solidFill>
                            <a:schemeClr val="accent3"/>
                          </a:solidFill>
                          <a:effectLst/>
                          <a:latin typeface="+mn-lt"/>
                        </a:rPr>
                        <a:t>Ethnic Minority</a:t>
                      </a: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015870373"/>
                  </a:ext>
                </a:extLst>
              </a:tr>
              <a:tr h="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0" i="1" u="none" strike="noStrike" dirty="0">
                          <a:solidFill>
                            <a:schemeClr val="accent3"/>
                          </a:solidFill>
                          <a:effectLst/>
                          <a:latin typeface="+mn-lt"/>
                        </a:rPr>
                        <a:t>N=</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197</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57</a:t>
                      </a:r>
                    </a:p>
                  </a:txBody>
                  <a:tcPr marL="7620" marR="7620" marT="7620" marB="0" anchor="ctr">
                    <a:lnR>
                      <a:noFill/>
                    </a:ln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140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58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101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72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60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65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43</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169</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639557"/>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I don't know what is available</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30%</a:t>
                      </a:r>
                    </a:p>
                  </a:txBody>
                  <a:tcPr marL="7620" marR="7620" marT="7620" marB="0" anchor="ctr">
                    <a:lnR w="12700" cap="flat" cmpd="sng" algn="ctr">
                      <a:noFill/>
                      <a:prstDash val="solid"/>
                      <a:round/>
                      <a:headEnd type="none" w="med" len="med"/>
                      <a:tailEnd type="none" w="med" len="med"/>
                    </a:ln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925829378"/>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I don't need any additional support</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R>
                      <a:noFill/>
                    </a:lnR>
                    <a:lnB>
                      <a:noFill/>
                    </a:lnB>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21%</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50%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24%</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24%</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14%</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4210909228"/>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Inconvenient times/ Lack of time</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16%</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16%</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14%</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752473706"/>
                  </a:ext>
                </a:extLst>
              </a:tr>
            </a:tbl>
          </a:graphicData>
        </a:graphic>
      </p:graphicFrame>
    </p:spTree>
    <p:extLst>
      <p:ext uri="{BB962C8B-B14F-4D97-AF65-F5344CB8AC3E}">
        <p14:creationId xmlns:p14="http://schemas.microsoft.com/office/powerpoint/2010/main" val="17115381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IE" sz="2000" dirty="0"/>
              <a:t>Similar top three results are seen for the Minority Ethnic sample, with websites by far the most popular choice for delivery of parenting supports.</a:t>
            </a:r>
          </a:p>
        </p:txBody>
      </p:sp>
      <p:sp>
        <p:nvSpPr>
          <p:cNvPr id="4" name="Text Box 3">
            <a:extLst>
              <a:ext uri="{FF2B5EF4-FFF2-40B4-BE49-F238E27FC236}">
                <a16:creationId xmlns:a16="http://schemas.microsoft.com/office/drawing/2014/main" id="{DC3D5A71-346E-2513-8DA4-5294B4765385}"/>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Q24 What is your preference for the delivery of parenting supports in relation to your child whose birthday is next?</a:t>
            </a:r>
          </a:p>
        </p:txBody>
      </p:sp>
      <p:sp>
        <p:nvSpPr>
          <p:cNvPr id="26" name="Text Box 3">
            <a:extLst>
              <a:ext uri="{FF2B5EF4-FFF2-40B4-BE49-F238E27FC236}">
                <a16:creationId xmlns:a16="http://schemas.microsoft.com/office/drawing/2014/main" id="{93DFFEDD-0961-4AB7-575E-11D2152AB656}"/>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6" name="Text Box 3">
            <a:extLst>
              <a:ext uri="{FF2B5EF4-FFF2-40B4-BE49-F238E27FC236}">
                <a16:creationId xmlns:a16="http://schemas.microsoft.com/office/drawing/2014/main" id="{298D1403-6469-C32C-E865-7F0978852ABD}"/>
              </a:ext>
            </a:extLst>
          </p:cNvPr>
          <p:cNvSpPr txBox="1">
            <a:spLocks noChangeArrowheads="1"/>
          </p:cNvSpPr>
          <p:nvPr/>
        </p:nvSpPr>
        <p:spPr bwMode="auto">
          <a:xfrm>
            <a:off x="9195747" y="1387988"/>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N=188</a:t>
            </a:r>
          </a:p>
        </p:txBody>
      </p:sp>
      <p:cxnSp>
        <p:nvCxnSpPr>
          <p:cNvPr id="7" name="Straight Connector 6">
            <a:extLst>
              <a:ext uri="{FF2B5EF4-FFF2-40B4-BE49-F238E27FC236}">
                <a16:creationId xmlns:a16="http://schemas.microsoft.com/office/drawing/2014/main" id="{4862D125-9388-32F8-AE2E-8677B0C21D2C}"/>
              </a:ext>
            </a:extLst>
          </p:cNvPr>
          <p:cNvCxnSpPr>
            <a:cxnSpLocks/>
          </p:cNvCxnSpPr>
          <p:nvPr/>
        </p:nvCxnSpPr>
        <p:spPr>
          <a:xfrm>
            <a:off x="5864123" y="1499032"/>
            <a:ext cx="0" cy="487636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 Box 3">
            <a:extLst>
              <a:ext uri="{FF2B5EF4-FFF2-40B4-BE49-F238E27FC236}">
                <a16:creationId xmlns:a16="http://schemas.microsoft.com/office/drawing/2014/main" id="{7BF46A39-F067-CC03-A096-C32473E06919}"/>
              </a:ext>
            </a:extLst>
          </p:cNvPr>
          <p:cNvSpPr txBox="1">
            <a:spLocks noChangeArrowheads="1"/>
          </p:cNvSpPr>
          <p:nvPr/>
        </p:nvSpPr>
        <p:spPr bwMode="auto">
          <a:xfrm>
            <a:off x="3054174" y="1387988"/>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N=380</a:t>
            </a:r>
          </a:p>
        </p:txBody>
      </p:sp>
      <p:sp>
        <p:nvSpPr>
          <p:cNvPr id="18" name="Text Box 3">
            <a:extLst>
              <a:ext uri="{FF2B5EF4-FFF2-40B4-BE49-F238E27FC236}">
                <a16:creationId xmlns:a16="http://schemas.microsoft.com/office/drawing/2014/main" id="{CCA8CF74-E63A-3585-496E-687957EB0636}"/>
              </a:ext>
            </a:extLst>
          </p:cNvPr>
          <p:cNvSpPr txBox="1">
            <a:spLocks noChangeArrowheads="1"/>
          </p:cNvSpPr>
          <p:nvPr/>
        </p:nvSpPr>
        <p:spPr bwMode="auto">
          <a:xfrm>
            <a:off x="28951" y="1222033"/>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sp>
        <p:nvSpPr>
          <p:cNvPr id="19" name="Rectangle 18">
            <a:extLst>
              <a:ext uri="{FF2B5EF4-FFF2-40B4-BE49-F238E27FC236}">
                <a16:creationId xmlns:a16="http://schemas.microsoft.com/office/drawing/2014/main" id="{3CE0404F-A92E-97E9-6DB8-51C758EDB7EE}"/>
              </a:ext>
            </a:extLst>
          </p:cNvPr>
          <p:cNvSpPr/>
          <p:nvPr/>
        </p:nvSpPr>
        <p:spPr>
          <a:xfrm>
            <a:off x="1148635" y="1897412"/>
            <a:ext cx="3716307" cy="1048988"/>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graphicFrame>
        <p:nvGraphicFramePr>
          <p:cNvPr id="21" name="Chart 6">
            <a:extLst>
              <a:ext uri="{FF2B5EF4-FFF2-40B4-BE49-F238E27FC236}">
                <a16:creationId xmlns:a16="http://schemas.microsoft.com/office/drawing/2014/main" id="{2738D5DF-D740-DF45-66A5-41DC371C0A1F}"/>
              </a:ext>
            </a:extLst>
          </p:cNvPr>
          <p:cNvGraphicFramePr/>
          <p:nvPr/>
        </p:nvGraphicFramePr>
        <p:xfrm>
          <a:off x="1148637"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6">
            <a:extLst>
              <a:ext uri="{FF2B5EF4-FFF2-40B4-BE49-F238E27FC236}">
                <a16:creationId xmlns:a16="http://schemas.microsoft.com/office/drawing/2014/main" id="{AD5FC3A3-63CB-F1A2-7B6A-AB369DD93A60}"/>
              </a:ext>
            </a:extLst>
          </p:cNvPr>
          <p:cNvGraphicFramePr/>
          <p:nvPr/>
        </p:nvGraphicFramePr>
        <p:xfrm>
          <a:off x="7020881"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A49EC09C-9359-DBA8-9E92-8E137D0E4375}"/>
              </a:ext>
            </a:extLst>
          </p:cNvPr>
          <p:cNvSpPr/>
          <p:nvPr/>
        </p:nvSpPr>
        <p:spPr>
          <a:xfrm>
            <a:off x="7020881" y="1897412"/>
            <a:ext cx="3716307" cy="1127728"/>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Tree>
    <p:extLst>
      <p:ext uri="{BB962C8B-B14F-4D97-AF65-F5344CB8AC3E}">
        <p14:creationId xmlns:p14="http://schemas.microsoft.com/office/powerpoint/2010/main" val="3606951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GB" sz="2000" i="1" dirty="0"/>
              <a:t>Delivery Preference of Parenting Supports – Top 3 </a:t>
            </a:r>
            <a:br>
              <a:rPr lang="en-GB" sz="2000" i="1" dirty="0"/>
            </a:br>
            <a:r>
              <a:rPr lang="en-GB" sz="2000" i="1" dirty="0"/>
              <a:t>Demographics</a:t>
            </a:r>
            <a:endParaRPr lang="en-IE" sz="2000" i="1" dirty="0"/>
          </a:p>
        </p:txBody>
      </p:sp>
      <p:sp>
        <p:nvSpPr>
          <p:cNvPr id="4" name="Text Box 3">
            <a:extLst>
              <a:ext uri="{FF2B5EF4-FFF2-40B4-BE49-F238E27FC236}">
                <a16:creationId xmlns:a16="http://schemas.microsoft.com/office/drawing/2014/main" id="{872347BB-12EC-DF4D-5914-5697613D4B68}"/>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Q24 What is your preference for the delivery of parenting supports in relation to your child whose birthday is next?</a:t>
            </a:r>
          </a:p>
        </p:txBody>
      </p:sp>
      <p:sp>
        <p:nvSpPr>
          <p:cNvPr id="7" name="Text Box 3">
            <a:extLst>
              <a:ext uri="{FF2B5EF4-FFF2-40B4-BE49-F238E27FC236}">
                <a16:creationId xmlns:a16="http://schemas.microsoft.com/office/drawing/2014/main" id="{12202E98-B2AA-2BB7-EF1F-DFB2B8CA75D7}"/>
              </a:ext>
            </a:extLst>
          </p:cNvPr>
          <p:cNvSpPr txBox="1">
            <a:spLocks noChangeArrowheads="1"/>
          </p:cNvSpPr>
          <p:nvPr/>
        </p:nvSpPr>
        <p:spPr bwMode="auto">
          <a:xfrm>
            <a:off x="0" y="6357441"/>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sp>
        <p:nvSpPr>
          <p:cNvPr id="8" name="Text Box 3">
            <a:extLst>
              <a:ext uri="{FF2B5EF4-FFF2-40B4-BE49-F238E27FC236}">
                <a16:creationId xmlns:a16="http://schemas.microsoft.com/office/drawing/2014/main" id="{D2374F28-6BDB-05E8-F226-A23B8F53BA57}"/>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graphicFrame>
        <p:nvGraphicFramePr>
          <p:cNvPr id="6" name="Table 5">
            <a:extLst>
              <a:ext uri="{FF2B5EF4-FFF2-40B4-BE49-F238E27FC236}">
                <a16:creationId xmlns:a16="http://schemas.microsoft.com/office/drawing/2014/main" id="{C314F90A-2C77-D2F4-38AF-55D06DFF7C50}"/>
              </a:ext>
            </a:extLst>
          </p:cNvPr>
          <p:cNvGraphicFramePr>
            <a:graphicFrameLocks noGrp="1"/>
          </p:cNvGraphicFramePr>
          <p:nvPr>
            <p:extLst>
              <p:ext uri="{D42A27DB-BD31-4B8C-83A1-F6EECF244321}">
                <p14:modId xmlns:p14="http://schemas.microsoft.com/office/powerpoint/2010/main" val="4057487480"/>
              </p:ext>
            </p:extLst>
          </p:nvPr>
        </p:nvGraphicFramePr>
        <p:xfrm>
          <a:off x="304800" y="1704678"/>
          <a:ext cx="11499761" cy="3981538"/>
        </p:xfrm>
        <a:graphic>
          <a:graphicData uri="http://schemas.openxmlformats.org/drawingml/2006/table">
            <a:tbl>
              <a:tblPr firstRow="1" bandRow="1">
                <a:tableStyleId>{9D7B26C5-4107-4FEC-AEDC-1716B250A1EF}</a:tableStyleId>
              </a:tblPr>
              <a:tblGrid>
                <a:gridCol w="1895412">
                  <a:extLst>
                    <a:ext uri="{9D8B030D-6E8A-4147-A177-3AD203B41FA5}">
                      <a16:colId xmlns:a16="http://schemas.microsoft.com/office/drawing/2014/main" val="4089323703"/>
                    </a:ext>
                  </a:extLst>
                </a:gridCol>
                <a:gridCol w="636977">
                  <a:extLst>
                    <a:ext uri="{9D8B030D-6E8A-4147-A177-3AD203B41FA5}">
                      <a16:colId xmlns:a16="http://schemas.microsoft.com/office/drawing/2014/main" val="1057394503"/>
                    </a:ext>
                  </a:extLst>
                </a:gridCol>
                <a:gridCol w="636977">
                  <a:extLst>
                    <a:ext uri="{9D8B030D-6E8A-4147-A177-3AD203B41FA5}">
                      <a16:colId xmlns:a16="http://schemas.microsoft.com/office/drawing/2014/main" val="4176872577"/>
                    </a:ext>
                  </a:extLst>
                </a:gridCol>
                <a:gridCol w="636977">
                  <a:extLst>
                    <a:ext uri="{9D8B030D-6E8A-4147-A177-3AD203B41FA5}">
                      <a16:colId xmlns:a16="http://schemas.microsoft.com/office/drawing/2014/main" val="2055820629"/>
                    </a:ext>
                  </a:extLst>
                </a:gridCol>
                <a:gridCol w="636977">
                  <a:extLst>
                    <a:ext uri="{9D8B030D-6E8A-4147-A177-3AD203B41FA5}">
                      <a16:colId xmlns:a16="http://schemas.microsoft.com/office/drawing/2014/main" val="1440344629"/>
                    </a:ext>
                  </a:extLst>
                </a:gridCol>
                <a:gridCol w="636977">
                  <a:extLst>
                    <a:ext uri="{9D8B030D-6E8A-4147-A177-3AD203B41FA5}">
                      <a16:colId xmlns:a16="http://schemas.microsoft.com/office/drawing/2014/main" val="1094750844"/>
                    </a:ext>
                  </a:extLst>
                </a:gridCol>
                <a:gridCol w="636977">
                  <a:extLst>
                    <a:ext uri="{9D8B030D-6E8A-4147-A177-3AD203B41FA5}">
                      <a16:colId xmlns:a16="http://schemas.microsoft.com/office/drawing/2014/main" val="3740255347"/>
                    </a:ext>
                  </a:extLst>
                </a:gridCol>
                <a:gridCol w="636977">
                  <a:extLst>
                    <a:ext uri="{9D8B030D-6E8A-4147-A177-3AD203B41FA5}">
                      <a16:colId xmlns:a16="http://schemas.microsoft.com/office/drawing/2014/main" val="4014689243"/>
                    </a:ext>
                  </a:extLst>
                </a:gridCol>
                <a:gridCol w="636977">
                  <a:extLst>
                    <a:ext uri="{9D8B030D-6E8A-4147-A177-3AD203B41FA5}">
                      <a16:colId xmlns:a16="http://schemas.microsoft.com/office/drawing/2014/main" val="467181807"/>
                    </a:ext>
                  </a:extLst>
                </a:gridCol>
                <a:gridCol w="636977">
                  <a:extLst>
                    <a:ext uri="{9D8B030D-6E8A-4147-A177-3AD203B41FA5}">
                      <a16:colId xmlns:a16="http://schemas.microsoft.com/office/drawing/2014/main" val="2868335770"/>
                    </a:ext>
                  </a:extLst>
                </a:gridCol>
                <a:gridCol w="636977">
                  <a:extLst>
                    <a:ext uri="{9D8B030D-6E8A-4147-A177-3AD203B41FA5}">
                      <a16:colId xmlns:a16="http://schemas.microsoft.com/office/drawing/2014/main" val="388256369"/>
                    </a:ext>
                  </a:extLst>
                </a:gridCol>
                <a:gridCol w="636977">
                  <a:extLst>
                    <a:ext uri="{9D8B030D-6E8A-4147-A177-3AD203B41FA5}">
                      <a16:colId xmlns:a16="http://schemas.microsoft.com/office/drawing/2014/main" val="3273114468"/>
                    </a:ext>
                  </a:extLst>
                </a:gridCol>
                <a:gridCol w="636977">
                  <a:extLst>
                    <a:ext uri="{9D8B030D-6E8A-4147-A177-3AD203B41FA5}">
                      <a16:colId xmlns:a16="http://schemas.microsoft.com/office/drawing/2014/main" val="214893157"/>
                    </a:ext>
                  </a:extLst>
                </a:gridCol>
                <a:gridCol w="636977">
                  <a:extLst>
                    <a:ext uri="{9D8B030D-6E8A-4147-A177-3AD203B41FA5}">
                      <a16:colId xmlns:a16="http://schemas.microsoft.com/office/drawing/2014/main" val="3300824227"/>
                    </a:ext>
                  </a:extLst>
                </a:gridCol>
                <a:gridCol w="686671">
                  <a:extLst>
                    <a:ext uri="{9D8B030D-6E8A-4147-A177-3AD203B41FA5}">
                      <a16:colId xmlns:a16="http://schemas.microsoft.com/office/drawing/2014/main" val="3709150490"/>
                    </a:ext>
                  </a:extLst>
                </a:gridCol>
                <a:gridCol w="636977">
                  <a:extLst>
                    <a:ext uri="{9D8B030D-6E8A-4147-A177-3AD203B41FA5}">
                      <a16:colId xmlns:a16="http://schemas.microsoft.com/office/drawing/2014/main" val="4169344004"/>
                    </a:ext>
                  </a:extLst>
                </a:gridCol>
              </a:tblGrid>
              <a:tr h="166380">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972000">
                <a:tc>
                  <a:txBody>
                    <a:bodyPr/>
                    <a:lstStyle/>
                    <a:p>
                      <a:pPr algn="l" fontAlgn="b"/>
                      <a:endParaRPr lang="en-IE" sz="100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0">
                <a:tc>
                  <a:txBody>
                    <a:bodyPr/>
                    <a:lstStyle/>
                    <a:p>
                      <a:pPr algn="l" fontAlgn="b"/>
                      <a:r>
                        <a:rPr lang="en-GB" sz="1000" b="1" u="sng" strike="noStrike" kern="1200" dirty="0">
                          <a:solidFill>
                            <a:schemeClr val="accent2"/>
                          </a:solidFill>
                          <a:effectLst/>
                          <a:latin typeface="+mn-lt"/>
                        </a:rPr>
                        <a:t>2026</a:t>
                      </a:r>
                      <a:endParaRPr lang="en-IE" sz="10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0">
                <a:tc>
                  <a:txBody>
                    <a:bodyPr/>
                    <a:lstStyle/>
                    <a:p>
                      <a:pPr algn="ctr" fontAlgn="ctr"/>
                      <a:r>
                        <a:rPr lang="en-IE" sz="1000" b="0" i="1" u="none" strike="noStrike" dirty="0">
                          <a:solidFill>
                            <a:schemeClr val="accent2"/>
                          </a:solidFill>
                          <a:effectLst/>
                          <a:latin typeface="+mn-lt"/>
                        </a:rPr>
                        <a:t>N=</a:t>
                      </a:r>
                      <a:endParaRPr lang="en-IE" sz="10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959</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316</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642</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243</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406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271</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39</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619</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339</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250</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277</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258</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173</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729</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230</a:t>
                      </a:r>
                    </a:p>
                  </a:txBody>
                  <a:tcPr marL="7620" marR="7620" marT="762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Websites</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55%</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59%</a:t>
                      </a:r>
                    </a:p>
                  </a:txBody>
                  <a:tcPr marL="7620" marR="7620" marT="7620" marB="0" anchor="ctr">
                    <a:lnR w="12700" cap="flat" cmpd="sng" algn="ctr">
                      <a:noFill/>
                      <a:prstDash val="solid"/>
                      <a:round/>
                      <a:headEnd type="none" w="med" len="med"/>
                      <a:tailEnd type="none" w="med" len="med"/>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57%</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61%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53%</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56%</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59%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56%</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Face to face group-based parenting supports</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36%</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36%</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39%</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Face to face individual/one-on-one supports</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36%</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52%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2634816705"/>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1" u="sng" strike="noStrike" dirty="0">
                          <a:solidFill>
                            <a:schemeClr val="accent3"/>
                          </a:solidFill>
                          <a:effectLst/>
                          <a:latin typeface="+mn-lt"/>
                        </a:rPr>
                        <a:t>Ethnic Minority</a:t>
                      </a: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015870373"/>
                  </a:ext>
                </a:extLst>
              </a:tr>
              <a:tr h="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0" i="1" u="none" strike="noStrike" dirty="0">
                          <a:solidFill>
                            <a:schemeClr val="accent3"/>
                          </a:solidFill>
                          <a:effectLst/>
                          <a:latin typeface="+mn-lt"/>
                        </a:rPr>
                        <a:t>N=</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188</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56</a:t>
                      </a:r>
                    </a:p>
                  </a:txBody>
                  <a:tcPr marL="7620" marR="7620" marT="7620" marB="0" anchor="ctr">
                    <a:lnR>
                      <a:noFill/>
                    </a:ln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132</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57</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96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121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67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57</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60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43</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161</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27</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639557"/>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Websites</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52%</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61%</a:t>
                      </a:r>
                    </a:p>
                  </a:txBody>
                  <a:tcPr marL="7620" marR="7620" marT="7620" marB="0" anchor="ctr">
                    <a:lnR w="12700" cap="flat" cmpd="sng" algn="ctr">
                      <a:noFill/>
                      <a:prstDash val="solid"/>
                      <a:round/>
                      <a:headEnd type="none" w="med" len="med"/>
                      <a:tailEnd type="none" w="med" len="med"/>
                    </a:ln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52%</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67%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63%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60%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39%</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58%</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50%</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41%</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925829378"/>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Face to face group-based parenting supports</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40%</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39%</a:t>
                      </a:r>
                    </a:p>
                  </a:txBody>
                  <a:tcPr marL="7620" marR="7620" marT="7620" marB="0" anchor="ctr">
                    <a:lnR>
                      <a:noFill/>
                    </a:ln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41%</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44%</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51%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41%</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4210909228"/>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Face to face individual/one-on-one supports</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63%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49%</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41%</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752473706"/>
                  </a:ext>
                </a:extLst>
              </a:tr>
            </a:tbl>
          </a:graphicData>
        </a:graphic>
      </p:graphicFrame>
    </p:spTree>
    <p:extLst>
      <p:ext uri="{BB962C8B-B14F-4D97-AF65-F5344CB8AC3E}">
        <p14:creationId xmlns:p14="http://schemas.microsoft.com/office/powerpoint/2010/main" val="429449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DEB9A-D57E-F43B-3A57-78702ED98D6D}"/>
              </a:ext>
            </a:extLst>
          </p:cNvPr>
          <p:cNvSpPr>
            <a:spLocks noGrp="1"/>
          </p:cNvSpPr>
          <p:nvPr>
            <p:ph type="title"/>
          </p:nvPr>
        </p:nvSpPr>
        <p:spPr/>
        <p:txBody>
          <a:bodyPr>
            <a:normAutofit/>
          </a:bodyPr>
          <a:lstStyle/>
          <a:p>
            <a:r>
              <a:rPr lang="en-GB" sz="2000" dirty="0"/>
              <a:t>Total Sample (N = 1,000): Sample profile 2026 – II</a:t>
            </a:r>
            <a:endParaRPr lang="en-IE" sz="2000" dirty="0"/>
          </a:p>
        </p:txBody>
      </p:sp>
      <p:cxnSp>
        <p:nvCxnSpPr>
          <p:cNvPr id="8" name="Straight Connector 7">
            <a:extLst>
              <a:ext uri="{FF2B5EF4-FFF2-40B4-BE49-F238E27FC236}">
                <a16:creationId xmlns:a16="http://schemas.microsoft.com/office/drawing/2014/main" id="{1EE53A17-73CF-CB54-2793-A0E976753F5F}"/>
              </a:ext>
            </a:extLst>
          </p:cNvPr>
          <p:cNvCxnSpPr>
            <a:cxnSpLocks/>
          </p:cNvCxnSpPr>
          <p:nvPr/>
        </p:nvCxnSpPr>
        <p:spPr>
          <a:xfrm>
            <a:off x="3304142" y="1415268"/>
            <a:ext cx="0" cy="5270012"/>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07592F1-B09F-130F-C24A-FE25D5B6E835}"/>
              </a:ext>
            </a:extLst>
          </p:cNvPr>
          <p:cNvSpPr txBox="1"/>
          <p:nvPr/>
        </p:nvSpPr>
        <p:spPr>
          <a:xfrm>
            <a:off x="174701" y="1065638"/>
            <a:ext cx="2152192" cy="369332"/>
          </a:xfrm>
          <a:prstGeom prst="rect">
            <a:avLst/>
          </a:prstGeom>
          <a:noFill/>
        </p:spPr>
        <p:txBody>
          <a:bodyPr wrap="none" rtlCol="0">
            <a:spAutoFit/>
          </a:bodyPr>
          <a:lstStyle/>
          <a:p>
            <a:pPr algn="ctr"/>
            <a:r>
              <a:rPr lang="en-IE" b="1" dirty="0">
                <a:solidFill>
                  <a:schemeClr val="bg2"/>
                </a:solidFill>
              </a:rPr>
              <a:t>Household Structure</a:t>
            </a:r>
          </a:p>
        </p:txBody>
      </p:sp>
      <p:sp>
        <p:nvSpPr>
          <p:cNvPr id="14" name="TextBox 13">
            <a:extLst>
              <a:ext uri="{FF2B5EF4-FFF2-40B4-BE49-F238E27FC236}">
                <a16:creationId xmlns:a16="http://schemas.microsoft.com/office/drawing/2014/main" id="{4BEAB2EA-1F01-1290-23BF-0B9DE92ECDDC}"/>
              </a:ext>
            </a:extLst>
          </p:cNvPr>
          <p:cNvSpPr txBox="1"/>
          <p:nvPr/>
        </p:nvSpPr>
        <p:spPr>
          <a:xfrm>
            <a:off x="4184980" y="1065638"/>
            <a:ext cx="1087862" cy="369332"/>
          </a:xfrm>
          <a:prstGeom prst="rect">
            <a:avLst/>
          </a:prstGeom>
          <a:noFill/>
        </p:spPr>
        <p:txBody>
          <a:bodyPr wrap="none" rtlCol="0">
            <a:spAutoFit/>
          </a:bodyPr>
          <a:lstStyle/>
          <a:p>
            <a:pPr algn="ctr"/>
            <a:r>
              <a:rPr lang="en-IE" b="1" dirty="0">
                <a:solidFill>
                  <a:schemeClr val="bg2"/>
                </a:solidFill>
              </a:rPr>
              <a:t>Language</a:t>
            </a:r>
          </a:p>
        </p:txBody>
      </p:sp>
      <p:sp>
        <p:nvSpPr>
          <p:cNvPr id="17" name="TextBox 16">
            <a:extLst>
              <a:ext uri="{FF2B5EF4-FFF2-40B4-BE49-F238E27FC236}">
                <a16:creationId xmlns:a16="http://schemas.microsoft.com/office/drawing/2014/main" id="{E02E900D-A492-421B-A20C-2C155EC1BD0F}"/>
              </a:ext>
            </a:extLst>
          </p:cNvPr>
          <p:cNvSpPr txBox="1"/>
          <p:nvPr/>
        </p:nvSpPr>
        <p:spPr>
          <a:xfrm>
            <a:off x="7273372" y="1065638"/>
            <a:ext cx="1246944" cy="369332"/>
          </a:xfrm>
          <a:prstGeom prst="rect">
            <a:avLst/>
          </a:prstGeom>
          <a:noFill/>
        </p:spPr>
        <p:txBody>
          <a:bodyPr wrap="none" rtlCol="0">
            <a:spAutoFit/>
          </a:bodyPr>
          <a:lstStyle/>
          <a:p>
            <a:pPr algn="ctr"/>
            <a:r>
              <a:rPr lang="en-IE" b="1" dirty="0">
                <a:solidFill>
                  <a:schemeClr val="bg2"/>
                </a:solidFill>
              </a:rPr>
              <a:t>Nationality</a:t>
            </a:r>
          </a:p>
        </p:txBody>
      </p:sp>
      <p:graphicFrame>
        <p:nvGraphicFramePr>
          <p:cNvPr id="18" name="Chart 17">
            <a:extLst>
              <a:ext uri="{FF2B5EF4-FFF2-40B4-BE49-F238E27FC236}">
                <a16:creationId xmlns:a16="http://schemas.microsoft.com/office/drawing/2014/main" id="{226C79E0-11E1-E102-5884-F0F66B7D4E00}"/>
              </a:ext>
            </a:extLst>
          </p:cNvPr>
          <p:cNvGraphicFramePr/>
          <p:nvPr>
            <p:extLst>
              <p:ext uri="{D42A27DB-BD31-4B8C-83A1-F6EECF244321}">
                <p14:modId xmlns:p14="http://schemas.microsoft.com/office/powerpoint/2010/main" val="3340611855"/>
              </p:ext>
            </p:extLst>
          </p:nvPr>
        </p:nvGraphicFramePr>
        <p:xfrm>
          <a:off x="0" y="2179861"/>
          <a:ext cx="3419678" cy="4601633"/>
        </p:xfrm>
        <a:graphic>
          <a:graphicData uri="http://schemas.openxmlformats.org/drawingml/2006/chart">
            <c:chart xmlns:c="http://schemas.openxmlformats.org/drawingml/2006/chart" xmlns:r="http://schemas.openxmlformats.org/officeDocument/2006/relationships" r:id="rId2"/>
          </a:graphicData>
        </a:graphic>
      </p:graphicFrame>
      <p:pic>
        <p:nvPicPr>
          <p:cNvPr id="19" name="Graphic 18" descr="Hierarchy with solid fill">
            <a:extLst>
              <a:ext uri="{FF2B5EF4-FFF2-40B4-BE49-F238E27FC236}">
                <a16:creationId xmlns:a16="http://schemas.microsoft.com/office/drawing/2014/main" id="{6340C590-1479-B460-B50F-0E36E91D19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720" y="1388692"/>
            <a:ext cx="791169" cy="791169"/>
          </a:xfrm>
          <a:prstGeom prst="rect">
            <a:avLst/>
          </a:prstGeom>
        </p:spPr>
      </p:pic>
      <p:pic>
        <p:nvPicPr>
          <p:cNvPr id="20" name="Graphic 1" descr="Chat bubble with solid fill">
            <a:extLst>
              <a:ext uri="{FF2B5EF4-FFF2-40B4-BE49-F238E27FC236}">
                <a16:creationId xmlns:a16="http://schemas.microsoft.com/office/drawing/2014/main" id="{5EC25A3C-4887-3177-233E-A4F9D2B344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00615" y="1388692"/>
            <a:ext cx="914400" cy="914400"/>
          </a:xfrm>
          <a:prstGeom prst="rect">
            <a:avLst/>
          </a:prstGeom>
        </p:spPr>
      </p:pic>
      <p:graphicFrame>
        <p:nvGraphicFramePr>
          <p:cNvPr id="21" name="Chart 20">
            <a:extLst>
              <a:ext uri="{FF2B5EF4-FFF2-40B4-BE49-F238E27FC236}">
                <a16:creationId xmlns:a16="http://schemas.microsoft.com/office/drawing/2014/main" id="{6D67735E-501C-540E-23F7-705D7AFF6795}"/>
              </a:ext>
            </a:extLst>
          </p:cNvPr>
          <p:cNvGraphicFramePr/>
          <p:nvPr>
            <p:extLst>
              <p:ext uri="{D42A27DB-BD31-4B8C-83A1-F6EECF244321}">
                <p14:modId xmlns:p14="http://schemas.microsoft.com/office/powerpoint/2010/main" val="4108025096"/>
              </p:ext>
            </p:extLst>
          </p:nvPr>
        </p:nvGraphicFramePr>
        <p:xfrm>
          <a:off x="2927415" y="2179861"/>
          <a:ext cx="3238532" cy="460163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hart 21">
            <a:extLst>
              <a:ext uri="{FF2B5EF4-FFF2-40B4-BE49-F238E27FC236}">
                <a16:creationId xmlns:a16="http://schemas.microsoft.com/office/drawing/2014/main" id="{1C25B872-E10A-1604-C140-03E037AA30D9}"/>
              </a:ext>
            </a:extLst>
          </p:cNvPr>
          <p:cNvGraphicFramePr/>
          <p:nvPr>
            <p:extLst>
              <p:ext uri="{D42A27DB-BD31-4B8C-83A1-F6EECF244321}">
                <p14:modId xmlns:p14="http://schemas.microsoft.com/office/powerpoint/2010/main" val="2499082888"/>
              </p:ext>
            </p:extLst>
          </p:nvPr>
        </p:nvGraphicFramePr>
        <p:xfrm>
          <a:off x="6150138" y="2179861"/>
          <a:ext cx="3114447" cy="4601633"/>
        </p:xfrm>
        <a:graphic>
          <a:graphicData uri="http://schemas.openxmlformats.org/drawingml/2006/chart">
            <c:chart xmlns:c="http://schemas.openxmlformats.org/drawingml/2006/chart" xmlns:r="http://schemas.openxmlformats.org/officeDocument/2006/relationships" r:id="rId8"/>
          </a:graphicData>
        </a:graphic>
      </p:graphicFrame>
      <p:cxnSp>
        <p:nvCxnSpPr>
          <p:cNvPr id="23" name="Straight Connector 22">
            <a:extLst>
              <a:ext uri="{FF2B5EF4-FFF2-40B4-BE49-F238E27FC236}">
                <a16:creationId xmlns:a16="http://schemas.microsoft.com/office/drawing/2014/main" id="{F033FBE1-B828-A717-976A-D641B2D99F01}"/>
              </a:ext>
            </a:extLst>
          </p:cNvPr>
          <p:cNvCxnSpPr>
            <a:cxnSpLocks/>
          </p:cNvCxnSpPr>
          <p:nvPr/>
        </p:nvCxnSpPr>
        <p:spPr>
          <a:xfrm>
            <a:off x="6162420" y="1415268"/>
            <a:ext cx="0" cy="5270012"/>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4" name="Graphic 1" descr="Earth globe: Africa and Europe with solid fill">
            <a:extLst>
              <a:ext uri="{FF2B5EF4-FFF2-40B4-BE49-F238E27FC236}">
                <a16:creationId xmlns:a16="http://schemas.microsoft.com/office/drawing/2014/main" id="{E5E7AA2D-CB18-DFD0-BE59-9B1F0DF7F8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84483" y="1353132"/>
            <a:ext cx="914400" cy="914400"/>
          </a:xfrm>
          <a:prstGeom prst="rect">
            <a:avLst/>
          </a:prstGeom>
        </p:spPr>
      </p:pic>
      <p:cxnSp>
        <p:nvCxnSpPr>
          <p:cNvPr id="25" name="Straight Connector 24">
            <a:extLst>
              <a:ext uri="{FF2B5EF4-FFF2-40B4-BE49-F238E27FC236}">
                <a16:creationId xmlns:a16="http://schemas.microsoft.com/office/drawing/2014/main" id="{A2B0B2E8-D930-6EE4-F062-C142E110D477}"/>
              </a:ext>
            </a:extLst>
          </p:cNvPr>
          <p:cNvCxnSpPr>
            <a:cxnSpLocks/>
          </p:cNvCxnSpPr>
          <p:nvPr/>
        </p:nvCxnSpPr>
        <p:spPr>
          <a:xfrm>
            <a:off x="9223120" y="1415268"/>
            <a:ext cx="0" cy="5270012"/>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FDE1FD2-399A-8F2C-FF10-7C1BC1513B7D}"/>
              </a:ext>
            </a:extLst>
          </p:cNvPr>
          <p:cNvSpPr txBox="1"/>
          <p:nvPr/>
        </p:nvSpPr>
        <p:spPr>
          <a:xfrm>
            <a:off x="10202127" y="1065638"/>
            <a:ext cx="1422377" cy="369332"/>
          </a:xfrm>
          <a:prstGeom prst="rect">
            <a:avLst/>
          </a:prstGeom>
          <a:noFill/>
        </p:spPr>
        <p:txBody>
          <a:bodyPr wrap="none" rtlCol="0">
            <a:spAutoFit/>
          </a:bodyPr>
          <a:lstStyle/>
          <a:p>
            <a:pPr algn="ctr"/>
            <a:r>
              <a:rPr lang="en-IE" b="1" dirty="0">
                <a:solidFill>
                  <a:schemeClr val="bg2"/>
                </a:solidFill>
              </a:rPr>
              <a:t>Ethnic Group</a:t>
            </a:r>
          </a:p>
        </p:txBody>
      </p:sp>
      <p:pic>
        <p:nvPicPr>
          <p:cNvPr id="27" name="Graphic 26" descr="North America with solid fill">
            <a:extLst>
              <a:ext uri="{FF2B5EF4-FFF2-40B4-BE49-F238E27FC236}">
                <a16:creationId xmlns:a16="http://schemas.microsoft.com/office/drawing/2014/main" id="{7265128E-5F74-7695-E404-6183BD9FF2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42615" y="1327076"/>
            <a:ext cx="914400" cy="914400"/>
          </a:xfrm>
          <a:prstGeom prst="rect">
            <a:avLst/>
          </a:prstGeom>
        </p:spPr>
      </p:pic>
      <p:graphicFrame>
        <p:nvGraphicFramePr>
          <p:cNvPr id="28" name="Chart 27">
            <a:extLst>
              <a:ext uri="{FF2B5EF4-FFF2-40B4-BE49-F238E27FC236}">
                <a16:creationId xmlns:a16="http://schemas.microsoft.com/office/drawing/2014/main" id="{30571BA5-489C-1549-A0B4-7046F92B64CF}"/>
              </a:ext>
            </a:extLst>
          </p:cNvPr>
          <p:cNvGraphicFramePr/>
          <p:nvPr>
            <p:extLst>
              <p:ext uri="{D42A27DB-BD31-4B8C-83A1-F6EECF244321}">
                <p14:modId xmlns:p14="http://schemas.microsoft.com/office/powerpoint/2010/main" val="3594078691"/>
              </p:ext>
            </p:extLst>
          </p:nvPr>
        </p:nvGraphicFramePr>
        <p:xfrm>
          <a:off x="9192524" y="2179861"/>
          <a:ext cx="3065611" cy="4601633"/>
        </p:xfrm>
        <a:graphic>
          <a:graphicData uri="http://schemas.openxmlformats.org/drawingml/2006/chart">
            <c:chart xmlns:c="http://schemas.openxmlformats.org/drawingml/2006/chart" xmlns:r="http://schemas.openxmlformats.org/officeDocument/2006/relationships" r:id="rId13"/>
          </a:graphicData>
        </a:graphic>
      </p:graphicFrame>
      <p:sp>
        <p:nvSpPr>
          <p:cNvPr id="3" name="TextBox 2">
            <a:extLst>
              <a:ext uri="{FF2B5EF4-FFF2-40B4-BE49-F238E27FC236}">
                <a16:creationId xmlns:a16="http://schemas.microsoft.com/office/drawing/2014/main" id="{F29123E8-1D6E-8E8A-4227-811F8434FE2E}"/>
              </a:ext>
            </a:extLst>
          </p:cNvPr>
          <p:cNvSpPr txBox="1"/>
          <p:nvPr/>
        </p:nvSpPr>
        <p:spPr>
          <a:xfrm>
            <a:off x="2799973" y="5432238"/>
            <a:ext cx="547645" cy="276999"/>
          </a:xfrm>
          <a:prstGeom prst="rect">
            <a:avLst/>
          </a:prstGeom>
          <a:noFill/>
        </p:spPr>
        <p:txBody>
          <a:bodyPr wrap="square" rtlCol="0">
            <a:spAutoFit/>
          </a:bodyPr>
          <a:lstStyle/>
          <a:p>
            <a:pPr algn="ctr"/>
            <a:r>
              <a:rPr lang="en-IE" sz="1200" dirty="0">
                <a:solidFill>
                  <a:schemeClr val="accent1"/>
                </a:solidFill>
              </a:rPr>
              <a:t>24%</a:t>
            </a:r>
          </a:p>
        </p:txBody>
      </p:sp>
      <p:sp>
        <p:nvSpPr>
          <p:cNvPr id="4" name="Right Brace 3">
            <a:extLst>
              <a:ext uri="{FF2B5EF4-FFF2-40B4-BE49-F238E27FC236}">
                <a16:creationId xmlns:a16="http://schemas.microsoft.com/office/drawing/2014/main" id="{CC24DC1E-8E97-68D4-74D2-8A2848A36254}"/>
              </a:ext>
            </a:extLst>
          </p:cNvPr>
          <p:cNvSpPr/>
          <p:nvPr/>
        </p:nvSpPr>
        <p:spPr>
          <a:xfrm>
            <a:off x="2628769" y="4572000"/>
            <a:ext cx="154479" cy="199747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Tree>
    <p:extLst>
      <p:ext uri="{BB962C8B-B14F-4D97-AF65-F5344CB8AC3E}">
        <p14:creationId xmlns:p14="http://schemas.microsoft.com/office/powerpoint/2010/main" val="4173722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3E3011-5517-3576-C868-5A6C63F5F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A1725C-55FC-8CF6-7257-6FA0EC46299F}"/>
              </a:ext>
            </a:extLst>
          </p:cNvPr>
          <p:cNvSpPr>
            <a:spLocks noGrp="1"/>
          </p:cNvSpPr>
          <p:nvPr>
            <p:ph type="title"/>
          </p:nvPr>
        </p:nvSpPr>
        <p:spPr/>
        <p:txBody>
          <a:bodyPr>
            <a:normAutofit/>
          </a:bodyPr>
          <a:lstStyle/>
          <a:p>
            <a:r>
              <a:rPr lang="en-IE" sz="2000" i="1" dirty="0"/>
              <a:t>Community centre </a:t>
            </a:r>
            <a:r>
              <a:rPr lang="en-IE" sz="2000" dirty="0"/>
              <a:t>and</a:t>
            </a:r>
            <a:r>
              <a:rPr lang="en-IE" sz="2000" i="1" dirty="0"/>
              <a:t> School </a:t>
            </a:r>
            <a:r>
              <a:rPr lang="en-IE" sz="2000" dirty="0"/>
              <a:t>are the top preferences for </a:t>
            </a:r>
            <a:r>
              <a:rPr lang="en-GB" sz="2000" dirty="0"/>
              <a:t>in-person parenting information and support in 2026 - consistent across both the main sample and Minority Ethnic sample.</a:t>
            </a:r>
            <a:endParaRPr lang="en-IE" sz="2000" i="1" dirty="0"/>
          </a:p>
        </p:txBody>
      </p:sp>
      <p:sp>
        <p:nvSpPr>
          <p:cNvPr id="11" name="Text Box 3">
            <a:extLst>
              <a:ext uri="{FF2B5EF4-FFF2-40B4-BE49-F238E27FC236}">
                <a16:creationId xmlns:a16="http://schemas.microsoft.com/office/drawing/2014/main" id="{96E94BE5-5C0A-2CDF-6640-1C36E9CE9C58}"/>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Q25 Which place(s) would you like to go for in-person parenting information and support for your child whose birthday is next? </a:t>
            </a:r>
          </a:p>
        </p:txBody>
      </p:sp>
      <p:sp>
        <p:nvSpPr>
          <p:cNvPr id="10" name="Text Box 3">
            <a:extLst>
              <a:ext uri="{FF2B5EF4-FFF2-40B4-BE49-F238E27FC236}">
                <a16:creationId xmlns:a16="http://schemas.microsoft.com/office/drawing/2014/main" id="{226FF7C7-0D44-68AB-1857-847B9301BE96}"/>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3" name="Text Box 3">
            <a:extLst>
              <a:ext uri="{FF2B5EF4-FFF2-40B4-BE49-F238E27FC236}">
                <a16:creationId xmlns:a16="http://schemas.microsoft.com/office/drawing/2014/main" id="{6837494D-1925-ADDC-CD6A-ED66B0178A6C}"/>
              </a:ext>
            </a:extLst>
          </p:cNvPr>
          <p:cNvSpPr txBox="1">
            <a:spLocks noChangeArrowheads="1"/>
          </p:cNvSpPr>
          <p:nvPr/>
        </p:nvSpPr>
        <p:spPr bwMode="auto">
          <a:xfrm>
            <a:off x="0" y="6357441"/>
            <a:ext cx="1356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New Question in 2024</a:t>
            </a:r>
          </a:p>
        </p:txBody>
      </p:sp>
      <p:sp>
        <p:nvSpPr>
          <p:cNvPr id="18" name="Text Box 3">
            <a:extLst>
              <a:ext uri="{FF2B5EF4-FFF2-40B4-BE49-F238E27FC236}">
                <a16:creationId xmlns:a16="http://schemas.microsoft.com/office/drawing/2014/main" id="{89EC4C4F-3DCA-BDB9-F1AE-1ED04E7AC2F8}"/>
              </a:ext>
            </a:extLst>
          </p:cNvPr>
          <p:cNvSpPr txBox="1">
            <a:spLocks noChangeArrowheads="1"/>
          </p:cNvSpPr>
          <p:nvPr/>
        </p:nvSpPr>
        <p:spPr bwMode="auto">
          <a:xfrm>
            <a:off x="10148443" y="1453008"/>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sp>
        <p:nvSpPr>
          <p:cNvPr id="19" name="Text Box 3">
            <a:extLst>
              <a:ext uri="{FF2B5EF4-FFF2-40B4-BE49-F238E27FC236}">
                <a16:creationId xmlns:a16="http://schemas.microsoft.com/office/drawing/2014/main" id="{2BC8E2DE-F3F8-2EE5-305E-C49807C54B04}"/>
              </a:ext>
            </a:extLst>
          </p:cNvPr>
          <p:cNvSpPr txBox="1">
            <a:spLocks noChangeArrowheads="1"/>
          </p:cNvSpPr>
          <p:nvPr/>
        </p:nvSpPr>
        <p:spPr bwMode="auto">
          <a:xfrm>
            <a:off x="6441439" y="1442189"/>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graphicFrame>
        <p:nvGraphicFramePr>
          <p:cNvPr id="21" name="Chart 6">
            <a:extLst>
              <a:ext uri="{FF2B5EF4-FFF2-40B4-BE49-F238E27FC236}">
                <a16:creationId xmlns:a16="http://schemas.microsoft.com/office/drawing/2014/main" id="{22788F84-571A-4696-522C-6A30650BE568}"/>
              </a:ext>
            </a:extLst>
          </p:cNvPr>
          <p:cNvGraphicFramePr/>
          <p:nvPr/>
        </p:nvGraphicFramePr>
        <p:xfrm>
          <a:off x="4228812" y="1784801"/>
          <a:ext cx="4425255"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6">
            <a:extLst>
              <a:ext uri="{FF2B5EF4-FFF2-40B4-BE49-F238E27FC236}">
                <a16:creationId xmlns:a16="http://schemas.microsoft.com/office/drawing/2014/main" id="{B47B8ACC-3EA0-A83C-8DE0-AB5F2C306D97}"/>
              </a:ext>
            </a:extLst>
          </p:cNvPr>
          <p:cNvGraphicFramePr/>
          <p:nvPr/>
        </p:nvGraphicFramePr>
        <p:xfrm>
          <a:off x="7972886"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 Box 3">
            <a:extLst>
              <a:ext uri="{FF2B5EF4-FFF2-40B4-BE49-F238E27FC236}">
                <a16:creationId xmlns:a16="http://schemas.microsoft.com/office/drawing/2014/main" id="{8D96310C-DF80-8574-0B7D-6AD5A7C628BD}"/>
              </a:ext>
            </a:extLst>
          </p:cNvPr>
          <p:cNvSpPr txBox="1">
            <a:spLocks noChangeArrowheads="1"/>
          </p:cNvSpPr>
          <p:nvPr/>
        </p:nvSpPr>
        <p:spPr bwMode="auto">
          <a:xfrm>
            <a:off x="2574436" y="1442189"/>
            <a:ext cx="716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24" name="Text Box 3">
            <a:extLst>
              <a:ext uri="{FF2B5EF4-FFF2-40B4-BE49-F238E27FC236}">
                <a16:creationId xmlns:a16="http://schemas.microsoft.com/office/drawing/2014/main" id="{596253FF-6EE5-D29F-B065-079E49058B01}"/>
              </a:ext>
            </a:extLst>
          </p:cNvPr>
          <p:cNvSpPr txBox="1">
            <a:spLocks noChangeArrowheads="1"/>
          </p:cNvSpPr>
          <p:nvPr/>
        </p:nvSpPr>
        <p:spPr bwMode="auto">
          <a:xfrm>
            <a:off x="3318440" y="1007848"/>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25" name="Text Box 3">
            <a:extLst>
              <a:ext uri="{FF2B5EF4-FFF2-40B4-BE49-F238E27FC236}">
                <a16:creationId xmlns:a16="http://schemas.microsoft.com/office/drawing/2014/main" id="{5A63891C-B559-2078-C180-B184EEE07F4B}"/>
              </a:ext>
            </a:extLst>
          </p:cNvPr>
          <p:cNvSpPr txBox="1">
            <a:spLocks noChangeArrowheads="1"/>
          </p:cNvSpPr>
          <p:nvPr/>
        </p:nvSpPr>
        <p:spPr bwMode="auto">
          <a:xfrm>
            <a:off x="9417542" y="1070016"/>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graphicFrame>
        <p:nvGraphicFramePr>
          <p:cNvPr id="4" name="Chart 6">
            <a:extLst>
              <a:ext uri="{FF2B5EF4-FFF2-40B4-BE49-F238E27FC236}">
                <a16:creationId xmlns:a16="http://schemas.microsoft.com/office/drawing/2014/main" id="{93B529C9-2B1A-28DD-8165-4116019B4B9F}"/>
              </a:ext>
            </a:extLst>
          </p:cNvPr>
          <p:cNvGraphicFramePr/>
          <p:nvPr/>
        </p:nvGraphicFramePr>
        <p:xfrm>
          <a:off x="0" y="1734001"/>
          <a:ext cx="5129015" cy="4590599"/>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Connector 4">
            <a:extLst>
              <a:ext uri="{FF2B5EF4-FFF2-40B4-BE49-F238E27FC236}">
                <a16:creationId xmlns:a16="http://schemas.microsoft.com/office/drawing/2014/main" id="{0BB5E8FE-9714-DE49-F661-2BBB4B9A5AE1}"/>
              </a:ext>
            </a:extLst>
          </p:cNvPr>
          <p:cNvCxnSpPr>
            <a:cxnSpLocks/>
          </p:cNvCxnSpPr>
          <p:nvPr/>
        </p:nvCxnSpPr>
        <p:spPr>
          <a:xfrm>
            <a:off x="4096732" y="1442189"/>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8108A98-876D-940F-7CF5-6FBF832284CD}"/>
              </a:ext>
            </a:extLst>
          </p:cNvPr>
          <p:cNvCxnSpPr>
            <a:cxnSpLocks/>
          </p:cNvCxnSpPr>
          <p:nvPr/>
        </p:nvCxnSpPr>
        <p:spPr>
          <a:xfrm>
            <a:off x="89650" y="3125921"/>
            <a:ext cx="11797550" cy="0"/>
          </a:xfrm>
          <a:prstGeom prst="line">
            <a:avLst/>
          </a:prstGeom>
          <a:ln w="127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278607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GB" sz="2000" i="1" dirty="0"/>
              <a:t>In-person Preferences for Parenting Information and Support – Top 3 </a:t>
            </a:r>
            <a:br>
              <a:rPr lang="en-GB" sz="2000" i="1" dirty="0"/>
            </a:br>
            <a:r>
              <a:rPr lang="en-GB" sz="2000" i="1" dirty="0"/>
              <a:t>Demographics</a:t>
            </a:r>
            <a:endParaRPr lang="en-IE" sz="2000" i="1" dirty="0"/>
          </a:p>
        </p:txBody>
      </p:sp>
      <p:sp>
        <p:nvSpPr>
          <p:cNvPr id="4" name="Text Box 3">
            <a:extLst>
              <a:ext uri="{FF2B5EF4-FFF2-40B4-BE49-F238E27FC236}">
                <a16:creationId xmlns:a16="http://schemas.microsoft.com/office/drawing/2014/main" id="{872347BB-12EC-DF4D-5914-5697613D4B68}"/>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Q25 Which place(s) would you like to go for in-person parenting information and support for your child whose birthday is next? </a:t>
            </a:r>
          </a:p>
        </p:txBody>
      </p:sp>
      <p:sp>
        <p:nvSpPr>
          <p:cNvPr id="7" name="Text Box 3">
            <a:extLst>
              <a:ext uri="{FF2B5EF4-FFF2-40B4-BE49-F238E27FC236}">
                <a16:creationId xmlns:a16="http://schemas.microsoft.com/office/drawing/2014/main" id="{12202E98-B2AA-2BB7-EF1F-DFB2B8CA75D7}"/>
              </a:ext>
            </a:extLst>
          </p:cNvPr>
          <p:cNvSpPr txBox="1">
            <a:spLocks noChangeArrowheads="1"/>
          </p:cNvSpPr>
          <p:nvPr/>
        </p:nvSpPr>
        <p:spPr bwMode="auto">
          <a:xfrm>
            <a:off x="0" y="6357441"/>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sp>
        <p:nvSpPr>
          <p:cNvPr id="8" name="Text Box 3">
            <a:extLst>
              <a:ext uri="{FF2B5EF4-FFF2-40B4-BE49-F238E27FC236}">
                <a16:creationId xmlns:a16="http://schemas.microsoft.com/office/drawing/2014/main" id="{D2374F28-6BDB-05E8-F226-A23B8F53BA57}"/>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graphicFrame>
        <p:nvGraphicFramePr>
          <p:cNvPr id="5" name="Table 4">
            <a:extLst>
              <a:ext uri="{FF2B5EF4-FFF2-40B4-BE49-F238E27FC236}">
                <a16:creationId xmlns:a16="http://schemas.microsoft.com/office/drawing/2014/main" id="{2313C5FC-67E8-68FF-5A94-9052D56872E9}"/>
              </a:ext>
            </a:extLst>
          </p:cNvPr>
          <p:cNvGraphicFramePr>
            <a:graphicFrameLocks noGrp="1"/>
          </p:cNvGraphicFramePr>
          <p:nvPr>
            <p:extLst>
              <p:ext uri="{D42A27DB-BD31-4B8C-83A1-F6EECF244321}">
                <p14:modId xmlns:p14="http://schemas.microsoft.com/office/powerpoint/2010/main" val="1106877638"/>
              </p:ext>
            </p:extLst>
          </p:nvPr>
        </p:nvGraphicFramePr>
        <p:xfrm>
          <a:off x="304800" y="1860609"/>
          <a:ext cx="11499761" cy="3598090"/>
        </p:xfrm>
        <a:graphic>
          <a:graphicData uri="http://schemas.openxmlformats.org/drawingml/2006/table">
            <a:tbl>
              <a:tblPr firstRow="1" bandRow="1">
                <a:tableStyleId>{9D7B26C5-4107-4FEC-AEDC-1716B250A1EF}</a:tableStyleId>
              </a:tblPr>
              <a:tblGrid>
                <a:gridCol w="1895412">
                  <a:extLst>
                    <a:ext uri="{9D8B030D-6E8A-4147-A177-3AD203B41FA5}">
                      <a16:colId xmlns:a16="http://schemas.microsoft.com/office/drawing/2014/main" val="4089323703"/>
                    </a:ext>
                  </a:extLst>
                </a:gridCol>
                <a:gridCol w="636977">
                  <a:extLst>
                    <a:ext uri="{9D8B030D-6E8A-4147-A177-3AD203B41FA5}">
                      <a16:colId xmlns:a16="http://schemas.microsoft.com/office/drawing/2014/main" val="1057394503"/>
                    </a:ext>
                  </a:extLst>
                </a:gridCol>
                <a:gridCol w="636977">
                  <a:extLst>
                    <a:ext uri="{9D8B030D-6E8A-4147-A177-3AD203B41FA5}">
                      <a16:colId xmlns:a16="http://schemas.microsoft.com/office/drawing/2014/main" val="4176872577"/>
                    </a:ext>
                  </a:extLst>
                </a:gridCol>
                <a:gridCol w="636977">
                  <a:extLst>
                    <a:ext uri="{9D8B030D-6E8A-4147-A177-3AD203B41FA5}">
                      <a16:colId xmlns:a16="http://schemas.microsoft.com/office/drawing/2014/main" val="2055820629"/>
                    </a:ext>
                  </a:extLst>
                </a:gridCol>
                <a:gridCol w="636977">
                  <a:extLst>
                    <a:ext uri="{9D8B030D-6E8A-4147-A177-3AD203B41FA5}">
                      <a16:colId xmlns:a16="http://schemas.microsoft.com/office/drawing/2014/main" val="1440344629"/>
                    </a:ext>
                  </a:extLst>
                </a:gridCol>
                <a:gridCol w="636977">
                  <a:extLst>
                    <a:ext uri="{9D8B030D-6E8A-4147-A177-3AD203B41FA5}">
                      <a16:colId xmlns:a16="http://schemas.microsoft.com/office/drawing/2014/main" val="1094750844"/>
                    </a:ext>
                  </a:extLst>
                </a:gridCol>
                <a:gridCol w="636977">
                  <a:extLst>
                    <a:ext uri="{9D8B030D-6E8A-4147-A177-3AD203B41FA5}">
                      <a16:colId xmlns:a16="http://schemas.microsoft.com/office/drawing/2014/main" val="3740255347"/>
                    </a:ext>
                  </a:extLst>
                </a:gridCol>
                <a:gridCol w="636977">
                  <a:extLst>
                    <a:ext uri="{9D8B030D-6E8A-4147-A177-3AD203B41FA5}">
                      <a16:colId xmlns:a16="http://schemas.microsoft.com/office/drawing/2014/main" val="4014689243"/>
                    </a:ext>
                  </a:extLst>
                </a:gridCol>
                <a:gridCol w="636977">
                  <a:extLst>
                    <a:ext uri="{9D8B030D-6E8A-4147-A177-3AD203B41FA5}">
                      <a16:colId xmlns:a16="http://schemas.microsoft.com/office/drawing/2014/main" val="467181807"/>
                    </a:ext>
                  </a:extLst>
                </a:gridCol>
                <a:gridCol w="636977">
                  <a:extLst>
                    <a:ext uri="{9D8B030D-6E8A-4147-A177-3AD203B41FA5}">
                      <a16:colId xmlns:a16="http://schemas.microsoft.com/office/drawing/2014/main" val="2868335770"/>
                    </a:ext>
                  </a:extLst>
                </a:gridCol>
                <a:gridCol w="636977">
                  <a:extLst>
                    <a:ext uri="{9D8B030D-6E8A-4147-A177-3AD203B41FA5}">
                      <a16:colId xmlns:a16="http://schemas.microsoft.com/office/drawing/2014/main" val="388256369"/>
                    </a:ext>
                  </a:extLst>
                </a:gridCol>
                <a:gridCol w="636977">
                  <a:extLst>
                    <a:ext uri="{9D8B030D-6E8A-4147-A177-3AD203B41FA5}">
                      <a16:colId xmlns:a16="http://schemas.microsoft.com/office/drawing/2014/main" val="3273114468"/>
                    </a:ext>
                  </a:extLst>
                </a:gridCol>
                <a:gridCol w="636977">
                  <a:extLst>
                    <a:ext uri="{9D8B030D-6E8A-4147-A177-3AD203B41FA5}">
                      <a16:colId xmlns:a16="http://schemas.microsoft.com/office/drawing/2014/main" val="214893157"/>
                    </a:ext>
                  </a:extLst>
                </a:gridCol>
                <a:gridCol w="636977">
                  <a:extLst>
                    <a:ext uri="{9D8B030D-6E8A-4147-A177-3AD203B41FA5}">
                      <a16:colId xmlns:a16="http://schemas.microsoft.com/office/drawing/2014/main" val="3300824227"/>
                    </a:ext>
                  </a:extLst>
                </a:gridCol>
                <a:gridCol w="686671">
                  <a:extLst>
                    <a:ext uri="{9D8B030D-6E8A-4147-A177-3AD203B41FA5}">
                      <a16:colId xmlns:a16="http://schemas.microsoft.com/office/drawing/2014/main" val="3709150490"/>
                    </a:ext>
                  </a:extLst>
                </a:gridCol>
                <a:gridCol w="636977">
                  <a:extLst>
                    <a:ext uri="{9D8B030D-6E8A-4147-A177-3AD203B41FA5}">
                      <a16:colId xmlns:a16="http://schemas.microsoft.com/office/drawing/2014/main" val="4169344004"/>
                    </a:ext>
                  </a:extLst>
                </a:gridCol>
              </a:tblGrid>
              <a:tr h="166380">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972000">
                <a:tc>
                  <a:txBody>
                    <a:bodyPr/>
                    <a:lstStyle/>
                    <a:p>
                      <a:pPr algn="l" fontAlgn="b"/>
                      <a:endParaRPr lang="en-IE" sz="100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0">
                <a:tc>
                  <a:txBody>
                    <a:bodyPr/>
                    <a:lstStyle/>
                    <a:p>
                      <a:pPr algn="l" fontAlgn="b"/>
                      <a:r>
                        <a:rPr lang="en-GB" sz="1000" b="1" u="sng" strike="noStrike" kern="1200" dirty="0">
                          <a:solidFill>
                            <a:schemeClr val="accent2"/>
                          </a:solidFill>
                          <a:effectLst/>
                          <a:latin typeface="+mn-lt"/>
                        </a:rPr>
                        <a:t>2026</a:t>
                      </a:r>
                      <a:endParaRPr lang="en-IE" sz="10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0">
                <a:tc>
                  <a:txBody>
                    <a:bodyPr/>
                    <a:lstStyle/>
                    <a:p>
                      <a:pPr algn="ctr" fontAlgn="ctr"/>
                      <a:r>
                        <a:rPr lang="en-IE" sz="1000" b="0" i="1" u="none" strike="noStrike" dirty="0">
                          <a:solidFill>
                            <a:schemeClr val="accent2"/>
                          </a:solidFill>
                          <a:effectLst/>
                          <a:latin typeface="+mn-lt"/>
                        </a:rPr>
                        <a:t>N=</a:t>
                      </a:r>
                      <a:endParaRPr lang="en-IE" sz="10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1000</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331</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669</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251</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421</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286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42</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644</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356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260</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290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270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180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760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240</a:t>
                      </a:r>
                    </a:p>
                  </a:txBody>
                  <a:tcPr marL="7620" marR="7620" marT="762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Community centre</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44%</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39%</a:t>
                      </a:r>
                    </a:p>
                  </a:txBody>
                  <a:tcPr marL="7620" marR="7620" marT="7620" marB="0" anchor="ctr">
                    <a:lnR w="12700" cap="flat" cmpd="sng" algn="ctr">
                      <a:noFill/>
                      <a:prstDash val="solid"/>
                      <a:round/>
                      <a:headEnd type="none" w="med" len="med"/>
                      <a:tailEnd type="none" w="med" len="med"/>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48%</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44%</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42%</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41%</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44%</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School</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41%</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43%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35%</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Primary care centre (local health centre)</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42%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2634816705"/>
                  </a:ext>
                </a:extLst>
              </a:tr>
              <a:tr h="4049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1" u="sng" strike="noStrike" dirty="0">
                          <a:solidFill>
                            <a:schemeClr val="accent3"/>
                          </a:solidFill>
                          <a:effectLst/>
                          <a:latin typeface="+mn-lt"/>
                        </a:rPr>
                        <a:t>Ethnic Minority</a:t>
                      </a: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015870373"/>
                  </a:ext>
                </a:extLst>
              </a:tr>
              <a:tr h="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0" i="1" u="none" strike="noStrike" dirty="0">
                          <a:solidFill>
                            <a:schemeClr val="accent3"/>
                          </a:solidFill>
                          <a:effectLst/>
                          <a:latin typeface="+mn-lt"/>
                        </a:rPr>
                        <a:t>N=</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197</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57</a:t>
                      </a:r>
                    </a:p>
                  </a:txBody>
                  <a:tcPr marL="7620" marR="7620" marT="7620" marB="0" anchor="ctr">
                    <a:lnR>
                      <a:noFill/>
                    </a:ln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140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58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101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72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60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65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43</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169</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639557"/>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Community centre</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46%</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46%</a:t>
                      </a:r>
                    </a:p>
                  </a:txBody>
                  <a:tcPr marL="7620" marR="7620" marT="7620" marB="0" anchor="ctr">
                    <a:lnR w="12700" cap="flat" cmpd="sng" algn="ctr">
                      <a:noFill/>
                      <a:prstDash val="solid"/>
                      <a:round/>
                      <a:headEnd type="none" w="med" len="med"/>
                      <a:tailEnd type="none" w="med" len="med"/>
                    </a:ln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49%</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88%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42%</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55%</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925829378"/>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School</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32%</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44%</a:t>
                      </a:r>
                    </a:p>
                  </a:txBody>
                  <a:tcPr marL="7620" marR="7620" marT="7620" marB="0" anchor="ctr">
                    <a:lnR>
                      <a:noFill/>
                    </a:ln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28%</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4210909228"/>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My home</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24%</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21%</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752473706"/>
                  </a:ext>
                </a:extLst>
              </a:tr>
            </a:tbl>
          </a:graphicData>
        </a:graphic>
      </p:graphicFrame>
    </p:spTree>
    <p:extLst>
      <p:ext uri="{BB962C8B-B14F-4D97-AF65-F5344CB8AC3E}">
        <p14:creationId xmlns:p14="http://schemas.microsoft.com/office/powerpoint/2010/main" val="40434995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E0A4331-9322-6674-B8E9-2F8326885AA6}"/>
            </a:ext>
          </a:extLst>
        </p:cNvPr>
        <p:cNvGrpSpPr/>
        <p:nvPr/>
      </p:nvGrpSpPr>
      <p:grpSpPr>
        <a:xfrm>
          <a:off x="0" y="0"/>
          <a:ext cx="0" cy="0"/>
          <a:chOff x="0" y="0"/>
          <a:chExt cx="0" cy="0"/>
        </a:xfrm>
      </p:grpSpPr>
      <p:graphicFrame>
        <p:nvGraphicFramePr>
          <p:cNvPr id="20" name="Chart 6">
            <a:extLst>
              <a:ext uri="{FF2B5EF4-FFF2-40B4-BE49-F238E27FC236}">
                <a16:creationId xmlns:a16="http://schemas.microsoft.com/office/drawing/2014/main" id="{4EE65D27-FEDD-F945-DE2F-89D6EB710600}"/>
              </a:ext>
            </a:extLst>
          </p:cNvPr>
          <p:cNvGraphicFramePr/>
          <p:nvPr/>
        </p:nvGraphicFramePr>
        <p:xfrm>
          <a:off x="284482" y="1784801"/>
          <a:ext cx="5418446"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Chart 6">
            <a:extLst>
              <a:ext uri="{FF2B5EF4-FFF2-40B4-BE49-F238E27FC236}">
                <a16:creationId xmlns:a16="http://schemas.microsoft.com/office/drawing/2014/main" id="{ADDE054A-AD56-66EA-667C-58048D2307A1}"/>
              </a:ext>
            </a:extLst>
          </p:cNvPr>
          <p:cNvGraphicFramePr/>
          <p:nvPr/>
        </p:nvGraphicFramePr>
        <p:xfrm>
          <a:off x="6327879" y="1784801"/>
          <a:ext cx="5579638"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6F8B3D8-9CB2-581F-8DB0-DA51CA894C56}"/>
              </a:ext>
            </a:extLst>
          </p:cNvPr>
          <p:cNvSpPr>
            <a:spLocks noGrp="1"/>
          </p:cNvSpPr>
          <p:nvPr>
            <p:ph type="title"/>
          </p:nvPr>
        </p:nvSpPr>
        <p:spPr>
          <a:xfrm>
            <a:off x="89649" y="89650"/>
            <a:ext cx="10687205" cy="874373"/>
          </a:xfrm>
        </p:spPr>
        <p:txBody>
          <a:bodyPr>
            <a:noAutofit/>
          </a:bodyPr>
          <a:lstStyle/>
          <a:p>
            <a:r>
              <a:rPr lang="en-IE" sz="2000" dirty="0"/>
              <a:t>For the Minority Ethnic sample, </a:t>
            </a:r>
            <a:r>
              <a:rPr lang="en-IE" sz="2000" i="1" dirty="0"/>
              <a:t>Mychild.ie </a:t>
            </a:r>
            <a:r>
              <a:rPr lang="en-IE" sz="2000" dirty="0"/>
              <a:t>is also the most popular, followed by social media and Gov.ie sites. </a:t>
            </a:r>
          </a:p>
        </p:txBody>
      </p:sp>
      <p:sp>
        <p:nvSpPr>
          <p:cNvPr id="11" name="Text Box 3">
            <a:extLst>
              <a:ext uri="{FF2B5EF4-FFF2-40B4-BE49-F238E27FC236}">
                <a16:creationId xmlns:a16="http://schemas.microsoft.com/office/drawing/2014/main" id="{46EE229F-605A-3D4E-455A-DD1E228C52EA}"/>
              </a:ext>
            </a:extLst>
          </p:cNvPr>
          <p:cNvSpPr txBox="1">
            <a:spLocks noChangeArrowheads="1"/>
          </p:cNvSpPr>
          <p:nvPr/>
        </p:nvSpPr>
        <p:spPr bwMode="auto">
          <a:xfrm>
            <a:off x="0" y="6581001"/>
            <a:ext cx="9642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Q26 Which of the following websites/platforms, if any have you used for parenting advice and support in relation to your child whose birthday is next?</a:t>
            </a:r>
          </a:p>
        </p:txBody>
      </p:sp>
      <p:sp>
        <p:nvSpPr>
          <p:cNvPr id="7" name="Text Box 3">
            <a:extLst>
              <a:ext uri="{FF2B5EF4-FFF2-40B4-BE49-F238E27FC236}">
                <a16:creationId xmlns:a16="http://schemas.microsoft.com/office/drawing/2014/main" id="{F00B32D4-B462-E404-84FF-0E797FBC0D9F}"/>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8" name="Text Box 3">
            <a:extLst>
              <a:ext uri="{FF2B5EF4-FFF2-40B4-BE49-F238E27FC236}">
                <a16:creationId xmlns:a16="http://schemas.microsoft.com/office/drawing/2014/main" id="{722B55CC-BBAE-CDC9-D886-BCC40B186007}"/>
              </a:ext>
            </a:extLst>
          </p:cNvPr>
          <p:cNvSpPr txBox="1">
            <a:spLocks noChangeArrowheads="1"/>
          </p:cNvSpPr>
          <p:nvPr/>
        </p:nvSpPr>
        <p:spPr bwMode="auto">
          <a:xfrm>
            <a:off x="9195747" y="1387988"/>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cxnSp>
        <p:nvCxnSpPr>
          <p:cNvPr id="9" name="Straight Connector 8">
            <a:extLst>
              <a:ext uri="{FF2B5EF4-FFF2-40B4-BE49-F238E27FC236}">
                <a16:creationId xmlns:a16="http://schemas.microsoft.com/office/drawing/2014/main" id="{746BE74F-B8A3-C519-34DB-46C1DD40B4A5}"/>
              </a:ext>
            </a:extLst>
          </p:cNvPr>
          <p:cNvCxnSpPr>
            <a:cxnSpLocks/>
          </p:cNvCxnSpPr>
          <p:nvPr/>
        </p:nvCxnSpPr>
        <p:spPr>
          <a:xfrm>
            <a:off x="5864123" y="1499032"/>
            <a:ext cx="0" cy="487636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 Box 3">
            <a:extLst>
              <a:ext uri="{FF2B5EF4-FFF2-40B4-BE49-F238E27FC236}">
                <a16:creationId xmlns:a16="http://schemas.microsoft.com/office/drawing/2014/main" id="{40DEB039-4C4D-3EC2-77CA-436511DDB875}"/>
              </a:ext>
            </a:extLst>
          </p:cNvPr>
          <p:cNvSpPr txBox="1">
            <a:spLocks noChangeArrowheads="1"/>
          </p:cNvSpPr>
          <p:nvPr/>
        </p:nvSpPr>
        <p:spPr bwMode="auto">
          <a:xfrm>
            <a:off x="3054174" y="1387988"/>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N=380</a:t>
            </a:r>
          </a:p>
        </p:txBody>
      </p:sp>
      <p:sp>
        <p:nvSpPr>
          <p:cNvPr id="21" name="Text Box 3">
            <a:extLst>
              <a:ext uri="{FF2B5EF4-FFF2-40B4-BE49-F238E27FC236}">
                <a16:creationId xmlns:a16="http://schemas.microsoft.com/office/drawing/2014/main" id="{EB6A387F-F69A-09A3-F1D6-7FA57F01DBBB}"/>
              </a:ext>
            </a:extLst>
          </p:cNvPr>
          <p:cNvSpPr txBox="1">
            <a:spLocks noChangeArrowheads="1"/>
          </p:cNvSpPr>
          <p:nvPr/>
        </p:nvSpPr>
        <p:spPr bwMode="auto">
          <a:xfrm>
            <a:off x="28951" y="1222033"/>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sp>
        <p:nvSpPr>
          <p:cNvPr id="22" name="Rectangle 21">
            <a:extLst>
              <a:ext uri="{FF2B5EF4-FFF2-40B4-BE49-F238E27FC236}">
                <a16:creationId xmlns:a16="http://schemas.microsoft.com/office/drawing/2014/main" id="{4217334F-1C9B-A6DF-46AF-5E075254129A}"/>
              </a:ext>
            </a:extLst>
          </p:cNvPr>
          <p:cNvSpPr/>
          <p:nvPr/>
        </p:nvSpPr>
        <p:spPr>
          <a:xfrm>
            <a:off x="284482" y="1897413"/>
            <a:ext cx="4988558" cy="929608"/>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24" name="Rectangle 23">
            <a:extLst>
              <a:ext uri="{FF2B5EF4-FFF2-40B4-BE49-F238E27FC236}">
                <a16:creationId xmlns:a16="http://schemas.microsoft.com/office/drawing/2014/main" id="{2431E7D9-B0EF-018C-7964-D38AEA4D6E88}"/>
              </a:ext>
            </a:extLst>
          </p:cNvPr>
          <p:cNvSpPr/>
          <p:nvPr/>
        </p:nvSpPr>
        <p:spPr>
          <a:xfrm>
            <a:off x="6327878" y="1897413"/>
            <a:ext cx="5112282" cy="866570"/>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3" name="Text Box 3">
            <a:extLst>
              <a:ext uri="{FF2B5EF4-FFF2-40B4-BE49-F238E27FC236}">
                <a16:creationId xmlns:a16="http://schemas.microsoft.com/office/drawing/2014/main" id="{382FA81F-4A82-3D8F-9713-13D404FD98C7}"/>
              </a:ext>
            </a:extLst>
          </p:cNvPr>
          <p:cNvSpPr txBox="1">
            <a:spLocks noChangeArrowheads="1"/>
          </p:cNvSpPr>
          <p:nvPr/>
        </p:nvSpPr>
        <p:spPr bwMode="auto">
          <a:xfrm>
            <a:off x="-41316" y="6334780"/>
            <a:ext cx="19030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*Codes changed over each wave</a:t>
            </a:r>
          </a:p>
        </p:txBody>
      </p:sp>
    </p:spTree>
    <p:extLst>
      <p:ext uri="{BB962C8B-B14F-4D97-AF65-F5344CB8AC3E}">
        <p14:creationId xmlns:p14="http://schemas.microsoft.com/office/powerpoint/2010/main" val="613231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GB" sz="2000" i="1" dirty="0"/>
              <a:t>Parenting Advice and Support Websites/Platforms – Top 3 </a:t>
            </a:r>
            <a:br>
              <a:rPr lang="en-GB" sz="2000" i="1" dirty="0"/>
            </a:br>
            <a:r>
              <a:rPr lang="en-GB" sz="2000" i="1" dirty="0"/>
              <a:t>Demographics</a:t>
            </a:r>
            <a:endParaRPr lang="en-IE" sz="2000" i="1" dirty="0"/>
          </a:p>
        </p:txBody>
      </p:sp>
      <p:sp>
        <p:nvSpPr>
          <p:cNvPr id="4" name="Text Box 3">
            <a:extLst>
              <a:ext uri="{FF2B5EF4-FFF2-40B4-BE49-F238E27FC236}">
                <a16:creationId xmlns:a16="http://schemas.microsoft.com/office/drawing/2014/main" id="{872347BB-12EC-DF4D-5914-5697613D4B68}"/>
              </a:ext>
            </a:extLst>
          </p:cNvPr>
          <p:cNvSpPr txBox="1">
            <a:spLocks noChangeArrowheads="1"/>
          </p:cNvSpPr>
          <p:nvPr/>
        </p:nvSpPr>
        <p:spPr bwMode="auto">
          <a:xfrm>
            <a:off x="0" y="6581001"/>
            <a:ext cx="9622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Q26 Which of the following websites/platforms, if any have you used for parenting advice and support in relation to your child whose birthday is next?</a:t>
            </a:r>
          </a:p>
        </p:txBody>
      </p:sp>
      <p:sp>
        <p:nvSpPr>
          <p:cNvPr id="7" name="Text Box 3">
            <a:extLst>
              <a:ext uri="{FF2B5EF4-FFF2-40B4-BE49-F238E27FC236}">
                <a16:creationId xmlns:a16="http://schemas.microsoft.com/office/drawing/2014/main" id="{12202E98-B2AA-2BB7-EF1F-DFB2B8CA75D7}"/>
              </a:ext>
            </a:extLst>
          </p:cNvPr>
          <p:cNvSpPr txBox="1">
            <a:spLocks noChangeArrowheads="1"/>
          </p:cNvSpPr>
          <p:nvPr/>
        </p:nvSpPr>
        <p:spPr bwMode="auto">
          <a:xfrm>
            <a:off x="0" y="6357441"/>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sp>
        <p:nvSpPr>
          <p:cNvPr id="8" name="Text Box 3">
            <a:extLst>
              <a:ext uri="{FF2B5EF4-FFF2-40B4-BE49-F238E27FC236}">
                <a16:creationId xmlns:a16="http://schemas.microsoft.com/office/drawing/2014/main" id="{D2374F28-6BDB-05E8-F226-A23B8F53BA57}"/>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graphicFrame>
        <p:nvGraphicFramePr>
          <p:cNvPr id="6" name="Table 5">
            <a:extLst>
              <a:ext uri="{FF2B5EF4-FFF2-40B4-BE49-F238E27FC236}">
                <a16:creationId xmlns:a16="http://schemas.microsoft.com/office/drawing/2014/main" id="{7998D7CF-E935-D605-3882-00C9A8ACBDE8}"/>
              </a:ext>
            </a:extLst>
          </p:cNvPr>
          <p:cNvGraphicFramePr>
            <a:graphicFrameLocks noGrp="1"/>
          </p:cNvGraphicFramePr>
          <p:nvPr>
            <p:extLst>
              <p:ext uri="{D42A27DB-BD31-4B8C-83A1-F6EECF244321}">
                <p14:modId xmlns:p14="http://schemas.microsoft.com/office/powerpoint/2010/main" val="78409452"/>
              </p:ext>
            </p:extLst>
          </p:nvPr>
        </p:nvGraphicFramePr>
        <p:xfrm>
          <a:off x="304800" y="1852982"/>
          <a:ext cx="11499761" cy="3756386"/>
        </p:xfrm>
        <a:graphic>
          <a:graphicData uri="http://schemas.openxmlformats.org/drawingml/2006/table">
            <a:tbl>
              <a:tblPr firstRow="1" bandRow="1">
                <a:tableStyleId>{9D7B26C5-4107-4FEC-AEDC-1716B250A1EF}</a:tableStyleId>
              </a:tblPr>
              <a:tblGrid>
                <a:gridCol w="1895412">
                  <a:extLst>
                    <a:ext uri="{9D8B030D-6E8A-4147-A177-3AD203B41FA5}">
                      <a16:colId xmlns:a16="http://schemas.microsoft.com/office/drawing/2014/main" val="4089323703"/>
                    </a:ext>
                  </a:extLst>
                </a:gridCol>
                <a:gridCol w="636977">
                  <a:extLst>
                    <a:ext uri="{9D8B030D-6E8A-4147-A177-3AD203B41FA5}">
                      <a16:colId xmlns:a16="http://schemas.microsoft.com/office/drawing/2014/main" val="1057394503"/>
                    </a:ext>
                  </a:extLst>
                </a:gridCol>
                <a:gridCol w="636977">
                  <a:extLst>
                    <a:ext uri="{9D8B030D-6E8A-4147-A177-3AD203B41FA5}">
                      <a16:colId xmlns:a16="http://schemas.microsoft.com/office/drawing/2014/main" val="4176872577"/>
                    </a:ext>
                  </a:extLst>
                </a:gridCol>
                <a:gridCol w="636977">
                  <a:extLst>
                    <a:ext uri="{9D8B030D-6E8A-4147-A177-3AD203B41FA5}">
                      <a16:colId xmlns:a16="http://schemas.microsoft.com/office/drawing/2014/main" val="2055820629"/>
                    </a:ext>
                  </a:extLst>
                </a:gridCol>
                <a:gridCol w="636977">
                  <a:extLst>
                    <a:ext uri="{9D8B030D-6E8A-4147-A177-3AD203B41FA5}">
                      <a16:colId xmlns:a16="http://schemas.microsoft.com/office/drawing/2014/main" val="1440344629"/>
                    </a:ext>
                  </a:extLst>
                </a:gridCol>
                <a:gridCol w="636977">
                  <a:extLst>
                    <a:ext uri="{9D8B030D-6E8A-4147-A177-3AD203B41FA5}">
                      <a16:colId xmlns:a16="http://schemas.microsoft.com/office/drawing/2014/main" val="1094750844"/>
                    </a:ext>
                  </a:extLst>
                </a:gridCol>
                <a:gridCol w="636977">
                  <a:extLst>
                    <a:ext uri="{9D8B030D-6E8A-4147-A177-3AD203B41FA5}">
                      <a16:colId xmlns:a16="http://schemas.microsoft.com/office/drawing/2014/main" val="3740255347"/>
                    </a:ext>
                  </a:extLst>
                </a:gridCol>
                <a:gridCol w="636977">
                  <a:extLst>
                    <a:ext uri="{9D8B030D-6E8A-4147-A177-3AD203B41FA5}">
                      <a16:colId xmlns:a16="http://schemas.microsoft.com/office/drawing/2014/main" val="4014689243"/>
                    </a:ext>
                  </a:extLst>
                </a:gridCol>
                <a:gridCol w="636977">
                  <a:extLst>
                    <a:ext uri="{9D8B030D-6E8A-4147-A177-3AD203B41FA5}">
                      <a16:colId xmlns:a16="http://schemas.microsoft.com/office/drawing/2014/main" val="467181807"/>
                    </a:ext>
                  </a:extLst>
                </a:gridCol>
                <a:gridCol w="636977">
                  <a:extLst>
                    <a:ext uri="{9D8B030D-6E8A-4147-A177-3AD203B41FA5}">
                      <a16:colId xmlns:a16="http://schemas.microsoft.com/office/drawing/2014/main" val="2868335770"/>
                    </a:ext>
                  </a:extLst>
                </a:gridCol>
                <a:gridCol w="636977">
                  <a:extLst>
                    <a:ext uri="{9D8B030D-6E8A-4147-A177-3AD203B41FA5}">
                      <a16:colId xmlns:a16="http://schemas.microsoft.com/office/drawing/2014/main" val="388256369"/>
                    </a:ext>
                  </a:extLst>
                </a:gridCol>
                <a:gridCol w="636977">
                  <a:extLst>
                    <a:ext uri="{9D8B030D-6E8A-4147-A177-3AD203B41FA5}">
                      <a16:colId xmlns:a16="http://schemas.microsoft.com/office/drawing/2014/main" val="3273114468"/>
                    </a:ext>
                  </a:extLst>
                </a:gridCol>
                <a:gridCol w="636977">
                  <a:extLst>
                    <a:ext uri="{9D8B030D-6E8A-4147-A177-3AD203B41FA5}">
                      <a16:colId xmlns:a16="http://schemas.microsoft.com/office/drawing/2014/main" val="214893157"/>
                    </a:ext>
                  </a:extLst>
                </a:gridCol>
                <a:gridCol w="636977">
                  <a:extLst>
                    <a:ext uri="{9D8B030D-6E8A-4147-A177-3AD203B41FA5}">
                      <a16:colId xmlns:a16="http://schemas.microsoft.com/office/drawing/2014/main" val="3300824227"/>
                    </a:ext>
                  </a:extLst>
                </a:gridCol>
                <a:gridCol w="686671">
                  <a:extLst>
                    <a:ext uri="{9D8B030D-6E8A-4147-A177-3AD203B41FA5}">
                      <a16:colId xmlns:a16="http://schemas.microsoft.com/office/drawing/2014/main" val="3709150490"/>
                    </a:ext>
                  </a:extLst>
                </a:gridCol>
                <a:gridCol w="636977">
                  <a:extLst>
                    <a:ext uri="{9D8B030D-6E8A-4147-A177-3AD203B41FA5}">
                      <a16:colId xmlns:a16="http://schemas.microsoft.com/office/drawing/2014/main" val="4169344004"/>
                    </a:ext>
                  </a:extLst>
                </a:gridCol>
              </a:tblGrid>
              <a:tr h="166380">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972000">
                <a:tc>
                  <a:txBody>
                    <a:bodyPr/>
                    <a:lstStyle/>
                    <a:p>
                      <a:pPr algn="l" fontAlgn="b"/>
                      <a:endParaRPr lang="en-IE" sz="100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0">
                <a:tc>
                  <a:txBody>
                    <a:bodyPr/>
                    <a:lstStyle/>
                    <a:p>
                      <a:pPr algn="l" fontAlgn="b"/>
                      <a:r>
                        <a:rPr lang="en-GB" sz="1000" b="1" u="sng" strike="noStrike" kern="1200" dirty="0">
                          <a:solidFill>
                            <a:schemeClr val="accent2"/>
                          </a:solidFill>
                          <a:effectLst/>
                          <a:latin typeface="+mn-lt"/>
                        </a:rPr>
                        <a:t>2026</a:t>
                      </a:r>
                      <a:endParaRPr lang="en-IE" sz="10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0">
                <a:tc>
                  <a:txBody>
                    <a:bodyPr/>
                    <a:lstStyle/>
                    <a:p>
                      <a:pPr algn="ctr" fontAlgn="ctr"/>
                      <a:r>
                        <a:rPr lang="en-IE" sz="1000" b="0" i="1" u="none" strike="noStrike" dirty="0">
                          <a:solidFill>
                            <a:schemeClr val="accent2"/>
                          </a:solidFill>
                          <a:effectLst/>
                          <a:latin typeface="+mn-lt"/>
                        </a:rPr>
                        <a:t>N=</a:t>
                      </a:r>
                      <a:endParaRPr lang="en-IE" sz="10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1000</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331</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669</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251</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421</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286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42</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644</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356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260</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290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270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180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760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240</a:t>
                      </a:r>
                    </a:p>
                  </a:txBody>
                  <a:tcPr marL="7620" marR="7620" marT="762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Mychild.ie</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27%</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28%</a:t>
                      </a:r>
                    </a:p>
                  </a:txBody>
                  <a:tcPr marL="7620" marR="7620" marT="7620" marB="0" anchor="ctr">
                    <a:lnR w="12700" cap="flat" cmpd="sng" algn="ctr">
                      <a:noFill/>
                      <a:prstDash val="solid"/>
                      <a:round/>
                      <a:headEnd type="none" w="med" len="med"/>
                      <a:tailEnd type="none" w="med" len="med"/>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28%</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30%</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Gov.ie/Supporting Parents</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19%</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29%</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Facebook/</a:t>
                      </a:r>
                      <a:r>
                        <a:rPr lang="en-IE" sz="1200" b="0" i="0" u="none" strike="noStrike" kern="1200" dirty="0" err="1">
                          <a:solidFill>
                            <a:srgbClr val="000000"/>
                          </a:solidFill>
                          <a:effectLst/>
                          <a:latin typeface="+mn-lt"/>
                          <a:ea typeface="+mn-ea"/>
                          <a:cs typeface="+mn-cs"/>
                        </a:rPr>
                        <a:t>Youtube</a:t>
                      </a:r>
                      <a:r>
                        <a:rPr lang="en-IE" sz="1200" b="0" i="0" u="none" strike="noStrike" kern="1200" dirty="0">
                          <a:solidFill>
                            <a:srgbClr val="000000"/>
                          </a:solidFill>
                          <a:effectLst/>
                          <a:latin typeface="+mn-lt"/>
                          <a:ea typeface="+mn-ea"/>
                          <a:cs typeface="+mn-cs"/>
                        </a:rPr>
                        <a:t>/X/Tik Tok/Instagram</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16%</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23%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r h="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200" b="0" i="0" u="none" strike="noStrike" kern="1200" dirty="0">
                        <a:solidFill>
                          <a:srgbClr val="000000"/>
                        </a:solidFill>
                        <a:effectLst/>
                        <a:latin typeface="+mn-lt"/>
                        <a:ea typeface="+mn-ea"/>
                        <a:cs typeface="+mn-cs"/>
                      </a:endParaRPr>
                    </a:p>
                  </a:txBody>
                  <a:tcPr marL="7620" marR="7620" marT="7620" marB="0" anchor="c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R>
                      <a:noFill/>
                    </a:ln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2634816705"/>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1" u="sng" strike="noStrike" dirty="0">
                          <a:solidFill>
                            <a:schemeClr val="accent3"/>
                          </a:solidFill>
                          <a:effectLst/>
                          <a:latin typeface="+mn-lt"/>
                        </a:rPr>
                        <a:t>Ethnic Minority</a:t>
                      </a: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015870373"/>
                  </a:ext>
                </a:extLst>
              </a:tr>
              <a:tr h="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0" i="1" u="none" strike="noStrike" dirty="0">
                          <a:solidFill>
                            <a:schemeClr val="accent3"/>
                          </a:solidFill>
                          <a:effectLst/>
                          <a:latin typeface="+mn-lt"/>
                        </a:rPr>
                        <a:t>N=</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197</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57</a:t>
                      </a:r>
                    </a:p>
                  </a:txBody>
                  <a:tcPr marL="7620" marR="7620" marT="7620" marB="0" anchor="ctr">
                    <a:lnR>
                      <a:noFill/>
                    </a:ln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140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58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101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72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60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65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43</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169</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639557"/>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Mychild.ie</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24%</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R w="12700" cap="flat" cmpd="sng" algn="ctr">
                      <a:noFill/>
                      <a:prstDash val="solid"/>
                      <a:round/>
                      <a:headEnd type="none" w="med" len="med"/>
                      <a:tailEnd type="none" w="med" len="med"/>
                    </a:ln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24%</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28%</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28%</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26%</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925829378"/>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Facebook/</a:t>
                      </a:r>
                      <a:r>
                        <a:rPr lang="en-IE" sz="1200" b="0" i="0" u="none" strike="noStrike" kern="1200" dirty="0" err="1">
                          <a:solidFill>
                            <a:srgbClr val="000000"/>
                          </a:solidFill>
                          <a:effectLst/>
                          <a:latin typeface="+mn-lt"/>
                          <a:ea typeface="+mn-ea"/>
                          <a:cs typeface="+mn-cs"/>
                        </a:rPr>
                        <a:t>Youtube</a:t>
                      </a:r>
                      <a:r>
                        <a:rPr lang="en-IE" sz="1200" b="0" i="0" u="none" strike="noStrike" kern="1200" dirty="0">
                          <a:solidFill>
                            <a:srgbClr val="000000"/>
                          </a:solidFill>
                          <a:effectLst/>
                          <a:latin typeface="+mn-lt"/>
                          <a:ea typeface="+mn-ea"/>
                          <a:cs typeface="+mn-cs"/>
                        </a:rPr>
                        <a:t>/X/Tik Tok/Instagram</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19%</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12%</a:t>
                      </a:r>
                    </a:p>
                  </a:txBody>
                  <a:tcPr marL="7620" marR="7620" marT="7620" marB="0" anchor="ctr">
                    <a:lnR>
                      <a:noFill/>
                    </a:ln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20%</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14%</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4210909228"/>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Gov.ie/Supporting Parents</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21%</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16%</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26%</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11%</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12%</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14%</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30%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18%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752473706"/>
                  </a:ext>
                </a:extLst>
              </a:tr>
            </a:tbl>
          </a:graphicData>
        </a:graphic>
      </p:graphicFrame>
    </p:spTree>
    <p:extLst>
      <p:ext uri="{BB962C8B-B14F-4D97-AF65-F5344CB8AC3E}">
        <p14:creationId xmlns:p14="http://schemas.microsoft.com/office/powerpoint/2010/main" val="7066582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62D8732-E762-F11C-876E-8EAF362290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922D9B-65FF-AB17-AA75-27A3F121D918}"/>
              </a:ext>
            </a:extLst>
          </p:cNvPr>
          <p:cNvSpPr>
            <a:spLocks noGrp="1"/>
          </p:cNvSpPr>
          <p:nvPr>
            <p:ph type="title"/>
          </p:nvPr>
        </p:nvSpPr>
        <p:spPr/>
        <p:txBody>
          <a:bodyPr>
            <a:normAutofit/>
          </a:bodyPr>
          <a:lstStyle/>
          <a:p>
            <a:r>
              <a:rPr lang="en-GB" sz="2000" i="1" dirty="0"/>
              <a:t>.</a:t>
            </a:r>
            <a:r>
              <a:rPr lang="en-IE" sz="2000" i="1" dirty="0"/>
              <a:t>.</a:t>
            </a:r>
            <a:r>
              <a:rPr lang="en-IE" sz="2000" dirty="0"/>
              <a:t>with the Minority Ethnic sample also favouring </a:t>
            </a:r>
            <a:r>
              <a:rPr lang="en-IE" sz="2000" i="1" dirty="0"/>
              <a:t>information about child development.</a:t>
            </a:r>
          </a:p>
        </p:txBody>
      </p:sp>
      <p:sp>
        <p:nvSpPr>
          <p:cNvPr id="11" name="Text Box 3">
            <a:extLst>
              <a:ext uri="{FF2B5EF4-FFF2-40B4-BE49-F238E27FC236}">
                <a16:creationId xmlns:a16="http://schemas.microsoft.com/office/drawing/2014/main" id="{A38398D7-081A-81B4-105C-801A80189F52}"/>
              </a:ext>
            </a:extLst>
          </p:cNvPr>
          <p:cNvSpPr txBox="1">
            <a:spLocks noChangeArrowheads="1"/>
          </p:cNvSpPr>
          <p:nvPr/>
        </p:nvSpPr>
        <p:spPr bwMode="auto">
          <a:xfrm>
            <a:off x="0" y="6581001"/>
            <a:ext cx="9642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Q27 If you use websites for parenting advice, what aspects of them have you found helpful in relation to your child whose birthday is next? </a:t>
            </a:r>
          </a:p>
        </p:txBody>
      </p:sp>
      <p:sp>
        <p:nvSpPr>
          <p:cNvPr id="4" name="Text Box 3">
            <a:extLst>
              <a:ext uri="{FF2B5EF4-FFF2-40B4-BE49-F238E27FC236}">
                <a16:creationId xmlns:a16="http://schemas.microsoft.com/office/drawing/2014/main" id="{5C137FEE-9E53-1E3D-7A3F-5543ADB8900B}"/>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9" name="Text Box 3">
            <a:extLst>
              <a:ext uri="{FF2B5EF4-FFF2-40B4-BE49-F238E27FC236}">
                <a16:creationId xmlns:a16="http://schemas.microsoft.com/office/drawing/2014/main" id="{F0042BE9-C0C6-CA70-BD9F-BF396BAA46D0}"/>
              </a:ext>
            </a:extLst>
          </p:cNvPr>
          <p:cNvSpPr txBox="1">
            <a:spLocks noChangeArrowheads="1"/>
          </p:cNvSpPr>
          <p:nvPr/>
        </p:nvSpPr>
        <p:spPr bwMode="auto">
          <a:xfrm>
            <a:off x="9195747" y="1387988"/>
            <a:ext cx="598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cxnSp>
        <p:nvCxnSpPr>
          <p:cNvPr id="10" name="Straight Connector 9">
            <a:extLst>
              <a:ext uri="{FF2B5EF4-FFF2-40B4-BE49-F238E27FC236}">
                <a16:creationId xmlns:a16="http://schemas.microsoft.com/office/drawing/2014/main" id="{07FA5829-A4C4-6D31-74B6-D544874FADC3}"/>
              </a:ext>
            </a:extLst>
          </p:cNvPr>
          <p:cNvCxnSpPr>
            <a:cxnSpLocks/>
          </p:cNvCxnSpPr>
          <p:nvPr/>
        </p:nvCxnSpPr>
        <p:spPr>
          <a:xfrm>
            <a:off x="5864123" y="1499032"/>
            <a:ext cx="0" cy="487636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Text Box 3">
            <a:extLst>
              <a:ext uri="{FF2B5EF4-FFF2-40B4-BE49-F238E27FC236}">
                <a16:creationId xmlns:a16="http://schemas.microsoft.com/office/drawing/2014/main" id="{ABA31CCA-94CA-5DC6-F2D8-4B3EE0A1A1DC}"/>
              </a:ext>
            </a:extLst>
          </p:cNvPr>
          <p:cNvSpPr txBox="1">
            <a:spLocks noChangeArrowheads="1"/>
          </p:cNvSpPr>
          <p:nvPr/>
        </p:nvSpPr>
        <p:spPr bwMode="auto">
          <a:xfrm>
            <a:off x="3054174" y="1387988"/>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N=380</a:t>
            </a:r>
          </a:p>
        </p:txBody>
      </p:sp>
      <p:graphicFrame>
        <p:nvGraphicFramePr>
          <p:cNvPr id="21" name="Chart 6">
            <a:extLst>
              <a:ext uri="{FF2B5EF4-FFF2-40B4-BE49-F238E27FC236}">
                <a16:creationId xmlns:a16="http://schemas.microsoft.com/office/drawing/2014/main" id="{E9954270-9B5E-42A2-0537-7AFA52B6BDA0}"/>
              </a:ext>
            </a:extLst>
          </p:cNvPr>
          <p:cNvGraphicFramePr/>
          <p:nvPr/>
        </p:nvGraphicFramePr>
        <p:xfrm>
          <a:off x="1026913" y="1784801"/>
          <a:ext cx="4022484" cy="4656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6">
            <a:extLst>
              <a:ext uri="{FF2B5EF4-FFF2-40B4-BE49-F238E27FC236}">
                <a16:creationId xmlns:a16="http://schemas.microsoft.com/office/drawing/2014/main" id="{DA452A3D-D8E0-8021-EBAD-D0FA4F99ADA7}"/>
              </a:ext>
            </a:extLst>
          </p:cNvPr>
          <p:cNvGraphicFramePr/>
          <p:nvPr/>
        </p:nvGraphicFramePr>
        <p:xfrm>
          <a:off x="7076658" y="1784801"/>
          <a:ext cx="4022484" cy="4656638"/>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 Box 3">
            <a:extLst>
              <a:ext uri="{FF2B5EF4-FFF2-40B4-BE49-F238E27FC236}">
                <a16:creationId xmlns:a16="http://schemas.microsoft.com/office/drawing/2014/main" id="{50A135FE-D339-E0D5-EA9B-64D91D0735B3}"/>
              </a:ext>
            </a:extLst>
          </p:cNvPr>
          <p:cNvSpPr txBox="1">
            <a:spLocks noChangeArrowheads="1"/>
          </p:cNvSpPr>
          <p:nvPr/>
        </p:nvSpPr>
        <p:spPr bwMode="auto">
          <a:xfrm>
            <a:off x="28951" y="1222033"/>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sp>
        <p:nvSpPr>
          <p:cNvPr id="24" name="Rectangle 23">
            <a:extLst>
              <a:ext uri="{FF2B5EF4-FFF2-40B4-BE49-F238E27FC236}">
                <a16:creationId xmlns:a16="http://schemas.microsoft.com/office/drawing/2014/main" id="{56A6282B-E9EB-19ED-5732-1FE210B3634E}"/>
              </a:ext>
            </a:extLst>
          </p:cNvPr>
          <p:cNvSpPr/>
          <p:nvPr/>
        </p:nvSpPr>
        <p:spPr>
          <a:xfrm>
            <a:off x="1260791" y="1852190"/>
            <a:ext cx="3390798" cy="818241"/>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
        <p:nvSpPr>
          <p:cNvPr id="25" name="Rectangle 24">
            <a:extLst>
              <a:ext uri="{FF2B5EF4-FFF2-40B4-BE49-F238E27FC236}">
                <a16:creationId xmlns:a16="http://schemas.microsoft.com/office/drawing/2014/main" id="{556987D0-0828-68A8-2EBA-77B7CFCD3642}"/>
              </a:ext>
            </a:extLst>
          </p:cNvPr>
          <p:cNvSpPr/>
          <p:nvPr/>
        </p:nvSpPr>
        <p:spPr>
          <a:xfrm>
            <a:off x="7392501" y="1852190"/>
            <a:ext cx="3390798" cy="1018332"/>
          </a:xfrm>
          <a:prstGeom prst="rect">
            <a:avLst/>
          </a:prstGeom>
          <a:noFill/>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E" dirty="0"/>
          </a:p>
        </p:txBody>
      </p:sp>
    </p:spTree>
    <p:extLst>
      <p:ext uri="{BB962C8B-B14F-4D97-AF65-F5344CB8AC3E}">
        <p14:creationId xmlns:p14="http://schemas.microsoft.com/office/powerpoint/2010/main" val="2184239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8DFE-0924-7E88-826A-DE4313358C53}"/>
              </a:ext>
            </a:extLst>
          </p:cNvPr>
          <p:cNvSpPr>
            <a:spLocks noGrp="1"/>
          </p:cNvSpPr>
          <p:nvPr>
            <p:ph type="title"/>
          </p:nvPr>
        </p:nvSpPr>
        <p:spPr/>
        <p:txBody>
          <a:bodyPr>
            <a:normAutofit/>
          </a:bodyPr>
          <a:lstStyle/>
          <a:p>
            <a:r>
              <a:rPr lang="en-GB" sz="2000" i="1" dirty="0"/>
              <a:t>Helpful Aspects of Website for Parenting Advice – Top 3 </a:t>
            </a:r>
            <a:br>
              <a:rPr lang="en-GB" sz="2000" i="1" dirty="0"/>
            </a:br>
            <a:r>
              <a:rPr lang="en-GB" sz="2000" i="1" dirty="0"/>
              <a:t>Demographics</a:t>
            </a:r>
            <a:endParaRPr lang="en-IE" sz="2000" i="1" dirty="0"/>
          </a:p>
        </p:txBody>
      </p:sp>
      <p:sp>
        <p:nvSpPr>
          <p:cNvPr id="4" name="Text Box 3">
            <a:extLst>
              <a:ext uri="{FF2B5EF4-FFF2-40B4-BE49-F238E27FC236}">
                <a16:creationId xmlns:a16="http://schemas.microsoft.com/office/drawing/2014/main" id="{872347BB-12EC-DF4D-5914-5697613D4B68}"/>
              </a:ext>
            </a:extLst>
          </p:cNvPr>
          <p:cNvSpPr txBox="1">
            <a:spLocks noChangeArrowheads="1"/>
          </p:cNvSpPr>
          <p:nvPr/>
        </p:nvSpPr>
        <p:spPr bwMode="auto">
          <a:xfrm>
            <a:off x="0" y="6581001"/>
            <a:ext cx="8912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Q27 If you use websites for parenting advice, what aspects of them have you found helpful in relation to your child whose birthday is next? </a:t>
            </a:r>
          </a:p>
        </p:txBody>
      </p:sp>
      <p:sp>
        <p:nvSpPr>
          <p:cNvPr id="7" name="Text Box 3">
            <a:extLst>
              <a:ext uri="{FF2B5EF4-FFF2-40B4-BE49-F238E27FC236}">
                <a16:creationId xmlns:a16="http://schemas.microsoft.com/office/drawing/2014/main" id="{12202E98-B2AA-2BB7-EF1F-DFB2B8CA75D7}"/>
              </a:ext>
            </a:extLst>
          </p:cNvPr>
          <p:cNvSpPr txBox="1">
            <a:spLocks noChangeArrowheads="1"/>
          </p:cNvSpPr>
          <p:nvPr/>
        </p:nvSpPr>
        <p:spPr bwMode="auto">
          <a:xfrm>
            <a:off x="0" y="6357441"/>
            <a:ext cx="1571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 Caution small base size</a:t>
            </a:r>
          </a:p>
        </p:txBody>
      </p:sp>
      <p:sp>
        <p:nvSpPr>
          <p:cNvPr id="8" name="Text Box 3">
            <a:extLst>
              <a:ext uri="{FF2B5EF4-FFF2-40B4-BE49-F238E27FC236}">
                <a16:creationId xmlns:a16="http://schemas.microsoft.com/office/drawing/2014/main" id="{D2374F28-6BDB-05E8-F226-A23B8F53BA57}"/>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graphicFrame>
        <p:nvGraphicFramePr>
          <p:cNvPr id="6" name="Table 5">
            <a:extLst>
              <a:ext uri="{FF2B5EF4-FFF2-40B4-BE49-F238E27FC236}">
                <a16:creationId xmlns:a16="http://schemas.microsoft.com/office/drawing/2014/main" id="{39A5959F-F860-E5C3-033F-E46880059925}"/>
              </a:ext>
            </a:extLst>
          </p:cNvPr>
          <p:cNvGraphicFramePr>
            <a:graphicFrameLocks noGrp="1"/>
          </p:cNvGraphicFramePr>
          <p:nvPr>
            <p:extLst>
              <p:ext uri="{D42A27DB-BD31-4B8C-83A1-F6EECF244321}">
                <p14:modId xmlns:p14="http://schemas.microsoft.com/office/powerpoint/2010/main" val="2699390591"/>
              </p:ext>
            </p:extLst>
          </p:nvPr>
        </p:nvGraphicFramePr>
        <p:xfrm>
          <a:off x="304800" y="1860609"/>
          <a:ext cx="11499761" cy="3756386"/>
        </p:xfrm>
        <a:graphic>
          <a:graphicData uri="http://schemas.openxmlformats.org/drawingml/2006/table">
            <a:tbl>
              <a:tblPr firstRow="1" bandRow="1">
                <a:tableStyleId>{9D7B26C5-4107-4FEC-AEDC-1716B250A1EF}</a:tableStyleId>
              </a:tblPr>
              <a:tblGrid>
                <a:gridCol w="1895412">
                  <a:extLst>
                    <a:ext uri="{9D8B030D-6E8A-4147-A177-3AD203B41FA5}">
                      <a16:colId xmlns:a16="http://schemas.microsoft.com/office/drawing/2014/main" val="4089323703"/>
                    </a:ext>
                  </a:extLst>
                </a:gridCol>
                <a:gridCol w="636977">
                  <a:extLst>
                    <a:ext uri="{9D8B030D-6E8A-4147-A177-3AD203B41FA5}">
                      <a16:colId xmlns:a16="http://schemas.microsoft.com/office/drawing/2014/main" val="1057394503"/>
                    </a:ext>
                  </a:extLst>
                </a:gridCol>
                <a:gridCol w="636977">
                  <a:extLst>
                    <a:ext uri="{9D8B030D-6E8A-4147-A177-3AD203B41FA5}">
                      <a16:colId xmlns:a16="http://schemas.microsoft.com/office/drawing/2014/main" val="4176872577"/>
                    </a:ext>
                  </a:extLst>
                </a:gridCol>
                <a:gridCol w="636977">
                  <a:extLst>
                    <a:ext uri="{9D8B030D-6E8A-4147-A177-3AD203B41FA5}">
                      <a16:colId xmlns:a16="http://schemas.microsoft.com/office/drawing/2014/main" val="2055820629"/>
                    </a:ext>
                  </a:extLst>
                </a:gridCol>
                <a:gridCol w="636977">
                  <a:extLst>
                    <a:ext uri="{9D8B030D-6E8A-4147-A177-3AD203B41FA5}">
                      <a16:colId xmlns:a16="http://schemas.microsoft.com/office/drawing/2014/main" val="1440344629"/>
                    </a:ext>
                  </a:extLst>
                </a:gridCol>
                <a:gridCol w="636977">
                  <a:extLst>
                    <a:ext uri="{9D8B030D-6E8A-4147-A177-3AD203B41FA5}">
                      <a16:colId xmlns:a16="http://schemas.microsoft.com/office/drawing/2014/main" val="1094750844"/>
                    </a:ext>
                  </a:extLst>
                </a:gridCol>
                <a:gridCol w="636977">
                  <a:extLst>
                    <a:ext uri="{9D8B030D-6E8A-4147-A177-3AD203B41FA5}">
                      <a16:colId xmlns:a16="http://schemas.microsoft.com/office/drawing/2014/main" val="3740255347"/>
                    </a:ext>
                  </a:extLst>
                </a:gridCol>
                <a:gridCol w="636977">
                  <a:extLst>
                    <a:ext uri="{9D8B030D-6E8A-4147-A177-3AD203B41FA5}">
                      <a16:colId xmlns:a16="http://schemas.microsoft.com/office/drawing/2014/main" val="4014689243"/>
                    </a:ext>
                  </a:extLst>
                </a:gridCol>
                <a:gridCol w="636977">
                  <a:extLst>
                    <a:ext uri="{9D8B030D-6E8A-4147-A177-3AD203B41FA5}">
                      <a16:colId xmlns:a16="http://schemas.microsoft.com/office/drawing/2014/main" val="467181807"/>
                    </a:ext>
                  </a:extLst>
                </a:gridCol>
                <a:gridCol w="636977">
                  <a:extLst>
                    <a:ext uri="{9D8B030D-6E8A-4147-A177-3AD203B41FA5}">
                      <a16:colId xmlns:a16="http://schemas.microsoft.com/office/drawing/2014/main" val="2868335770"/>
                    </a:ext>
                  </a:extLst>
                </a:gridCol>
                <a:gridCol w="636977">
                  <a:extLst>
                    <a:ext uri="{9D8B030D-6E8A-4147-A177-3AD203B41FA5}">
                      <a16:colId xmlns:a16="http://schemas.microsoft.com/office/drawing/2014/main" val="388256369"/>
                    </a:ext>
                  </a:extLst>
                </a:gridCol>
                <a:gridCol w="636977">
                  <a:extLst>
                    <a:ext uri="{9D8B030D-6E8A-4147-A177-3AD203B41FA5}">
                      <a16:colId xmlns:a16="http://schemas.microsoft.com/office/drawing/2014/main" val="3273114468"/>
                    </a:ext>
                  </a:extLst>
                </a:gridCol>
                <a:gridCol w="636977">
                  <a:extLst>
                    <a:ext uri="{9D8B030D-6E8A-4147-A177-3AD203B41FA5}">
                      <a16:colId xmlns:a16="http://schemas.microsoft.com/office/drawing/2014/main" val="214893157"/>
                    </a:ext>
                  </a:extLst>
                </a:gridCol>
                <a:gridCol w="636977">
                  <a:extLst>
                    <a:ext uri="{9D8B030D-6E8A-4147-A177-3AD203B41FA5}">
                      <a16:colId xmlns:a16="http://schemas.microsoft.com/office/drawing/2014/main" val="3300824227"/>
                    </a:ext>
                  </a:extLst>
                </a:gridCol>
                <a:gridCol w="686671">
                  <a:extLst>
                    <a:ext uri="{9D8B030D-6E8A-4147-A177-3AD203B41FA5}">
                      <a16:colId xmlns:a16="http://schemas.microsoft.com/office/drawing/2014/main" val="3709150490"/>
                    </a:ext>
                  </a:extLst>
                </a:gridCol>
                <a:gridCol w="636977">
                  <a:extLst>
                    <a:ext uri="{9D8B030D-6E8A-4147-A177-3AD203B41FA5}">
                      <a16:colId xmlns:a16="http://schemas.microsoft.com/office/drawing/2014/main" val="4169344004"/>
                    </a:ext>
                  </a:extLst>
                </a:gridCol>
              </a:tblGrid>
              <a:tr h="166380">
                <a:tc>
                  <a:txBody>
                    <a:bodyPr/>
                    <a:lstStyle/>
                    <a:p>
                      <a:pPr algn="ctr" fontAlgn="b"/>
                      <a:r>
                        <a:rPr lang="en-IE" sz="1000" b="0" u="none" strike="noStrike" dirty="0">
                          <a:solidFill>
                            <a:schemeClr val="accent4"/>
                          </a:solidFill>
                          <a:effectLst/>
                        </a:rPr>
                        <a:t> </a:t>
                      </a:r>
                      <a:endParaRPr lang="en-IE" sz="1000" b="0" i="0" u="none" strike="noStrike" dirty="0">
                        <a:solidFill>
                          <a:schemeClr val="accent4"/>
                        </a:solidFill>
                        <a:effectLst/>
                        <a:latin typeface="+mn-lt"/>
                        <a:cs typeface="Calibri" panose="020F0502020204030204" pitchFamily="34" charset="0"/>
                      </a:endParaRP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GENDER</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ctr"/>
                      <a:r>
                        <a:rPr lang="en-IE" sz="1000" b="1" u="none" strike="noStrike" dirty="0">
                          <a:solidFill>
                            <a:schemeClr val="tx1"/>
                          </a:solidFill>
                          <a:effectLst/>
                        </a:rPr>
                        <a:t>CLASS</a:t>
                      </a:r>
                      <a:endParaRPr lang="en-IE" sz="1000" b="1"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4">
                  <a:txBody>
                    <a:bodyPr/>
                    <a:lstStyle/>
                    <a:p>
                      <a:pPr algn="ctr" fontAlgn="b"/>
                      <a:r>
                        <a:rPr lang="en-IE" sz="1000" b="1" u="none" strike="noStrike" dirty="0">
                          <a:solidFill>
                            <a:schemeClr val="tx1"/>
                          </a:solidFill>
                          <a:effectLst/>
                        </a:rPr>
                        <a:t>REGION</a:t>
                      </a:r>
                      <a:r>
                        <a:rPr lang="en-IE" sz="1000" b="0" u="none" strike="noStrike" dirty="0">
                          <a:solidFill>
                            <a:schemeClr val="tx1"/>
                          </a:solidFill>
                          <a:effectLst/>
                        </a:rPr>
                        <a:t> </a:t>
                      </a:r>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tc hMerge="1">
                  <a:txBody>
                    <a:bodyPr/>
                    <a:lstStyle/>
                    <a:p>
                      <a:pPr algn="ctr" fontAlgn="ctr"/>
                      <a:endParaRPr lang="en-IE" sz="1400" b="1"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ctr"/>
                      <a:endParaRPr lang="en-IE" sz="1400" b="1" i="0" u="none" strike="noStrike">
                        <a:solidFill>
                          <a:srgbClr val="000000"/>
                        </a:solidFill>
                        <a:effectLst/>
                        <a:latin typeface="Calibri" panose="020F0502020204030204" pitchFamily="34" charset="0"/>
                        <a:cs typeface="Calibri" panose="020F0502020204030204" pitchFamily="34" charset="0"/>
                      </a:endParaRPr>
                    </a:p>
                  </a:txBody>
                  <a:tcPr marL="7620" marR="7620" marT="7620" marB="0" anchor="ctr"/>
                </a:tc>
                <a:tc hMerge="1">
                  <a:txBody>
                    <a:bodyPr/>
                    <a:lstStyle/>
                    <a:p>
                      <a:pPr algn="ctr" fontAlgn="b"/>
                      <a:r>
                        <a:rPr lang="en-IE" sz="1400" b="0" u="none" strike="noStrike" dirty="0">
                          <a:solidFill>
                            <a:srgbClr val="000000"/>
                          </a:solidFill>
                          <a:effectLst/>
                          <a:latin typeface="Calibri" panose="020F0502020204030204" pitchFamily="34" charset="0"/>
                          <a:cs typeface="Calibri" panose="020F0502020204030204" pitchFamily="34" charset="0"/>
                        </a:rPr>
                        <a:t> </a:t>
                      </a:r>
                      <a:endParaRPr lang="en-IE" sz="1400" b="0" i="0" u="none" strike="noStrike" dirty="0">
                        <a:solidFill>
                          <a:srgbClr val="000000"/>
                        </a:solidFill>
                        <a:effectLst/>
                        <a:latin typeface="Calibri" panose="020F0502020204030204" pitchFamily="34" charset="0"/>
                        <a:cs typeface="Calibri" panose="020F0502020204030204" pitchFamily="34" charset="0"/>
                      </a:endParaRPr>
                    </a:p>
                  </a:txBody>
                  <a:tcPr marL="7620" marR="7620" marT="7620" marB="0" anchor="ctr"/>
                </a:tc>
                <a:tc gridSpan="2">
                  <a:txBody>
                    <a:bodyPr/>
                    <a:lstStyle/>
                    <a:p>
                      <a:pPr algn="ctr" fontAlgn="b"/>
                      <a:r>
                        <a:rPr lang="en-IE" sz="1000" b="1" i="0" u="none" strike="noStrike" dirty="0">
                          <a:solidFill>
                            <a:schemeClr val="tx1"/>
                          </a:solidFill>
                          <a:effectLst/>
                          <a:latin typeface="+mn-lt"/>
                          <a:cs typeface="Calibri" panose="020F0502020204030204" pitchFamily="34" charset="0"/>
                        </a:rPr>
                        <a:t>HOUSEHOLD</a:t>
                      </a:r>
                    </a:p>
                  </a:txBody>
                  <a:tcPr marL="7620" marR="7620" marT="7620" marB="0" anchor="ctr"/>
                </a:tc>
                <a:tc hMerge="1">
                  <a:txBody>
                    <a:bodyPr/>
                    <a:lstStyle/>
                    <a:p>
                      <a:pPr algn="ctr" fontAlgn="b"/>
                      <a:endParaRPr lang="en-IE" sz="1000" b="0" i="0" u="none" strike="noStrike" dirty="0">
                        <a:solidFill>
                          <a:schemeClr val="tx1"/>
                        </a:solidFill>
                        <a:effectLst/>
                        <a:latin typeface="+mn-lt"/>
                        <a:cs typeface="Calibri" panose="020F0502020204030204" pitchFamily="34" charset="0"/>
                      </a:endParaRPr>
                    </a:p>
                  </a:txBody>
                  <a:tcPr marL="7620" marR="7620" marT="7620" marB="0" anchor="ctr"/>
                </a:tc>
                <a:extLst>
                  <a:ext uri="{0D108BD9-81ED-4DB2-BD59-A6C34878D82A}">
                    <a16:rowId xmlns:a16="http://schemas.microsoft.com/office/drawing/2014/main" val="3256104112"/>
                  </a:ext>
                </a:extLst>
              </a:tr>
              <a:tr h="972000">
                <a:tc>
                  <a:txBody>
                    <a:bodyPr/>
                    <a:lstStyle/>
                    <a:p>
                      <a:pPr algn="l" fontAlgn="b"/>
                      <a:endParaRPr lang="en-IE" sz="1000" b="1" i="0" u="sng" strike="noStrike" kern="1200" dirty="0">
                        <a:solidFill>
                          <a:schemeClr val="accent1"/>
                        </a:solidFill>
                        <a:effectLst/>
                        <a:latin typeface="+mn-lt"/>
                        <a:ea typeface="+mn-ea"/>
                        <a:cs typeface="+mn-cs"/>
                      </a:endParaRPr>
                    </a:p>
                  </a:txBody>
                  <a:tcPr marL="7620" marR="7620" marT="7620" marB="0" anchor="b">
                    <a:lnT w="12700" cap="flat" cmpd="sng" algn="ctr">
                      <a:noFill/>
                      <a:prstDash val="solid"/>
                      <a:round/>
                      <a:headEnd type="none" w="med" len="med"/>
                      <a:tailEnd type="none" w="med" len="med"/>
                    </a:lnT>
                    <a:noFill/>
                  </a:tcPr>
                </a:tc>
                <a:tc>
                  <a:txBody>
                    <a:bodyPr/>
                    <a:lstStyle/>
                    <a:p>
                      <a:pPr algn="l" fontAlgn="ctr"/>
                      <a:r>
                        <a:rPr lang="en-IE" sz="1000" b="1" i="0" u="none" strike="noStrike" dirty="0">
                          <a:solidFill>
                            <a:schemeClr val="tx1"/>
                          </a:solidFill>
                          <a:effectLst/>
                          <a:latin typeface="+mn-lt"/>
                          <a:cs typeface="Calibri" panose="020F0502020204030204" pitchFamily="34" charset="0"/>
                        </a:rPr>
                        <a:t>TOTAL</a:t>
                      </a:r>
                    </a:p>
                  </a:txBody>
                  <a:tcPr marL="7620" marR="7620" marT="7620" marB="0" vert="vert270" anchor="ctr"/>
                </a:tc>
                <a:tc>
                  <a:txBody>
                    <a:bodyPr/>
                    <a:lstStyle/>
                    <a:p>
                      <a:pPr algn="l" fontAlgn="ctr"/>
                      <a:r>
                        <a:rPr lang="en-IE" sz="1000" b="1" u="none" strike="noStrike" dirty="0">
                          <a:solidFill>
                            <a:schemeClr val="tx1"/>
                          </a:solidFill>
                          <a:effectLst/>
                        </a:rPr>
                        <a:t>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Female</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18-34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35-44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45-54</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55+**</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ABC1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C2DE F50-</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algn="l" fontAlgn="ctr"/>
                      <a:r>
                        <a:rPr lang="en-IE" sz="1000" b="1" u="none" strike="noStrike" dirty="0">
                          <a:solidFill>
                            <a:schemeClr val="tx1"/>
                          </a:solidFill>
                          <a:effectLst/>
                        </a:rPr>
                        <a:t>Leinster (excl Dublin)</a:t>
                      </a:r>
                      <a:endParaRPr lang="en-IE" sz="1000" b="1" i="0" u="none" strike="noStrike" dirty="0">
                        <a:solidFill>
                          <a:schemeClr val="tx1"/>
                        </a:solidFill>
                        <a:effectLst/>
                        <a:latin typeface="+mn-lt"/>
                        <a:cs typeface="Calibri" panose="020F0502020204030204" pitchFamily="34" charset="0"/>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Munster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rPr>
                        <a:t>Conn/ Ulster</a:t>
                      </a:r>
                      <a:endParaRPr lang="en-IE" sz="1000" b="1" u="none" strike="noStrike" kern="1200" dirty="0">
                        <a:solidFill>
                          <a:schemeClr val="tx1"/>
                        </a:solidFill>
                        <a:effectLst/>
                        <a:latin typeface="+mn-lt"/>
                        <a:ea typeface="+mn-ea"/>
                        <a:cs typeface="+mn-cs"/>
                      </a:endParaRP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Couple</a:t>
                      </a:r>
                    </a:p>
                    <a:p>
                      <a:pPr marL="0" algn="l" defTabSz="914400" rtl="0" eaLnBrk="1" fontAlgn="ctr" latinLnBrk="0" hangingPunct="1"/>
                      <a:r>
                        <a:rPr lang="en-IE" sz="1000" b="1" u="none" strike="noStrike" kern="1200" dirty="0">
                          <a:solidFill>
                            <a:schemeClr val="tx1"/>
                          </a:solidFill>
                          <a:effectLst/>
                          <a:latin typeface="+mn-lt"/>
                          <a:ea typeface="+mn-ea"/>
                          <a:cs typeface="+mn-cs"/>
                        </a:rPr>
                        <a:t>Children/others</a:t>
                      </a:r>
                    </a:p>
                  </a:txBody>
                  <a:tcPr marL="7620" marR="7620" marT="7620" marB="0" vert="vert270" anchor="ctr"/>
                </a:tc>
                <a:tc>
                  <a:txBody>
                    <a:bodyPr/>
                    <a:lstStyle/>
                    <a:p>
                      <a:pPr marL="0" algn="l" defTabSz="914400" rtl="0" eaLnBrk="1" fontAlgn="ctr" latinLnBrk="0" hangingPunct="1"/>
                      <a:r>
                        <a:rPr lang="en-IE" sz="1000" b="1" u="none" strike="noStrike" kern="1200" dirty="0">
                          <a:solidFill>
                            <a:schemeClr val="tx1"/>
                          </a:solidFill>
                          <a:effectLst/>
                          <a:latin typeface="+mn-lt"/>
                          <a:ea typeface="+mn-ea"/>
                          <a:cs typeface="+mn-cs"/>
                        </a:rPr>
                        <a:t>One parent  children/others</a:t>
                      </a:r>
                    </a:p>
                  </a:txBody>
                  <a:tcPr marL="7620" marR="7620" marT="7620" marB="0" vert="vert270" anchor="ctr"/>
                </a:tc>
                <a:extLst>
                  <a:ext uri="{0D108BD9-81ED-4DB2-BD59-A6C34878D82A}">
                    <a16:rowId xmlns:a16="http://schemas.microsoft.com/office/drawing/2014/main" val="1979301477"/>
                  </a:ext>
                </a:extLst>
              </a:tr>
              <a:tr h="0">
                <a:tc>
                  <a:txBody>
                    <a:bodyPr/>
                    <a:lstStyle/>
                    <a:p>
                      <a:pPr algn="l" fontAlgn="b"/>
                      <a:r>
                        <a:rPr lang="en-GB" sz="1000" b="1" u="sng" strike="noStrike" kern="1200" dirty="0">
                          <a:solidFill>
                            <a:schemeClr val="accent2"/>
                          </a:solidFill>
                          <a:effectLst/>
                          <a:latin typeface="+mn-lt"/>
                        </a:rPr>
                        <a:t>2026</a:t>
                      </a:r>
                      <a:endParaRPr lang="en-IE" sz="1000" b="1" i="0" u="sng" strike="noStrike" kern="1200" dirty="0">
                        <a:solidFill>
                          <a:schemeClr val="accent2"/>
                        </a:solidFill>
                        <a:effectLst/>
                        <a:latin typeface="+mn-lt"/>
                        <a:ea typeface="+mn-ea"/>
                        <a:cs typeface="+mn-cs"/>
                      </a:endParaRPr>
                    </a:p>
                  </a:txBody>
                  <a:tcPr marL="7620" marR="7620" marT="7620" marB="0" anchor="b">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tc>
                  <a:txBody>
                    <a:bodyPr/>
                    <a:lstStyle/>
                    <a:p>
                      <a:pPr marL="0" algn="ctr" defTabSz="914400" rtl="0" eaLnBrk="1" fontAlgn="b" latinLnBrk="0" hangingPunct="1"/>
                      <a:endParaRPr lang="en-IE" sz="1000" b="0" i="0" u="none" strike="noStrike" kern="1200" dirty="0">
                        <a:solidFill>
                          <a:schemeClr val="tx1"/>
                        </a:solidFill>
                        <a:effectLst/>
                        <a:latin typeface="+mn-lt"/>
                        <a:ea typeface="+mn-ea"/>
                        <a:cs typeface="+mn-cs"/>
                      </a:endParaRPr>
                    </a:p>
                  </a:txBody>
                  <a:tcPr marL="7620" marR="7620" marT="7620" marB="0" anchor="ctr">
                    <a:noFill/>
                  </a:tcPr>
                </a:tc>
                <a:extLst>
                  <a:ext uri="{0D108BD9-81ED-4DB2-BD59-A6C34878D82A}">
                    <a16:rowId xmlns:a16="http://schemas.microsoft.com/office/drawing/2014/main" val="2299406290"/>
                  </a:ext>
                </a:extLst>
              </a:tr>
              <a:tr h="0">
                <a:tc>
                  <a:txBody>
                    <a:bodyPr/>
                    <a:lstStyle/>
                    <a:p>
                      <a:pPr algn="ctr" fontAlgn="ctr"/>
                      <a:r>
                        <a:rPr lang="en-IE" sz="1000" b="0" i="1" u="none" strike="noStrike" dirty="0">
                          <a:solidFill>
                            <a:schemeClr val="accent2"/>
                          </a:solidFill>
                          <a:effectLst/>
                          <a:latin typeface="+mn-lt"/>
                        </a:rPr>
                        <a:t>N=</a:t>
                      </a:r>
                      <a:endParaRPr lang="en-IE" sz="1000" b="0" i="1" u="none" strike="noStrike" dirty="0">
                        <a:solidFill>
                          <a:schemeClr val="accent2"/>
                        </a:solidFill>
                        <a:effectLst/>
                        <a:latin typeface="+mn-lt"/>
                        <a:cs typeface="Calibri" panose="020F0502020204030204" pitchFamily="34" charset="0"/>
                      </a:endParaRP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1000</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331</a:t>
                      </a:r>
                    </a:p>
                  </a:txBody>
                  <a:tcPr marL="7620" marR="7620" marT="7620" marB="0" anchor="ctr">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669</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251</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421</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286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42</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644</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356</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260</a:t>
                      </a:r>
                    </a:p>
                  </a:txBody>
                  <a:tcPr marL="7620" marR="7620" marT="7620" marB="0" anchor="ctr">
                    <a:lnB w="12700" cap="flat" cmpd="sng" algn="ctr">
                      <a:noFill/>
                      <a:prstDash val="solid"/>
                      <a:round/>
                      <a:headEnd type="none" w="med" len="med"/>
                      <a:tailEnd type="none" w="med" len="med"/>
                    </a:lnB>
                    <a:noFill/>
                  </a:tcPr>
                </a:tc>
                <a:tc>
                  <a:txBody>
                    <a:bodyPr/>
                    <a:lstStyle/>
                    <a:p>
                      <a:pPr marL="0" algn="ctr" defTabSz="914400" rtl="0" eaLnBrk="1" fontAlgn="ctr" latinLnBrk="0" hangingPunct="1">
                        <a:buNone/>
                      </a:pPr>
                      <a:r>
                        <a:rPr lang="en-IE" sz="1000" b="0" i="1" u="none" strike="noStrike" kern="1200">
                          <a:solidFill>
                            <a:schemeClr val="accent2"/>
                          </a:solidFill>
                          <a:effectLst/>
                          <a:latin typeface="+mn-lt"/>
                          <a:ea typeface="+mn-ea"/>
                          <a:cs typeface="+mn-cs"/>
                        </a:rPr>
                        <a:t>290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270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180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760</a:t>
                      </a:r>
                    </a:p>
                  </a:txBody>
                  <a:tcPr marL="7620" marR="7620" marT="7620" marB="0" anchor="ctr">
                    <a:lnB>
                      <a:noFill/>
                    </a:lnB>
                    <a:noFill/>
                  </a:tcPr>
                </a:tc>
                <a:tc>
                  <a:txBody>
                    <a:bodyPr/>
                    <a:lstStyle/>
                    <a:p>
                      <a:pPr marL="0" algn="ctr" defTabSz="914400" rtl="0" eaLnBrk="1" fontAlgn="ctr" latinLnBrk="0" hangingPunct="1">
                        <a:buNone/>
                      </a:pPr>
                      <a:r>
                        <a:rPr lang="en-IE" sz="1000" b="0" i="1" u="none" strike="noStrike" kern="1200" dirty="0">
                          <a:solidFill>
                            <a:schemeClr val="accent2"/>
                          </a:solidFill>
                          <a:effectLst/>
                          <a:latin typeface="+mn-lt"/>
                          <a:ea typeface="+mn-ea"/>
                          <a:cs typeface="+mn-cs"/>
                        </a:rPr>
                        <a:t>240</a:t>
                      </a:r>
                    </a:p>
                  </a:txBody>
                  <a:tcPr marL="7620" marR="7620" marT="7620" marB="0" anchor="ctr">
                    <a:lnB w="12700" cap="flat" cmpd="sng" algn="ctr">
                      <a:noFill/>
                      <a:prstDash val="solid"/>
                      <a:round/>
                      <a:headEnd type="none" w="med" len="med"/>
                      <a:tailEnd type="none" w="med" len="med"/>
                    </a:lnB>
                    <a:noFill/>
                  </a:tcPr>
                </a:tc>
                <a:extLst>
                  <a:ext uri="{0D108BD9-81ED-4DB2-BD59-A6C34878D82A}">
                    <a16:rowId xmlns:a16="http://schemas.microsoft.com/office/drawing/2014/main" val="4219915252"/>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Information about child development</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40%</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42%</a:t>
                      </a:r>
                    </a:p>
                  </a:txBody>
                  <a:tcPr marL="7620" marR="7620" marT="7620" marB="0" anchor="ctr">
                    <a:lnR w="12700" cap="flat" cmpd="sng" algn="ctr">
                      <a:noFill/>
                      <a:prstDash val="solid"/>
                      <a:round/>
                      <a:headEnd type="none" w="med" len="med"/>
                      <a:tailEnd type="none" w="med" len="med"/>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42%</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43%</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89396390"/>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Help with a particular issue</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42%</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36%</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39%</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73506219"/>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Ideas for activities and games</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R>
                      <a:noFill/>
                    </a:ln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47%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22%</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41%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34%</a:t>
                      </a:r>
                    </a:p>
                  </a:txBody>
                  <a:tcPr marL="7620" marR="7620" marT="762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61890"/>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R>
                      <a:noFill/>
                    </a:ln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marL="0" algn="ctr" defTabSz="914400" rtl="0" eaLnBrk="1" fontAlgn="b" latinLnBrk="0" hangingPunct="1">
                        <a:buNone/>
                      </a:pPr>
                      <a:endParaRPr lang="en-IE" sz="1200" b="0" i="0" u="none" strike="noStrike" kern="1200" dirty="0">
                        <a:solidFill>
                          <a:srgbClr val="000000"/>
                        </a:solidFill>
                        <a:effectLst/>
                        <a:latin typeface="+mn-lt"/>
                        <a:ea typeface="+mn-ea"/>
                        <a:cs typeface="+mn-cs"/>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2634816705"/>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1" u="sng" strike="noStrike" dirty="0">
                          <a:solidFill>
                            <a:schemeClr val="accent3"/>
                          </a:solidFill>
                          <a:effectLst/>
                          <a:latin typeface="+mn-lt"/>
                        </a:rPr>
                        <a:t>Ethnic Minority</a:t>
                      </a:r>
                      <a:endParaRPr lang="en-GB" sz="1000" b="1" i="0" u="none" strike="noStrike" dirty="0">
                        <a:solidFill>
                          <a:schemeClr val="accent3"/>
                        </a:solidFill>
                        <a:effectLst/>
                        <a:latin typeface="+mn-lt"/>
                      </a:endParaRPr>
                    </a:p>
                  </a:txBody>
                  <a:tcPr marL="7620" marR="7620" marT="7620"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R>
                      <a:noFill/>
                    </a:ln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tc>
                  <a:txBody>
                    <a:bodyPr/>
                    <a:lstStyle/>
                    <a:p>
                      <a:pPr algn="ctr" fontAlgn="b"/>
                      <a:endParaRPr lang="en-IE" sz="1000" b="0" i="0" u="none" strike="noStrike" dirty="0">
                        <a:solidFill>
                          <a:schemeClr val="accent4"/>
                        </a:solidFill>
                        <a:effectLst/>
                        <a:latin typeface="+mn-lt"/>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015870373"/>
                  </a:ext>
                </a:extLst>
              </a:tr>
              <a:tr h="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0" i="1" u="none" strike="noStrike" dirty="0">
                          <a:solidFill>
                            <a:schemeClr val="accent3"/>
                          </a:solidFill>
                          <a:effectLst/>
                          <a:latin typeface="+mn-lt"/>
                        </a:rPr>
                        <a:t>N=</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197</a:t>
                      </a:r>
                    </a:p>
                  </a:txBody>
                  <a:tcPr marL="7620" marR="7620" marT="7620" marB="0" anchor="c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57</a:t>
                      </a:r>
                    </a:p>
                  </a:txBody>
                  <a:tcPr marL="7620" marR="7620" marT="7620" marB="0" anchor="ctr">
                    <a:lnR>
                      <a:noFill/>
                    </a:ln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140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58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101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30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a:solidFill>
                            <a:schemeClr val="accent3"/>
                          </a:solidFill>
                          <a:effectLst/>
                          <a:latin typeface="+mn-lt"/>
                          <a:ea typeface="+mn-ea"/>
                          <a:cs typeface="+mn-cs"/>
                        </a:rPr>
                        <a:t>72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60</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65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43</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169</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E" sz="1000" b="0" i="1" u="none" strike="noStrike" kern="1200" dirty="0">
                          <a:solidFill>
                            <a:schemeClr val="accent3"/>
                          </a:solidFill>
                          <a:effectLst/>
                          <a:latin typeface="+mn-lt"/>
                          <a:ea typeface="+mn-ea"/>
                          <a:cs typeface="+mn-cs"/>
                        </a:rPr>
                        <a:t>28</a:t>
                      </a:r>
                    </a:p>
                  </a:txBody>
                  <a:tcPr marL="7620" marR="7620" marT="762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639557"/>
                  </a:ext>
                </a:extLst>
              </a:tr>
              <a:tr h="245564">
                <a:tc>
                  <a:txBody>
                    <a:bodyPr/>
                    <a:lstStyle/>
                    <a:p>
                      <a:pPr marL="0" algn="l" defTabSz="914400" rtl="0" eaLnBrk="1" fontAlgn="b" latinLnBrk="0" hangingPunct="1">
                        <a:buNone/>
                      </a:pPr>
                      <a:r>
                        <a:rPr lang="en-IE" sz="1200" b="0" i="0" u="none" strike="noStrike" kern="1200" dirty="0">
                          <a:solidFill>
                            <a:srgbClr val="000000"/>
                          </a:solidFill>
                          <a:effectLst/>
                          <a:latin typeface="+mn-lt"/>
                          <a:ea typeface="+mn-ea"/>
                          <a:cs typeface="+mn-cs"/>
                        </a:rPr>
                        <a:t>Information about child development</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45%</a:t>
                      </a:r>
                    </a:p>
                  </a:txBody>
                  <a:tcPr marL="7620" marR="7620" marT="7620" marB="0" anchor="c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49%</a:t>
                      </a:r>
                    </a:p>
                  </a:txBody>
                  <a:tcPr marL="7620" marR="7620" marT="7620" marB="0" anchor="ctr">
                    <a:lnR w="12700" cap="flat" cmpd="sng" algn="ctr">
                      <a:noFill/>
                      <a:prstDash val="solid"/>
                      <a:round/>
                      <a:headEnd type="none" w="med" len="med"/>
                      <a:tailEnd type="none" w="med" len="med"/>
                    </a:ln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43%</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50%</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42%</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40%</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43%</a:t>
                      </a:r>
                    </a:p>
                  </a:txBody>
                  <a:tcPr marL="7620" marR="7620" marT="762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52%</a:t>
                      </a:r>
                    </a:p>
                  </a:txBody>
                  <a:tcPr marL="7620" marR="7620" marT="7620"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49%</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47%</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32%</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925829378"/>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Ideas for activities and games</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39%</a:t>
                      </a:r>
                    </a:p>
                  </a:txBody>
                  <a:tcPr marL="7620" marR="7620" marT="7620" marB="0" anchor="ctr">
                    <a:lnB>
                      <a:noFill/>
                    </a:lnB>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46%</a:t>
                      </a:r>
                    </a:p>
                  </a:txBody>
                  <a:tcPr marL="7620" marR="7620" marT="7620" marB="0" anchor="ctr">
                    <a:lnR>
                      <a:noFill/>
                    </a:lnR>
                    <a:lnB>
                      <a:noFill/>
                    </a:lnB>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44%</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28%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47%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46%</a:t>
                      </a:r>
                    </a:p>
                  </a:txBody>
                  <a:tcPr marL="7620" marR="7620" marT="762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4210909228"/>
                  </a:ext>
                </a:extLst>
              </a:tr>
              <a:tr h="245564">
                <a:tc>
                  <a:txBody>
                    <a:bodyPr/>
                    <a:lstStyle/>
                    <a:p>
                      <a:pPr marL="0" algn="l" defTabSz="914400" rtl="0" eaLnBrk="1" fontAlgn="b" latinLnBrk="0" hangingPunct="1">
                        <a:buNone/>
                      </a:pPr>
                      <a:r>
                        <a:rPr lang="en-GB" sz="1200" b="0" i="0" u="none" strike="noStrike" kern="1200" dirty="0">
                          <a:solidFill>
                            <a:srgbClr val="000000"/>
                          </a:solidFill>
                          <a:effectLst/>
                          <a:latin typeface="+mn-lt"/>
                          <a:ea typeface="+mn-ea"/>
                          <a:cs typeface="+mn-cs"/>
                        </a:rPr>
                        <a:t>Help with a particular issue</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35%</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31%</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33%</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37%</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40%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34%</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a:solidFill>
                            <a:srgbClr val="000000"/>
                          </a:solidFill>
                          <a:effectLst/>
                          <a:latin typeface="+mn-lt"/>
                          <a:ea typeface="+mn-ea"/>
                          <a:cs typeface="+mn-cs"/>
                        </a:rPr>
                        <a:t>28%</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0000"/>
                          </a:solidFill>
                          <a:effectLst/>
                          <a:latin typeface="+mn-lt"/>
                          <a:ea typeface="+mn-ea"/>
                          <a:cs typeface="+mn-cs"/>
                        </a:rPr>
                        <a:t>30%</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tc>
                  <a:txBody>
                    <a:bodyPr/>
                    <a:lstStyle/>
                    <a:p>
                      <a:pPr marL="0" algn="ctr" defTabSz="914400" rtl="0" eaLnBrk="1" fontAlgn="b" latinLnBrk="0" hangingPunct="1">
                        <a:buNone/>
                      </a:pPr>
                      <a:r>
                        <a:rPr lang="en-IE" sz="1200" b="0" i="0" u="none" strike="noStrike" kern="1200" dirty="0">
                          <a:solidFill>
                            <a:srgbClr val="00B050"/>
                          </a:solidFill>
                          <a:effectLst/>
                          <a:latin typeface="+mn-lt"/>
                          <a:ea typeface="+mn-ea"/>
                          <a:cs typeface="+mn-cs"/>
                        </a:rPr>
                        <a:t>54%</a:t>
                      </a:r>
                    </a:p>
                  </a:txBody>
                  <a:tcPr marL="7620" marR="7620" marT="7620" marB="0" anchor="ctr">
                    <a:lnL>
                      <a:noFill/>
                    </a:lnL>
                    <a:lnR>
                      <a:noFill/>
                    </a:lnR>
                    <a:lnT>
                      <a:noFill/>
                    </a:lnT>
                    <a:lnB w="12700" cmpd="sng">
                      <a:noFill/>
                    </a:lnB>
                    <a:lnTlToBr w="12700" cmpd="sng">
                      <a:noFill/>
                      <a:prstDash val="solid"/>
                    </a:lnTlToBr>
                    <a:lnBlToTr w="12700" cmpd="sng">
                      <a:noFill/>
                      <a:prstDash val="solid"/>
                    </a:lnBlToTr>
                    <a:solidFill>
                      <a:srgbClr val="E6B5BE"/>
                    </a:solidFill>
                  </a:tcPr>
                </a:tc>
                <a:extLst>
                  <a:ext uri="{0D108BD9-81ED-4DB2-BD59-A6C34878D82A}">
                    <a16:rowId xmlns:a16="http://schemas.microsoft.com/office/drawing/2014/main" val="2752473706"/>
                  </a:ext>
                </a:extLst>
              </a:tr>
            </a:tbl>
          </a:graphicData>
        </a:graphic>
      </p:graphicFrame>
    </p:spTree>
    <p:extLst>
      <p:ext uri="{BB962C8B-B14F-4D97-AF65-F5344CB8AC3E}">
        <p14:creationId xmlns:p14="http://schemas.microsoft.com/office/powerpoint/2010/main" val="15664814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C3AD90A-104B-14BA-4E2F-F0A6CE207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7C915C-1CC2-D197-8017-ED3BAE880B0D}"/>
              </a:ext>
            </a:extLst>
          </p:cNvPr>
          <p:cNvSpPr>
            <a:spLocks noGrp="1"/>
          </p:cNvSpPr>
          <p:nvPr>
            <p:ph type="title"/>
          </p:nvPr>
        </p:nvSpPr>
        <p:spPr/>
        <p:txBody>
          <a:bodyPr>
            <a:normAutofit/>
          </a:bodyPr>
          <a:lstStyle/>
          <a:p>
            <a:r>
              <a:rPr lang="en-IE" sz="2200" i="1" dirty="0"/>
              <a:t>Love and Connection</a:t>
            </a:r>
            <a:r>
              <a:rPr lang="en-IE" sz="2200" dirty="0"/>
              <a:t> continues to be reported as the most rewarding aspect about being a parent.</a:t>
            </a:r>
            <a:endParaRPr lang="en-IE" sz="2200" i="1" dirty="0"/>
          </a:p>
        </p:txBody>
      </p:sp>
      <p:sp>
        <p:nvSpPr>
          <p:cNvPr id="11" name="Text Box 3">
            <a:extLst>
              <a:ext uri="{FF2B5EF4-FFF2-40B4-BE49-F238E27FC236}">
                <a16:creationId xmlns:a16="http://schemas.microsoft.com/office/drawing/2014/main" id="{1DC60307-BCEE-2969-5070-CAC615C44D9B}"/>
              </a:ext>
            </a:extLst>
          </p:cNvPr>
          <p:cNvSpPr txBox="1">
            <a:spLocks noChangeArrowheads="1"/>
          </p:cNvSpPr>
          <p:nvPr/>
        </p:nvSpPr>
        <p:spPr bwMode="auto">
          <a:xfrm>
            <a:off x="0" y="6581001"/>
            <a:ext cx="9642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Q28 What do you find most rewarding about being a parent? (Spontaneous responses to open question - coded)</a:t>
            </a:r>
          </a:p>
        </p:txBody>
      </p:sp>
      <p:sp>
        <p:nvSpPr>
          <p:cNvPr id="5" name="Text Box 3">
            <a:extLst>
              <a:ext uri="{FF2B5EF4-FFF2-40B4-BE49-F238E27FC236}">
                <a16:creationId xmlns:a16="http://schemas.microsoft.com/office/drawing/2014/main" id="{09551627-3782-DA7B-50C8-975460A831E4}"/>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4" name="Text Box 3">
            <a:extLst>
              <a:ext uri="{FF2B5EF4-FFF2-40B4-BE49-F238E27FC236}">
                <a16:creationId xmlns:a16="http://schemas.microsoft.com/office/drawing/2014/main" id="{5E6051D0-4799-5D20-F7B2-94FA462A8336}"/>
              </a:ext>
            </a:extLst>
          </p:cNvPr>
          <p:cNvSpPr txBox="1">
            <a:spLocks noChangeArrowheads="1"/>
          </p:cNvSpPr>
          <p:nvPr/>
        </p:nvSpPr>
        <p:spPr bwMode="auto">
          <a:xfrm>
            <a:off x="0" y="6357441"/>
            <a:ext cx="1356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New Question in 2024</a:t>
            </a:r>
          </a:p>
        </p:txBody>
      </p:sp>
      <p:cxnSp>
        <p:nvCxnSpPr>
          <p:cNvPr id="6" name="Straight Connector 5">
            <a:extLst>
              <a:ext uri="{FF2B5EF4-FFF2-40B4-BE49-F238E27FC236}">
                <a16:creationId xmlns:a16="http://schemas.microsoft.com/office/drawing/2014/main" id="{A8F9A274-29E3-145D-B273-5297A07C051F}"/>
              </a:ext>
            </a:extLst>
          </p:cNvPr>
          <p:cNvCxnSpPr>
            <a:cxnSpLocks/>
          </p:cNvCxnSpPr>
          <p:nvPr/>
        </p:nvCxnSpPr>
        <p:spPr>
          <a:xfrm>
            <a:off x="7879080" y="1453008"/>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ext Box 3">
            <a:extLst>
              <a:ext uri="{FF2B5EF4-FFF2-40B4-BE49-F238E27FC236}">
                <a16:creationId xmlns:a16="http://schemas.microsoft.com/office/drawing/2014/main" id="{82A960AE-7983-2B9E-F77F-3B97705E297F}"/>
              </a:ext>
            </a:extLst>
          </p:cNvPr>
          <p:cNvSpPr txBox="1">
            <a:spLocks noChangeArrowheads="1"/>
          </p:cNvSpPr>
          <p:nvPr/>
        </p:nvSpPr>
        <p:spPr bwMode="auto">
          <a:xfrm>
            <a:off x="9731883" y="1453008"/>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sp>
        <p:nvSpPr>
          <p:cNvPr id="8" name="Text Box 3">
            <a:extLst>
              <a:ext uri="{FF2B5EF4-FFF2-40B4-BE49-F238E27FC236}">
                <a16:creationId xmlns:a16="http://schemas.microsoft.com/office/drawing/2014/main" id="{57DB5A35-8B4B-0A29-2709-8E6C6F2EBB72}"/>
              </a:ext>
            </a:extLst>
          </p:cNvPr>
          <p:cNvSpPr txBox="1">
            <a:spLocks noChangeArrowheads="1"/>
          </p:cNvSpPr>
          <p:nvPr/>
        </p:nvSpPr>
        <p:spPr bwMode="auto">
          <a:xfrm>
            <a:off x="5578314" y="1448709"/>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graphicFrame>
        <p:nvGraphicFramePr>
          <p:cNvPr id="9" name="Chart 6">
            <a:extLst>
              <a:ext uri="{FF2B5EF4-FFF2-40B4-BE49-F238E27FC236}">
                <a16:creationId xmlns:a16="http://schemas.microsoft.com/office/drawing/2014/main" id="{039BFCD6-63FB-3A8C-FE86-4400826EC8B6}"/>
              </a:ext>
            </a:extLst>
          </p:cNvPr>
          <p:cNvGraphicFramePr/>
          <p:nvPr/>
        </p:nvGraphicFramePr>
        <p:xfrm>
          <a:off x="100702" y="1784800"/>
          <a:ext cx="4511938" cy="45726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6">
            <a:extLst>
              <a:ext uri="{FF2B5EF4-FFF2-40B4-BE49-F238E27FC236}">
                <a16:creationId xmlns:a16="http://schemas.microsoft.com/office/drawing/2014/main" id="{C330EC2C-8831-2E12-1C56-49DA7933FFFC}"/>
              </a:ext>
            </a:extLst>
          </p:cNvPr>
          <p:cNvGraphicFramePr/>
          <p:nvPr/>
        </p:nvGraphicFramePr>
        <p:xfrm>
          <a:off x="3778126" y="1826800"/>
          <a:ext cx="4786754" cy="45726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6">
            <a:extLst>
              <a:ext uri="{FF2B5EF4-FFF2-40B4-BE49-F238E27FC236}">
                <a16:creationId xmlns:a16="http://schemas.microsoft.com/office/drawing/2014/main" id="{4C75A862-35BE-93A1-2D45-FABD45145502}"/>
              </a:ext>
            </a:extLst>
          </p:cNvPr>
          <p:cNvGraphicFramePr/>
          <p:nvPr/>
        </p:nvGraphicFramePr>
        <p:xfrm>
          <a:off x="8028890" y="1784801"/>
          <a:ext cx="4163109" cy="4656638"/>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 Box 3">
            <a:extLst>
              <a:ext uri="{FF2B5EF4-FFF2-40B4-BE49-F238E27FC236}">
                <a16:creationId xmlns:a16="http://schemas.microsoft.com/office/drawing/2014/main" id="{3168648F-9C71-829B-2BDD-EC55EC8E3086}"/>
              </a:ext>
            </a:extLst>
          </p:cNvPr>
          <p:cNvSpPr txBox="1">
            <a:spLocks noChangeArrowheads="1"/>
          </p:cNvSpPr>
          <p:nvPr/>
        </p:nvSpPr>
        <p:spPr bwMode="auto">
          <a:xfrm>
            <a:off x="1986702" y="1453008"/>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14" name="Text Box 3">
            <a:extLst>
              <a:ext uri="{FF2B5EF4-FFF2-40B4-BE49-F238E27FC236}">
                <a16:creationId xmlns:a16="http://schemas.microsoft.com/office/drawing/2014/main" id="{0608CFE4-AE0A-4F19-F447-3AB5A0A203DE}"/>
              </a:ext>
            </a:extLst>
          </p:cNvPr>
          <p:cNvSpPr txBox="1">
            <a:spLocks noChangeArrowheads="1"/>
          </p:cNvSpPr>
          <p:nvPr/>
        </p:nvSpPr>
        <p:spPr bwMode="auto">
          <a:xfrm>
            <a:off x="28951" y="1222033"/>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15" name="Text Box 3">
            <a:extLst>
              <a:ext uri="{FF2B5EF4-FFF2-40B4-BE49-F238E27FC236}">
                <a16:creationId xmlns:a16="http://schemas.microsoft.com/office/drawing/2014/main" id="{920BEA42-7ECC-14E4-3907-9DF5D8B517A4}"/>
              </a:ext>
            </a:extLst>
          </p:cNvPr>
          <p:cNvSpPr txBox="1">
            <a:spLocks noChangeArrowheads="1"/>
          </p:cNvSpPr>
          <p:nvPr/>
        </p:nvSpPr>
        <p:spPr bwMode="auto">
          <a:xfrm>
            <a:off x="9072375" y="1130942"/>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sp>
        <p:nvSpPr>
          <p:cNvPr id="3" name="Text Box 3">
            <a:extLst>
              <a:ext uri="{FF2B5EF4-FFF2-40B4-BE49-F238E27FC236}">
                <a16:creationId xmlns:a16="http://schemas.microsoft.com/office/drawing/2014/main" id="{796CF525-9924-3D68-EA3B-2F766E7EF519}"/>
              </a:ext>
            </a:extLst>
          </p:cNvPr>
          <p:cNvSpPr txBox="1">
            <a:spLocks noChangeArrowheads="1"/>
          </p:cNvSpPr>
          <p:nvPr/>
        </p:nvSpPr>
        <p:spPr bwMode="auto">
          <a:xfrm>
            <a:off x="0" y="6112263"/>
            <a:ext cx="13756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Open question in 2024</a:t>
            </a:r>
          </a:p>
        </p:txBody>
      </p:sp>
    </p:spTree>
    <p:extLst>
      <p:ext uri="{BB962C8B-B14F-4D97-AF65-F5344CB8AC3E}">
        <p14:creationId xmlns:p14="http://schemas.microsoft.com/office/powerpoint/2010/main" val="12719876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4DD83AD-C12C-CF3F-6063-783212F36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85F1A-1E64-8484-14DE-CF2A2C629CEB}"/>
              </a:ext>
            </a:extLst>
          </p:cNvPr>
          <p:cNvSpPr>
            <a:spLocks noGrp="1"/>
          </p:cNvSpPr>
          <p:nvPr>
            <p:ph type="title"/>
          </p:nvPr>
        </p:nvSpPr>
        <p:spPr>
          <a:xfrm>
            <a:off x="89649" y="89650"/>
            <a:ext cx="10668545" cy="874373"/>
          </a:xfrm>
        </p:spPr>
        <p:txBody>
          <a:bodyPr>
            <a:normAutofit/>
          </a:bodyPr>
          <a:lstStyle/>
          <a:p>
            <a:r>
              <a:rPr lang="en-IE" sz="2000" dirty="0"/>
              <a:t>While</a:t>
            </a:r>
            <a:r>
              <a:rPr lang="en-IE" sz="2000" i="1" dirty="0"/>
              <a:t> Balancing work and family </a:t>
            </a:r>
            <a:r>
              <a:rPr lang="en-IE" sz="2000" dirty="0"/>
              <a:t>is highlighted as the most challenging aspect of parenting in 2026.</a:t>
            </a:r>
            <a:endParaRPr lang="en-IE" sz="2000" i="1" dirty="0"/>
          </a:p>
        </p:txBody>
      </p:sp>
      <p:sp>
        <p:nvSpPr>
          <p:cNvPr id="12" name="Text Box 3">
            <a:extLst>
              <a:ext uri="{FF2B5EF4-FFF2-40B4-BE49-F238E27FC236}">
                <a16:creationId xmlns:a16="http://schemas.microsoft.com/office/drawing/2014/main" id="{7B043EC5-D77B-04F0-1B07-64DDC1F64A3A}"/>
              </a:ext>
            </a:extLst>
          </p:cNvPr>
          <p:cNvSpPr txBox="1">
            <a:spLocks noChangeArrowheads="1"/>
          </p:cNvSpPr>
          <p:nvPr/>
        </p:nvSpPr>
        <p:spPr bwMode="auto">
          <a:xfrm>
            <a:off x="0" y="973699"/>
            <a:ext cx="1623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b="0" dirty="0">
                <a:solidFill>
                  <a:srgbClr val="000000"/>
                </a:solidFill>
                <a:latin typeface="Calibri" panose="020F0502020204030204" pitchFamily="34" charset="0"/>
              </a:rPr>
              <a:t>(Base: All respondents)</a:t>
            </a:r>
          </a:p>
        </p:txBody>
      </p:sp>
      <p:sp>
        <p:nvSpPr>
          <p:cNvPr id="4" name="Text Box 3">
            <a:extLst>
              <a:ext uri="{FF2B5EF4-FFF2-40B4-BE49-F238E27FC236}">
                <a16:creationId xmlns:a16="http://schemas.microsoft.com/office/drawing/2014/main" id="{CA285240-AD88-062A-9595-F4DDC0D4E91E}"/>
              </a:ext>
            </a:extLst>
          </p:cNvPr>
          <p:cNvSpPr txBox="1">
            <a:spLocks noChangeArrowheads="1"/>
          </p:cNvSpPr>
          <p:nvPr/>
        </p:nvSpPr>
        <p:spPr bwMode="auto">
          <a:xfrm>
            <a:off x="0" y="6581001"/>
            <a:ext cx="9642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GB" sz="1200" b="0" i="1" dirty="0">
                <a:solidFill>
                  <a:srgbClr val="000000"/>
                </a:solidFill>
                <a:latin typeface="Calibri" panose="020F0502020204030204" pitchFamily="34" charset="0"/>
              </a:rPr>
              <a:t>Q29 What do you find most challenging about being a parent? (Spontaneous responses to open question - coded)</a:t>
            </a:r>
          </a:p>
        </p:txBody>
      </p:sp>
      <p:cxnSp>
        <p:nvCxnSpPr>
          <p:cNvPr id="7" name="Straight Connector 6">
            <a:extLst>
              <a:ext uri="{FF2B5EF4-FFF2-40B4-BE49-F238E27FC236}">
                <a16:creationId xmlns:a16="http://schemas.microsoft.com/office/drawing/2014/main" id="{C064862E-7D7D-61CD-7553-64E4BAFB5E3D}"/>
              </a:ext>
            </a:extLst>
          </p:cNvPr>
          <p:cNvCxnSpPr>
            <a:cxnSpLocks/>
          </p:cNvCxnSpPr>
          <p:nvPr/>
        </p:nvCxnSpPr>
        <p:spPr>
          <a:xfrm>
            <a:off x="7929880" y="1359820"/>
            <a:ext cx="0" cy="496013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565814CC-A25B-5216-62B4-1B3C5DBE4C67}"/>
              </a:ext>
            </a:extLst>
          </p:cNvPr>
          <p:cNvSpPr txBox="1">
            <a:spLocks noChangeArrowheads="1"/>
          </p:cNvSpPr>
          <p:nvPr/>
        </p:nvSpPr>
        <p:spPr bwMode="auto">
          <a:xfrm>
            <a:off x="10159953" y="1407686"/>
            <a:ext cx="598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N=197</a:t>
            </a:r>
          </a:p>
        </p:txBody>
      </p:sp>
      <p:sp>
        <p:nvSpPr>
          <p:cNvPr id="13" name="Text Box 3">
            <a:extLst>
              <a:ext uri="{FF2B5EF4-FFF2-40B4-BE49-F238E27FC236}">
                <a16:creationId xmlns:a16="http://schemas.microsoft.com/office/drawing/2014/main" id="{D3917338-7F1C-81D9-AE0E-F9012D114A37}"/>
              </a:ext>
            </a:extLst>
          </p:cNvPr>
          <p:cNvSpPr txBox="1">
            <a:spLocks noChangeArrowheads="1"/>
          </p:cNvSpPr>
          <p:nvPr/>
        </p:nvSpPr>
        <p:spPr bwMode="auto">
          <a:xfrm>
            <a:off x="6143674" y="1359820"/>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2026</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graphicFrame>
        <p:nvGraphicFramePr>
          <p:cNvPr id="14" name="Chart 6">
            <a:extLst>
              <a:ext uri="{FF2B5EF4-FFF2-40B4-BE49-F238E27FC236}">
                <a16:creationId xmlns:a16="http://schemas.microsoft.com/office/drawing/2014/main" id="{4F732D69-3A10-B67C-80B4-4AE0199B4A9C}"/>
              </a:ext>
            </a:extLst>
          </p:cNvPr>
          <p:cNvGraphicFramePr/>
          <p:nvPr/>
        </p:nvGraphicFramePr>
        <p:xfrm>
          <a:off x="100701" y="1784801"/>
          <a:ext cx="4774343" cy="45905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6">
            <a:extLst>
              <a:ext uri="{FF2B5EF4-FFF2-40B4-BE49-F238E27FC236}">
                <a16:creationId xmlns:a16="http://schemas.microsoft.com/office/drawing/2014/main" id="{1E27CF57-EBAE-7AB4-2DAB-77A3A532E3AE}"/>
              </a:ext>
            </a:extLst>
          </p:cNvPr>
          <p:cNvGraphicFramePr/>
          <p:nvPr/>
        </p:nvGraphicFramePr>
        <p:xfrm>
          <a:off x="4021966" y="1784801"/>
          <a:ext cx="4969634" cy="46566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6">
            <a:extLst>
              <a:ext uri="{FF2B5EF4-FFF2-40B4-BE49-F238E27FC236}">
                <a16:creationId xmlns:a16="http://schemas.microsoft.com/office/drawing/2014/main" id="{AD9FF822-45F3-6227-6340-E813A1D0DCB5}"/>
              </a:ext>
            </a:extLst>
          </p:cNvPr>
          <p:cNvGraphicFramePr/>
          <p:nvPr/>
        </p:nvGraphicFramePr>
        <p:xfrm>
          <a:off x="8028890" y="1784801"/>
          <a:ext cx="4774348" cy="45905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 Box 3">
            <a:extLst>
              <a:ext uri="{FF2B5EF4-FFF2-40B4-BE49-F238E27FC236}">
                <a16:creationId xmlns:a16="http://schemas.microsoft.com/office/drawing/2014/main" id="{F5D4D0DC-D504-0438-8FE3-52073FD929FC}"/>
              </a:ext>
            </a:extLst>
          </p:cNvPr>
          <p:cNvSpPr txBox="1">
            <a:spLocks noChangeArrowheads="1"/>
          </p:cNvSpPr>
          <p:nvPr/>
        </p:nvSpPr>
        <p:spPr bwMode="auto">
          <a:xfrm>
            <a:off x="2108622" y="1453008"/>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2024</a:t>
            </a:r>
          </a:p>
          <a:p>
            <a:pPr algn="ctr" eaLnBrk="1" fontAlgn="base" hangingPunct="1">
              <a:spcBef>
                <a:spcPct val="0"/>
              </a:spcBef>
              <a:spcAft>
                <a:spcPct val="0"/>
              </a:spcAft>
              <a:defRPr/>
            </a:pPr>
            <a:r>
              <a:rPr lang="en-GB" altLang="en-US" sz="1200" dirty="0">
                <a:solidFill>
                  <a:srgbClr val="000000"/>
                </a:solidFill>
                <a:latin typeface="Calibri" panose="020F0502020204030204" pitchFamily="34" charset="0"/>
              </a:rPr>
              <a:t>N=1,000</a:t>
            </a:r>
          </a:p>
        </p:txBody>
      </p:sp>
      <p:sp>
        <p:nvSpPr>
          <p:cNvPr id="18" name="Text Box 3">
            <a:extLst>
              <a:ext uri="{FF2B5EF4-FFF2-40B4-BE49-F238E27FC236}">
                <a16:creationId xmlns:a16="http://schemas.microsoft.com/office/drawing/2014/main" id="{B7495D90-F473-363C-E80D-473205302DE2}"/>
              </a:ext>
            </a:extLst>
          </p:cNvPr>
          <p:cNvSpPr txBox="1">
            <a:spLocks noChangeArrowheads="1"/>
          </p:cNvSpPr>
          <p:nvPr/>
        </p:nvSpPr>
        <p:spPr bwMode="auto">
          <a:xfrm>
            <a:off x="28951" y="1222033"/>
            <a:ext cx="1137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TOTAL SAMPLE</a:t>
            </a:r>
          </a:p>
        </p:txBody>
      </p:sp>
      <p:sp>
        <p:nvSpPr>
          <p:cNvPr id="19" name="Text Box 3">
            <a:extLst>
              <a:ext uri="{FF2B5EF4-FFF2-40B4-BE49-F238E27FC236}">
                <a16:creationId xmlns:a16="http://schemas.microsoft.com/office/drawing/2014/main" id="{42342306-D2C2-42A6-51D0-2ECE4D0C21C1}"/>
              </a:ext>
            </a:extLst>
          </p:cNvPr>
          <p:cNvSpPr txBox="1">
            <a:spLocks noChangeArrowheads="1"/>
          </p:cNvSpPr>
          <p:nvPr/>
        </p:nvSpPr>
        <p:spPr bwMode="auto">
          <a:xfrm>
            <a:off x="9196686" y="1064139"/>
            <a:ext cx="1917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200" dirty="0">
                <a:solidFill>
                  <a:srgbClr val="000000"/>
                </a:solidFill>
                <a:latin typeface="Calibri" panose="020F0502020204030204" pitchFamily="34" charset="0"/>
              </a:rPr>
              <a:t>MINORITY ETHNIC SAMPLE</a:t>
            </a:r>
          </a:p>
        </p:txBody>
      </p:sp>
      <p:sp>
        <p:nvSpPr>
          <p:cNvPr id="3" name="Text Box 3">
            <a:extLst>
              <a:ext uri="{FF2B5EF4-FFF2-40B4-BE49-F238E27FC236}">
                <a16:creationId xmlns:a16="http://schemas.microsoft.com/office/drawing/2014/main" id="{7FE54108-F3C8-16EA-3CA5-9AD855077368}"/>
              </a:ext>
            </a:extLst>
          </p:cNvPr>
          <p:cNvSpPr txBox="1">
            <a:spLocks noChangeArrowheads="1"/>
          </p:cNvSpPr>
          <p:nvPr/>
        </p:nvSpPr>
        <p:spPr bwMode="auto">
          <a:xfrm>
            <a:off x="0" y="6357441"/>
            <a:ext cx="13564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New Question in 2024</a:t>
            </a:r>
          </a:p>
        </p:txBody>
      </p:sp>
      <p:sp>
        <p:nvSpPr>
          <p:cNvPr id="5" name="Text Box 3">
            <a:extLst>
              <a:ext uri="{FF2B5EF4-FFF2-40B4-BE49-F238E27FC236}">
                <a16:creationId xmlns:a16="http://schemas.microsoft.com/office/drawing/2014/main" id="{37F2B93D-8407-B8C8-E57E-2E806D04A2D5}"/>
              </a:ext>
            </a:extLst>
          </p:cNvPr>
          <p:cNvSpPr txBox="1">
            <a:spLocks noChangeArrowheads="1"/>
          </p:cNvSpPr>
          <p:nvPr/>
        </p:nvSpPr>
        <p:spPr bwMode="auto">
          <a:xfrm>
            <a:off x="0" y="6120889"/>
            <a:ext cx="13756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defRPr/>
            </a:pPr>
            <a:r>
              <a:rPr lang="en-GB" altLang="en-US" sz="1000" i="1" dirty="0">
                <a:solidFill>
                  <a:srgbClr val="000000"/>
                </a:solidFill>
                <a:latin typeface="Calibri" panose="020F0502020204030204" pitchFamily="34" charset="0"/>
              </a:rPr>
              <a:t>Open question in 2024</a:t>
            </a:r>
          </a:p>
        </p:txBody>
      </p:sp>
    </p:spTree>
    <p:extLst>
      <p:ext uri="{BB962C8B-B14F-4D97-AF65-F5344CB8AC3E}">
        <p14:creationId xmlns:p14="http://schemas.microsoft.com/office/powerpoint/2010/main" val="28096043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05F5A8C2-2459-C9DB-459B-2F2289CB8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94" b="7894"/>
          <a:stretch/>
        </p:blipFill>
        <p:spPr bwMode="auto">
          <a:xfrm>
            <a:off x="-1587" y="12067"/>
            <a:ext cx="12193588" cy="68457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3061286-02AE-E80C-99AF-9EF4951D54BB}"/>
              </a:ext>
            </a:extLst>
          </p:cNvPr>
          <p:cNvSpPr/>
          <p:nvPr/>
        </p:nvSpPr>
        <p:spPr>
          <a:xfrm>
            <a:off x="611687" y="1440046"/>
            <a:ext cx="3074488" cy="2180685"/>
          </a:xfrm>
          <a:prstGeom prst="rect">
            <a:avLst/>
          </a:prstGeom>
          <a:solidFill>
            <a:schemeClr val="bg2">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23" name="object 5">
            <a:extLst>
              <a:ext uri="{FF2B5EF4-FFF2-40B4-BE49-F238E27FC236}">
                <a16:creationId xmlns:a16="http://schemas.microsoft.com/office/drawing/2014/main" id="{818CD33A-20FB-7A8F-D39A-5F4FCC3754B0}"/>
              </a:ext>
            </a:extLst>
          </p:cNvPr>
          <p:cNvGrpSpPr/>
          <p:nvPr/>
        </p:nvGrpSpPr>
        <p:grpSpPr>
          <a:xfrm>
            <a:off x="9639049" y="5565899"/>
            <a:ext cx="2235300" cy="1291892"/>
            <a:chOff x="15894800" y="9178580"/>
            <a:chExt cx="3686175" cy="2130425"/>
          </a:xfrm>
        </p:grpSpPr>
        <p:sp>
          <p:nvSpPr>
            <p:cNvPr id="24" name="object 6">
              <a:extLst>
                <a:ext uri="{FF2B5EF4-FFF2-40B4-BE49-F238E27FC236}">
                  <a16:creationId xmlns:a16="http://schemas.microsoft.com/office/drawing/2014/main" id="{975BA508-975A-F001-7FE3-FED650E9E8B1}"/>
                </a:ext>
              </a:extLst>
            </p:cNvPr>
            <p:cNvSpPr/>
            <p:nvPr/>
          </p:nvSpPr>
          <p:spPr>
            <a:xfrm>
              <a:off x="15894800" y="9178580"/>
              <a:ext cx="3686175" cy="2130425"/>
            </a:xfrm>
            <a:custGeom>
              <a:avLst/>
              <a:gdLst/>
              <a:ahLst/>
              <a:cxnLst/>
              <a:rect l="l" t="t" r="r" b="b"/>
              <a:pathLst>
                <a:path w="3686175" h="2130425">
                  <a:moveTo>
                    <a:pt x="3473119" y="0"/>
                  </a:moveTo>
                  <a:lnTo>
                    <a:pt x="212642" y="0"/>
                  </a:lnTo>
                  <a:lnTo>
                    <a:pt x="163885" y="5615"/>
                  </a:lnTo>
                  <a:lnTo>
                    <a:pt x="119126" y="21612"/>
                  </a:lnTo>
                  <a:lnTo>
                    <a:pt x="79644" y="46714"/>
                  </a:lnTo>
                  <a:lnTo>
                    <a:pt x="46714" y="79644"/>
                  </a:lnTo>
                  <a:lnTo>
                    <a:pt x="21612" y="119126"/>
                  </a:lnTo>
                  <a:lnTo>
                    <a:pt x="5615" y="163885"/>
                  </a:lnTo>
                  <a:lnTo>
                    <a:pt x="0" y="212642"/>
                  </a:lnTo>
                  <a:lnTo>
                    <a:pt x="0" y="2129977"/>
                  </a:lnTo>
                  <a:lnTo>
                    <a:pt x="3685751" y="2129977"/>
                  </a:lnTo>
                  <a:lnTo>
                    <a:pt x="3685751" y="212642"/>
                  </a:lnTo>
                  <a:lnTo>
                    <a:pt x="3680135" y="163885"/>
                  </a:lnTo>
                  <a:lnTo>
                    <a:pt x="3664139" y="119126"/>
                  </a:lnTo>
                  <a:lnTo>
                    <a:pt x="3639037" y="79644"/>
                  </a:lnTo>
                  <a:lnTo>
                    <a:pt x="3606108" y="46714"/>
                  </a:lnTo>
                  <a:lnTo>
                    <a:pt x="3566628" y="21612"/>
                  </a:lnTo>
                  <a:lnTo>
                    <a:pt x="3521873" y="5615"/>
                  </a:lnTo>
                  <a:lnTo>
                    <a:pt x="3473119" y="0"/>
                  </a:lnTo>
                  <a:close/>
                </a:path>
              </a:pathLst>
            </a:custGeom>
            <a:solidFill>
              <a:srgbClr val="AD192B"/>
            </a:solidFill>
          </p:spPr>
          <p:txBody>
            <a:bodyPr wrap="square" lIns="0" tIns="0" rIns="0" bIns="0" rtlCol="0"/>
            <a:lstStyle/>
            <a:p>
              <a:endParaRPr sz="1092" dirty="0"/>
            </a:p>
          </p:txBody>
        </p:sp>
        <p:sp>
          <p:nvSpPr>
            <p:cNvPr id="25" name="object 7">
              <a:extLst>
                <a:ext uri="{FF2B5EF4-FFF2-40B4-BE49-F238E27FC236}">
                  <a16:creationId xmlns:a16="http://schemas.microsoft.com/office/drawing/2014/main" id="{81D20A2F-6759-981B-313A-33B6C92251D8}"/>
                </a:ext>
              </a:extLst>
            </p:cNvPr>
            <p:cNvSpPr/>
            <p:nvPr/>
          </p:nvSpPr>
          <p:spPr>
            <a:xfrm>
              <a:off x="16390353" y="9629552"/>
              <a:ext cx="2705735" cy="870585"/>
            </a:xfrm>
            <a:custGeom>
              <a:avLst/>
              <a:gdLst/>
              <a:ahLst/>
              <a:cxnLst/>
              <a:rect l="l" t="t" r="r" b="b"/>
              <a:pathLst>
                <a:path w="2705734" h="870584">
                  <a:moveTo>
                    <a:pt x="273253" y="862850"/>
                  </a:moveTo>
                  <a:lnTo>
                    <a:pt x="271157" y="846709"/>
                  </a:lnTo>
                  <a:lnTo>
                    <a:pt x="269748" y="828116"/>
                  </a:lnTo>
                  <a:lnTo>
                    <a:pt x="269722" y="827620"/>
                  </a:lnTo>
                  <a:lnTo>
                    <a:pt x="269138" y="812634"/>
                  </a:lnTo>
                  <a:lnTo>
                    <a:pt x="268947" y="807821"/>
                  </a:lnTo>
                  <a:lnTo>
                    <a:pt x="268693" y="787323"/>
                  </a:lnTo>
                  <a:lnTo>
                    <a:pt x="268693" y="707631"/>
                  </a:lnTo>
                  <a:lnTo>
                    <a:pt x="268693" y="671779"/>
                  </a:lnTo>
                  <a:lnTo>
                    <a:pt x="264820" y="631329"/>
                  </a:lnTo>
                  <a:lnTo>
                    <a:pt x="251853" y="594855"/>
                  </a:lnTo>
                  <a:lnTo>
                    <a:pt x="227698" y="565251"/>
                  </a:lnTo>
                  <a:lnTo>
                    <a:pt x="190423" y="545426"/>
                  </a:lnTo>
                  <a:lnTo>
                    <a:pt x="190423" y="707631"/>
                  </a:lnTo>
                  <a:lnTo>
                    <a:pt x="190423" y="756551"/>
                  </a:lnTo>
                  <a:lnTo>
                    <a:pt x="165811" y="799350"/>
                  </a:lnTo>
                  <a:lnTo>
                    <a:pt x="125222" y="812634"/>
                  </a:lnTo>
                  <a:lnTo>
                    <a:pt x="107353" y="809904"/>
                  </a:lnTo>
                  <a:lnTo>
                    <a:pt x="92849" y="801547"/>
                  </a:lnTo>
                  <a:lnTo>
                    <a:pt x="83121" y="787323"/>
                  </a:lnTo>
                  <a:lnTo>
                    <a:pt x="79565" y="766978"/>
                  </a:lnTo>
                  <a:lnTo>
                    <a:pt x="88912" y="737171"/>
                  </a:lnTo>
                  <a:lnTo>
                    <a:pt x="113715" y="718731"/>
                  </a:lnTo>
                  <a:lnTo>
                    <a:pt x="149174" y="709574"/>
                  </a:lnTo>
                  <a:lnTo>
                    <a:pt x="190423" y="707631"/>
                  </a:lnTo>
                  <a:lnTo>
                    <a:pt x="190423" y="545426"/>
                  </a:lnTo>
                  <a:lnTo>
                    <a:pt x="137604" y="538099"/>
                  </a:lnTo>
                  <a:lnTo>
                    <a:pt x="101790" y="540461"/>
                  </a:lnTo>
                  <a:lnTo>
                    <a:pt x="70192" y="546735"/>
                  </a:lnTo>
                  <a:lnTo>
                    <a:pt x="43611" y="555701"/>
                  </a:lnTo>
                  <a:lnTo>
                    <a:pt x="22834" y="566127"/>
                  </a:lnTo>
                  <a:lnTo>
                    <a:pt x="38481" y="618299"/>
                  </a:lnTo>
                  <a:lnTo>
                    <a:pt x="56515" y="608850"/>
                  </a:lnTo>
                  <a:lnTo>
                    <a:pt x="77533" y="601421"/>
                  </a:lnTo>
                  <a:lnTo>
                    <a:pt x="100380" y="596557"/>
                  </a:lnTo>
                  <a:lnTo>
                    <a:pt x="123901" y="594817"/>
                  </a:lnTo>
                  <a:lnTo>
                    <a:pt x="157657" y="600544"/>
                  </a:lnTo>
                  <a:lnTo>
                    <a:pt x="177215" y="614705"/>
                  </a:lnTo>
                  <a:lnTo>
                    <a:pt x="186270" y="632777"/>
                  </a:lnTo>
                  <a:lnTo>
                    <a:pt x="188468" y="650240"/>
                  </a:lnTo>
                  <a:lnTo>
                    <a:pt x="188468" y="655459"/>
                  </a:lnTo>
                  <a:lnTo>
                    <a:pt x="123799" y="659993"/>
                  </a:lnTo>
                  <a:lnTo>
                    <a:pt x="71424" y="674319"/>
                  </a:lnTo>
                  <a:lnTo>
                    <a:pt x="32537" y="698385"/>
                  </a:lnTo>
                  <a:lnTo>
                    <a:pt x="8331" y="732116"/>
                  </a:lnTo>
                  <a:lnTo>
                    <a:pt x="0" y="775462"/>
                  </a:lnTo>
                  <a:lnTo>
                    <a:pt x="6604" y="810590"/>
                  </a:lnTo>
                  <a:lnTo>
                    <a:pt x="25933" y="840841"/>
                  </a:lnTo>
                  <a:lnTo>
                    <a:pt x="57238" y="862037"/>
                  </a:lnTo>
                  <a:lnTo>
                    <a:pt x="99783" y="870026"/>
                  </a:lnTo>
                  <a:lnTo>
                    <a:pt x="129032" y="866889"/>
                  </a:lnTo>
                  <a:lnTo>
                    <a:pt x="154813" y="858126"/>
                  </a:lnTo>
                  <a:lnTo>
                    <a:pt x="176542" y="844702"/>
                  </a:lnTo>
                  <a:lnTo>
                    <a:pt x="193687" y="827620"/>
                  </a:lnTo>
                  <a:lnTo>
                    <a:pt x="195643" y="827620"/>
                  </a:lnTo>
                  <a:lnTo>
                    <a:pt x="200863" y="862850"/>
                  </a:lnTo>
                  <a:lnTo>
                    <a:pt x="273253" y="862850"/>
                  </a:lnTo>
                  <a:close/>
                </a:path>
                <a:path w="2705734" h="870584">
                  <a:moveTo>
                    <a:pt x="798499" y="675690"/>
                  </a:moveTo>
                  <a:lnTo>
                    <a:pt x="789317" y="611263"/>
                  </a:lnTo>
                  <a:lnTo>
                    <a:pt x="765162" y="568744"/>
                  </a:lnTo>
                  <a:lnTo>
                    <a:pt x="731088" y="545287"/>
                  </a:lnTo>
                  <a:lnTo>
                    <a:pt x="692188" y="538086"/>
                  </a:lnTo>
                  <a:lnTo>
                    <a:pt x="673684" y="539305"/>
                  </a:lnTo>
                  <a:lnTo>
                    <a:pt x="628281" y="556996"/>
                  </a:lnTo>
                  <a:lnTo>
                    <a:pt x="597839" y="584415"/>
                  </a:lnTo>
                  <a:lnTo>
                    <a:pt x="589153" y="596773"/>
                  </a:lnTo>
                  <a:lnTo>
                    <a:pt x="587844" y="596773"/>
                  </a:lnTo>
                  <a:lnTo>
                    <a:pt x="574192" y="572744"/>
                  </a:lnTo>
                  <a:lnTo>
                    <a:pt x="554355" y="554228"/>
                  </a:lnTo>
                  <a:lnTo>
                    <a:pt x="529259" y="542302"/>
                  </a:lnTo>
                  <a:lnTo>
                    <a:pt x="499821" y="538086"/>
                  </a:lnTo>
                  <a:lnTo>
                    <a:pt x="464172" y="543064"/>
                  </a:lnTo>
                  <a:lnTo>
                    <a:pt x="436727" y="555866"/>
                  </a:lnTo>
                  <a:lnTo>
                    <a:pt x="416369" y="573303"/>
                  </a:lnTo>
                  <a:lnTo>
                    <a:pt x="402005" y="592213"/>
                  </a:lnTo>
                  <a:lnTo>
                    <a:pt x="400037" y="592213"/>
                  </a:lnTo>
                  <a:lnTo>
                    <a:pt x="396786" y="545261"/>
                  </a:lnTo>
                  <a:lnTo>
                    <a:pt x="327660" y="545261"/>
                  </a:lnTo>
                  <a:lnTo>
                    <a:pt x="328891" y="566458"/>
                  </a:lnTo>
                  <a:lnTo>
                    <a:pt x="329692" y="589114"/>
                  </a:lnTo>
                  <a:lnTo>
                    <a:pt x="330136" y="613486"/>
                  </a:lnTo>
                  <a:lnTo>
                    <a:pt x="330263" y="639813"/>
                  </a:lnTo>
                  <a:lnTo>
                    <a:pt x="330263" y="862838"/>
                  </a:lnTo>
                  <a:lnTo>
                    <a:pt x="408520" y="862838"/>
                  </a:lnTo>
                  <a:lnTo>
                    <a:pt x="408520" y="675043"/>
                  </a:lnTo>
                  <a:lnTo>
                    <a:pt x="408774" y="668210"/>
                  </a:lnTo>
                  <a:lnTo>
                    <a:pt x="433222" y="617804"/>
                  </a:lnTo>
                  <a:lnTo>
                    <a:pt x="470471" y="603288"/>
                  </a:lnTo>
                  <a:lnTo>
                    <a:pt x="494715" y="608876"/>
                  </a:lnTo>
                  <a:lnTo>
                    <a:pt x="511797" y="624484"/>
                  </a:lnTo>
                  <a:lnTo>
                    <a:pt x="521906" y="648423"/>
                  </a:lnTo>
                  <a:lnTo>
                    <a:pt x="525246" y="678954"/>
                  </a:lnTo>
                  <a:lnTo>
                    <a:pt x="525246" y="862838"/>
                  </a:lnTo>
                  <a:lnTo>
                    <a:pt x="603504" y="862838"/>
                  </a:lnTo>
                  <a:lnTo>
                    <a:pt x="603504" y="672426"/>
                  </a:lnTo>
                  <a:lnTo>
                    <a:pt x="603834" y="665505"/>
                  </a:lnTo>
                  <a:lnTo>
                    <a:pt x="628370" y="615924"/>
                  </a:lnTo>
                  <a:lnTo>
                    <a:pt x="663498" y="603288"/>
                  </a:lnTo>
                  <a:lnTo>
                    <a:pt x="688606" y="609003"/>
                  </a:lnTo>
                  <a:lnTo>
                    <a:pt x="706297" y="625551"/>
                  </a:lnTo>
                  <a:lnTo>
                    <a:pt x="716788" y="651992"/>
                  </a:lnTo>
                  <a:lnTo>
                    <a:pt x="720242" y="687425"/>
                  </a:lnTo>
                  <a:lnTo>
                    <a:pt x="720242" y="862838"/>
                  </a:lnTo>
                  <a:lnTo>
                    <a:pt x="798499" y="862838"/>
                  </a:lnTo>
                  <a:lnTo>
                    <a:pt x="798499" y="675690"/>
                  </a:lnTo>
                  <a:close/>
                </a:path>
                <a:path w="2705734" h="870584">
                  <a:moveTo>
                    <a:pt x="1092885" y="407670"/>
                  </a:moveTo>
                  <a:lnTo>
                    <a:pt x="1013980" y="407670"/>
                  </a:lnTo>
                  <a:lnTo>
                    <a:pt x="957249" y="504164"/>
                  </a:lnTo>
                  <a:lnTo>
                    <a:pt x="1012672" y="504164"/>
                  </a:lnTo>
                  <a:lnTo>
                    <a:pt x="1092885" y="407670"/>
                  </a:lnTo>
                  <a:close/>
                </a:path>
                <a:path w="2705734" h="870584">
                  <a:moveTo>
                    <a:pt x="1126134" y="862850"/>
                  </a:moveTo>
                  <a:lnTo>
                    <a:pt x="1122019" y="812634"/>
                  </a:lnTo>
                  <a:lnTo>
                    <a:pt x="1121575" y="707631"/>
                  </a:lnTo>
                  <a:lnTo>
                    <a:pt x="1121575" y="671779"/>
                  </a:lnTo>
                  <a:lnTo>
                    <a:pt x="1117714" y="631329"/>
                  </a:lnTo>
                  <a:lnTo>
                    <a:pt x="1104734" y="594855"/>
                  </a:lnTo>
                  <a:lnTo>
                    <a:pt x="1080592" y="565238"/>
                  </a:lnTo>
                  <a:lnTo>
                    <a:pt x="1043330" y="545439"/>
                  </a:lnTo>
                  <a:lnTo>
                    <a:pt x="1043330" y="707631"/>
                  </a:lnTo>
                  <a:lnTo>
                    <a:pt x="1043330" y="756551"/>
                  </a:lnTo>
                  <a:lnTo>
                    <a:pt x="1018705" y="799350"/>
                  </a:lnTo>
                  <a:lnTo>
                    <a:pt x="978115" y="812634"/>
                  </a:lnTo>
                  <a:lnTo>
                    <a:pt x="960247" y="809904"/>
                  </a:lnTo>
                  <a:lnTo>
                    <a:pt x="945743" y="801547"/>
                  </a:lnTo>
                  <a:lnTo>
                    <a:pt x="936015" y="787323"/>
                  </a:lnTo>
                  <a:lnTo>
                    <a:pt x="932459" y="766978"/>
                  </a:lnTo>
                  <a:lnTo>
                    <a:pt x="941806" y="737171"/>
                  </a:lnTo>
                  <a:lnTo>
                    <a:pt x="966609" y="718731"/>
                  </a:lnTo>
                  <a:lnTo>
                    <a:pt x="1002068" y="709574"/>
                  </a:lnTo>
                  <a:lnTo>
                    <a:pt x="1043330" y="707631"/>
                  </a:lnTo>
                  <a:lnTo>
                    <a:pt x="1043330" y="545439"/>
                  </a:lnTo>
                  <a:lnTo>
                    <a:pt x="1043203" y="545363"/>
                  </a:lnTo>
                  <a:lnTo>
                    <a:pt x="990498" y="538099"/>
                  </a:lnTo>
                  <a:lnTo>
                    <a:pt x="954684" y="540461"/>
                  </a:lnTo>
                  <a:lnTo>
                    <a:pt x="923086" y="546735"/>
                  </a:lnTo>
                  <a:lnTo>
                    <a:pt x="896493" y="555701"/>
                  </a:lnTo>
                  <a:lnTo>
                    <a:pt x="875728" y="566127"/>
                  </a:lnTo>
                  <a:lnTo>
                    <a:pt x="891374" y="618299"/>
                  </a:lnTo>
                  <a:lnTo>
                    <a:pt x="909396" y="608850"/>
                  </a:lnTo>
                  <a:lnTo>
                    <a:pt x="930427" y="601421"/>
                  </a:lnTo>
                  <a:lnTo>
                    <a:pt x="953274" y="596557"/>
                  </a:lnTo>
                  <a:lnTo>
                    <a:pt x="976807" y="594817"/>
                  </a:lnTo>
                  <a:lnTo>
                    <a:pt x="1010551" y="600544"/>
                  </a:lnTo>
                  <a:lnTo>
                    <a:pt x="1030122" y="614705"/>
                  </a:lnTo>
                  <a:lnTo>
                    <a:pt x="1039164" y="632777"/>
                  </a:lnTo>
                  <a:lnTo>
                    <a:pt x="1041361" y="650252"/>
                  </a:lnTo>
                  <a:lnTo>
                    <a:pt x="1041361" y="655459"/>
                  </a:lnTo>
                  <a:lnTo>
                    <a:pt x="976693" y="659993"/>
                  </a:lnTo>
                  <a:lnTo>
                    <a:pt x="924318" y="674319"/>
                  </a:lnTo>
                  <a:lnTo>
                    <a:pt x="885431" y="698385"/>
                  </a:lnTo>
                  <a:lnTo>
                    <a:pt x="861237" y="732116"/>
                  </a:lnTo>
                  <a:lnTo>
                    <a:pt x="852906" y="775462"/>
                  </a:lnTo>
                  <a:lnTo>
                    <a:pt x="859497" y="810590"/>
                  </a:lnTo>
                  <a:lnTo>
                    <a:pt x="878827" y="840841"/>
                  </a:lnTo>
                  <a:lnTo>
                    <a:pt x="910120" y="862037"/>
                  </a:lnTo>
                  <a:lnTo>
                    <a:pt x="952677" y="870026"/>
                  </a:lnTo>
                  <a:lnTo>
                    <a:pt x="981925" y="866889"/>
                  </a:lnTo>
                  <a:lnTo>
                    <a:pt x="1007694" y="858126"/>
                  </a:lnTo>
                  <a:lnTo>
                    <a:pt x="1029436" y="844715"/>
                  </a:lnTo>
                  <a:lnTo>
                    <a:pt x="1046581" y="827620"/>
                  </a:lnTo>
                  <a:lnTo>
                    <a:pt x="1048537" y="827620"/>
                  </a:lnTo>
                  <a:lnTo>
                    <a:pt x="1053757" y="862850"/>
                  </a:lnTo>
                  <a:lnTo>
                    <a:pt x="1126134" y="862850"/>
                  </a:lnTo>
                  <a:close/>
                </a:path>
                <a:path w="2705734" h="870584">
                  <a:moveTo>
                    <a:pt x="1361173" y="539381"/>
                  </a:moveTo>
                  <a:lnTo>
                    <a:pt x="1354670" y="538086"/>
                  </a:lnTo>
                  <a:lnTo>
                    <a:pt x="1350098" y="537425"/>
                  </a:lnTo>
                  <a:lnTo>
                    <a:pt x="1342263" y="537425"/>
                  </a:lnTo>
                  <a:lnTo>
                    <a:pt x="1316609" y="541705"/>
                  </a:lnTo>
                  <a:lnTo>
                    <a:pt x="1292059" y="554469"/>
                  </a:lnTo>
                  <a:lnTo>
                    <a:pt x="1270927" y="575665"/>
                  </a:lnTo>
                  <a:lnTo>
                    <a:pt x="1255534" y="605256"/>
                  </a:lnTo>
                  <a:lnTo>
                    <a:pt x="1252931" y="605256"/>
                  </a:lnTo>
                  <a:lnTo>
                    <a:pt x="1250327" y="544588"/>
                  </a:lnTo>
                  <a:lnTo>
                    <a:pt x="1180541" y="544588"/>
                  </a:lnTo>
                  <a:lnTo>
                    <a:pt x="1181773" y="566648"/>
                  </a:lnTo>
                  <a:lnTo>
                    <a:pt x="1182585" y="590410"/>
                  </a:lnTo>
                  <a:lnTo>
                    <a:pt x="1183017" y="616864"/>
                  </a:lnTo>
                  <a:lnTo>
                    <a:pt x="1183157" y="646988"/>
                  </a:lnTo>
                  <a:lnTo>
                    <a:pt x="1183157" y="862190"/>
                  </a:lnTo>
                  <a:lnTo>
                    <a:pt x="1263370" y="862190"/>
                  </a:lnTo>
                  <a:lnTo>
                    <a:pt x="1263370" y="688721"/>
                  </a:lnTo>
                  <a:lnTo>
                    <a:pt x="1264666" y="680237"/>
                  </a:lnTo>
                  <a:lnTo>
                    <a:pt x="1290104" y="629297"/>
                  </a:lnTo>
                  <a:lnTo>
                    <a:pt x="1337703" y="612419"/>
                  </a:lnTo>
                  <a:lnTo>
                    <a:pt x="1347495" y="612419"/>
                  </a:lnTo>
                  <a:lnTo>
                    <a:pt x="1361173" y="615022"/>
                  </a:lnTo>
                  <a:lnTo>
                    <a:pt x="1361173" y="539381"/>
                  </a:lnTo>
                  <a:close/>
                </a:path>
                <a:path w="2705734" h="870584">
                  <a:moveTo>
                    <a:pt x="1661617" y="862850"/>
                  </a:moveTo>
                  <a:lnTo>
                    <a:pt x="1657502" y="812634"/>
                  </a:lnTo>
                  <a:lnTo>
                    <a:pt x="1657057" y="707631"/>
                  </a:lnTo>
                  <a:lnTo>
                    <a:pt x="1657057" y="671779"/>
                  </a:lnTo>
                  <a:lnTo>
                    <a:pt x="1653197" y="631329"/>
                  </a:lnTo>
                  <a:lnTo>
                    <a:pt x="1640217" y="594855"/>
                  </a:lnTo>
                  <a:lnTo>
                    <a:pt x="1616075" y="565251"/>
                  </a:lnTo>
                  <a:lnTo>
                    <a:pt x="1578800" y="545439"/>
                  </a:lnTo>
                  <a:lnTo>
                    <a:pt x="1578800" y="707631"/>
                  </a:lnTo>
                  <a:lnTo>
                    <a:pt x="1578800" y="756551"/>
                  </a:lnTo>
                  <a:lnTo>
                    <a:pt x="1554187" y="799350"/>
                  </a:lnTo>
                  <a:lnTo>
                    <a:pt x="1513586" y="812634"/>
                  </a:lnTo>
                  <a:lnTo>
                    <a:pt x="1495729" y="809904"/>
                  </a:lnTo>
                  <a:lnTo>
                    <a:pt x="1481226" y="801547"/>
                  </a:lnTo>
                  <a:lnTo>
                    <a:pt x="1471498" y="787323"/>
                  </a:lnTo>
                  <a:lnTo>
                    <a:pt x="1467942" y="766978"/>
                  </a:lnTo>
                  <a:lnTo>
                    <a:pt x="1477289" y="737171"/>
                  </a:lnTo>
                  <a:lnTo>
                    <a:pt x="1502092" y="718731"/>
                  </a:lnTo>
                  <a:lnTo>
                    <a:pt x="1537550" y="709574"/>
                  </a:lnTo>
                  <a:lnTo>
                    <a:pt x="1578800" y="707631"/>
                  </a:lnTo>
                  <a:lnTo>
                    <a:pt x="1578800" y="545439"/>
                  </a:lnTo>
                  <a:lnTo>
                    <a:pt x="1578673" y="545363"/>
                  </a:lnTo>
                  <a:lnTo>
                    <a:pt x="1525981" y="538099"/>
                  </a:lnTo>
                  <a:lnTo>
                    <a:pt x="1490167" y="540461"/>
                  </a:lnTo>
                  <a:lnTo>
                    <a:pt x="1458569" y="546735"/>
                  </a:lnTo>
                  <a:lnTo>
                    <a:pt x="1431975" y="555701"/>
                  </a:lnTo>
                  <a:lnTo>
                    <a:pt x="1411198" y="566127"/>
                  </a:lnTo>
                  <a:lnTo>
                    <a:pt x="1426857" y="618299"/>
                  </a:lnTo>
                  <a:lnTo>
                    <a:pt x="1444879" y="608850"/>
                  </a:lnTo>
                  <a:lnTo>
                    <a:pt x="1465910" y="601421"/>
                  </a:lnTo>
                  <a:lnTo>
                    <a:pt x="1488757" y="596557"/>
                  </a:lnTo>
                  <a:lnTo>
                    <a:pt x="1512277" y="594817"/>
                  </a:lnTo>
                  <a:lnTo>
                    <a:pt x="1546034" y="600544"/>
                  </a:lnTo>
                  <a:lnTo>
                    <a:pt x="1565605" y="614705"/>
                  </a:lnTo>
                  <a:lnTo>
                    <a:pt x="1574647" y="632777"/>
                  </a:lnTo>
                  <a:lnTo>
                    <a:pt x="1576844" y="650240"/>
                  </a:lnTo>
                  <a:lnTo>
                    <a:pt x="1576844" y="655459"/>
                  </a:lnTo>
                  <a:lnTo>
                    <a:pt x="1512176" y="659993"/>
                  </a:lnTo>
                  <a:lnTo>
                    <a:pt x="1459801" y="674319"/>
                  </a:lnTo>
                  <a:lnTo>
                    <a:pt x="1420914" y="698385"/>
                  </a:lnTo>
                  <a:lnTo>
                    <a:pt x="1396707" y="732116"/>
                  </a:lnTo>
                  <a:lnTo>
                    <a:pt x="1388376" y="775462"/>
                  </a:lnTo>
                  <a:lnTo>
                    <a:pt x="1394980" y="810590"/>
                  </a:lnTo>
                  <a:lnTo>
                    <a:pt x="1414297" y="840841"/>
                  </a:lnTo>
                  <a:lnTo>
                    <a:pt x="1445602" y="862037"/>
                  </a:lnTo>
                  <a:lnTo>
                    <a:pt x="1488173" y="870026"/>
                  </a:lnTo>
                  <a:lnTo>
                    <a:pt x="1517421" y="866889"/>
                  </a:lnTo>
                  <a:lnTo>
                    <a:pt x="1543177" y="858126"/>
                  </a:lnTo>
                  <a:lnTo>
                    <a:pt x="1564919" y="844702"/>
                  </a:lnTo>
                  <a:lnTo>
                    <a:pt x="1582077" y="827620"/>
                  </a:lnTo>
                  <a:lnTo>
                    <a:pt x="1584020" y="827620"/>
                  </a:lnTo>
                  <a:lnTo>
                    <a:pt x="1589239" y="862850"/>
                  </a:lnTo>
                  <a:lnTo>
                    <a:pt x="1661617" y="862850"/>
                  </a:lnTo>
                  <a:close/>
                </a:path>
                <a:path w="2705734" h="870584">
                  <a:moveTo>
                    <a:pt x="1970354" y="553085"/>
                  </a:moveTo>
                  <a:lnTo>
                    <a:pt x="1954644" y="547166"/>
                  </a:lnTo>
                  <a:lnTo>
                    <a:pt x="1935708" y="542404"/>
                  </a:lnTo>
                  <a:lnTo>
                    <a:pt x="1914690" y="539242"/>
                  </a:lnTo>
                  <a:lnTo>
                    <a:pt x="1892757" y="538086"/>
                  </a:lnTo>
                  <a:lnTo>
                    <a:pt x="1840941" y="544042"/>
                  </a:lnTo>
                  <a:lnTo>
                    <a:pt x="1797367" y="560895"/>
                  </a:lnTo>
                  <a:lnTo>
                    <a:pt x="1762569" y="587159"/>
                  </a:lnTo>
                  <a:lnTo>
                    <a:pt x="1737055" y="621360"/>
                  </a:lnTo>
                  <a:lnTo>
                    <a:pt x="1721370" y="662025"/>
                  </a:lnTo>
                  <a:lnTo>
                    <a:pt x="1716024" y="707631"/>
                  </a:lnTo>
                  <a:lnTo>
                    <a:pt x="1721269" y="753859"/>
                  </a:lnTo>
                  <a:lnTo>
                    <a:pt x="1736432" y="793508"/>
                  </a:lnTo>
                  <a:lnTo>
                    <a:pt x="1760689" y="825754"/>
                  </a:lnTo>
                  <a:lnTo>
                    <a:pt x="1793214" y="849807"/>
                  </a:lnTo>
                  <a:lnTo>
                    <a:pt x="1833156" y="864831"/>
                  </a:lnTo>
                  <a:lnTo>
                    <a:pt x="1879701" y="870026"/>
                  </a:lnTo>
                  <a:lnTo>
                    <a:pt x="1908162" y="868476"/>
                  </a:lnTo>
                  <a:lnTo>
                    <a:pt x="1954085" y="859015"/>
                  </a:lnTo>
                  <a:lnTo>
                    <a:pt x="1958619" y="793724"/>
                  </a:lnTo>
                  <a:lnTo>
                    <a:pt x="1946084" y="798410"/>
                  </a:lnTo>
                  <a:lnTo>
                    <a:pt x="1931631" y="802360"/>
                  </a:lnTo>
                  <a:lnTo>
                    <a:pt x="1914867" y="805091"/>
                  </a:lnTo>
                  <a:lnTo>
                    <a:pt x="1895360" y="806107"/>
                  </a:lnTo>
                  <a:lnTo>
                    <a:pt x="1857070" y="799287"/>
                  </a:lnTo>
                  <a:lnTo>
                    <a:pt x="1826234" y="779373"/>
                  </a:lnTo>
                  <a:lnTo>
                    <a:pt x="1805673" y="747242"/>
                  </a:lnTo>
                  <a:lnTo>
                    <a:pt x="1798193" y="703732"/>
                  </a:lnTo>
                  <a:lnTo>
                    <a:pt x="1804479" y="663143"/>
                  </a:lnTo>
                  <a:lnTo>
                    <a:pt x="1823542" y="630440"/>
                  </a:lnTo>
                  <a:lnTo>
                    <a:pt x="1854225" y="608634"/>
                  </a:lnTo>
                  <a:lnTo>
                    <a:pt x="1895360" y="600697"/>
                  </a:lnTo>
                  <a:lnTo>
                    <a:pt x="1915109" y="601802"/>
                  </a:lnTo>
                  <a:lnTo>
                    <a:pt x="1931555" y="604685"/>
                  </a:lnTo>
                  <a:lnTo>
                    <a:pt x="1945068" y="608672"/>
                  </a:lnTo>
                  <a:lnTo>
                    <a:pt x="1956003" y="613079"/>
                  </a:lnTo>
                  <a:lnTo>
                    <a:pt x="1970354" y="553085"/>
                  </a:lnTo>
                  <a:close/>
                </a:path>
                <a:path w="2705734" h="870584">
                  <a:moveTo>
                    <a:pt x="2312352" y="675690"/>
                  </a:moveTo>
                  <a:lnTo>
                    <a:pt x="2302637" y="611276"/>
                  </a:lnTo>
                  <a:lnTo>
                    <a:pt x="2277211" y="568744"/>
                  </a:lnTo>
                  <a:lnTo>
                    <a:pt x="2241639" y="545287"/>
                  </a:lnTo>
                  <a:lnTo>
                    <a:pt x="2201468" y="538086"/>
                  </a:lnTo>
                  <a:lnTo>
                    <a:pt x="2186597" y="539051"/>
                  </a:lnTo>
                  <a:lnTo>
                    <a:pt x="2146693" y="552437"/>
                  </a:lnTo>
                  <a:lnTo>
                    <a:pt x="2114969" y="578116"/>
                  </a:lnTo>
                  <a:lnTo>
                    <a:pt x="2106917" y="588949"/>
                  </a:lnTo>
                  <a:lnTo>
                    <a:pt x="2105622" y="588949"/>
                  </a:lnTo>
                  <a:lnTo>
                    <a:pt x="2105622" y="399834"/>
                  </a:lnTo>
                  <a:lnTo>
                    <a:pt x="2024761" y="399834"/>
                  </a:lnTo>
                  <a:lnTo>
                    <a:pt x="2024761" y="862850"/>
                  </a:lnTo>
                  <a:lnTo>
                    <a:pt x="2105622" y="862850"/>
                  </a:lnTo>
                  <a:lnTo>
                    <a:pt x="2105622" y="663956"/>
                  </a:lnTo>
                  <a:lnTo>
                    <a:pt x="2106282" y="655472"/>
                  </a:lnTo>
                  <a:lnTo>
                    <a:pt x="2131301" y="617410"/>
                  </a:lnTo>
                  <a:lnTo>
                    <a:pt x="2170836" y="603961"/>
                  </a:lnTo>
                  <a:lnTo>
                    <a:pt x="2199119" y="610082"/>
                  </a:lnTo>
                  <a:lnTo>
                    <a:pt x="2218105" y="627024"/>
                  </a:lnTo>
                  <a:lnTo>
                    <a:pt x="2228786" y="652653"/>
                  </a:lnTo>
                  <a:lnTo>
                    <a:pt x="2232126" y="684822"/>
                  </a:lnTo>
                  <a:lnTo>
                    <a:pt x="2232126" y="862850"/>
                  </a:lnTo>
                  <a:lnTo>
                    <a:pt x="2312352" y="862850"/>
                  </a:lnTo>
                  <a:lnTo>
                    <a:pt x="2312352" y="675690"/>
                  </a:lnTo>
                  <a:close/>
                </a:path>
                <a:path w="2705734" h="870584">
                  <a:moveTo>
                    <a:pt x="2498788" y="238429"/>
                  </a:moveTo>
                  <a:lnTo>
                    <a:pt x="2497594" y="232257"/>
                  </a:lnTo>
                  <a:lnTo>
                    <a:pt x="2494000" y="226860"/>
                  </a:lnTo>
                  <a:lnTo>
                    <a:pt x="2347303" y="80137"/>
                  </a:lnTo>
                  <a:lnTo>
                    <a:pt x="2339987" y="85966"/>
                  </a:lnTo>
                  <a:lnTo>
                    <a:pt x="2332964" y="92113"/>
                  </a:lnTo>
                  <a:lnTo>
                    <a:pt x="2326233" y="98590"/>
                  </a:lnTo>
                  <a:lnTo>
                    <a:pt x="2319807" y="105371"/>
                  </a:lnTo>
                  <a:lnTo>
                    <a:pt x="2441295" y="226860"/>
                  </a:lnTo>
                  <a:lnTo>
                    <a:pt x="2444877" y="232257"/>
                  </a:lnTo>
                  <a:lnTo>
                    <a:pt x="2446070" y="238429"/>
                  </a:lnTo>
                  <a:lnTo>
                    <a:pt x="2444877" y="244602"/>
                  </a:lnTo>
                  <a:lnTo>
                    <a:pt x="2441295" y="249999"/>
                  </a:lnTo>
                  <a:lnTo>
                    <a:pt x="2319807" y="371487"/>
                  </a:lnTo>
                  <a:lnTo>
                    <a:pt x="2326233" y="378269"/>
                  </a:lnTo>
                  <a:lnTo>
                    <a:pt x="2332964" y="384746"/>
                  </a:lnTo>
                  <a:lnTo>
                    <a:pt x="2339987" y="390893"/>
                  </a:lnTo>
                  <a:lnTo>
                    <a:pt x="2347303" y="396722"/>
                  </a:lnTo>
                  <a:lnTo>
                    <a:pt x="2494000" y="249999"/>
                  </a:lnTo>
                  <a:lnTo>
                    <a:pt x="2497594" y="244602"/>
                  </a:lnTo>
                  <a:lnTo>
                    <a:pt x="2498788" y="238429"/>
                  </a:lnTo>
                  <a:close/>
                </a:path>
                <a:path w="2705734" h="870584">
                  <a:moveTo>
                    <a:pt x="2666123" y="238429"/>
                  </a:moveTo>
                  <a:lnTo>
                    <a:pt x="2660878" y="192836"/>
                  </a:lnTo>
                  <a:lnTo>
                    <a:pt x="2645918" y="150977"/>
                  </a:lnTo>
                  <a:lnTo>
                    <a:pt x="2622448" y="114058"/>
                  </a:lnTo>
                  <a:lnTo>
                    <a:pt x="2591651" y="83273"/>
                  </a:lnTo>
                  <a:lnTo>
                    <a:pt x="2554732" y="59804"/>
                  </a:lnTo>
                  <a:lnTo>
                    <a:pt x="2512872" y="44843"/>
                  </a:lnTo>
                  <a:lnTo>
                    <a:pt x="2467279" y="39598"/>
                  </a:lnTo>
                  <a:lnTo>
                    <a:pt x="2443111" y="41071"/>
                  </a:lnTo>
                  <a:lnTo>
                    <a:pt x="2419820" y="45377"/>
                  </a:lnTo>
                  <a:lnTo>
                    <a:pt x="2397556" y="52311"/>
                  </a:lnTo>
                  <a:lnTo>
                    <a:pt x="2376487" y="61671"/>
                  </a:lnTo>
                  <a:lnTo>
                    <a:pt x="2541663" y="226860"/>
                  </a:lnTo>
                  <a:lnTo>
                    <a:pt x="2545245" y="232257"/>
                  </a:lnTo>
                  <a:lnTo>
                    <a:pt x="2546439" y="238429"/>
                  </a:lnTo>
                  <a:lnTo>
                    <a:pt x="2545245" y="244602"/>
                  </a:lnTo>
                  <a:lnTo>
                    <a:pt x="2541663" y="249999"/>
                  </a:lnTo>
                  <a:lnTo>
                    <a:pt x="2376487" y="415188"/>
                  </a:lnTo>
                  <a:lnTo>
                    <a:pt x="2397556" y="424548"/>
                  </a:lnTo>
                  <a:lnTo>
                    <a:pt x="2419820" y="431482"/>
                  </a:lnTo>
                  <a:lnTo>
                    <a:pt x="2443111" y="435787"/>
                  </a:lnTo>
                  <a:lnTo>
                    <a:pt x="2467279" y="437261"/>
                  </a:lnTo>
                  <a:lnTo>
                    <a:pt x="2512872" y="432015"/>
                  </a:lnTo>
                  <a:lnTo>
                    <a:pt x="2554732" y="417055"/>
                  </a:lnTo>
                  <a:lnTo>
                    <a:pt x="2591651" y="393585"/>
                  </a:lnTo>
                  <a:lnTo>
                    <a:pt x="2622448" y="362800"/>
                  </a:lnTo>
                  <a:lnTo>
                    <a:pt x="2645918" y="325869"/>
                  </a:lnTo>
                  <a:lnTo>
                    <a:pt x="2660878" y="284022"/>
                  </a:lnTo>
                  <a:lnTo>
                    <a:pt x="2666123" y="238429"/>
                  </a:lnTo>
                  <a:close/>
                </a:path>
                <a:path w="2705734" h="870584">
                  <a:moveTo>
                    <a:pt x="2705709" y="238429"/>
                  </a:moveTo>
                  <a:lnTo>
                    <a:pt x="2700858" y="190373"/>
                  </a:lnTo>
                  <a:lnTo>
                    <a:pt x="2689898" y="155041"/>
                  </a:lnTo>
                  <a:lnTo>
                    <a:pt x="2689898" y="238429"/>
                  </a:lnTo>
                  <a:lnTo>
                    <a:pt x="2685377" y="283286"/>
                  </a:lnTo>
                  <a:lnTo>
                    <a:pt x="2672397" y="325081"/>
                  </a:lnTo>
                  <a:lnTo>
                    <a:pt x="2651874" y="362889"/>
                  </a:lnTo>
                  <a:lnTo>
                    <a:pt x="2624696" y="395846"/>
                  </a:lnTo>
                  <a:lnTo>
                    <a:pt x="2591752" y="423024"/>
                  </a:lnTo>
                  <a:lnTo>
                    <a:pt x="2553932" y="443547"/>
                  </a:lnTo>
                  <a:lnTo>
                    <a:pt x="2512149" y="456526"/>
                  </a:lnTo>
                  <a:lnTo>
                    <a:pt x="2467279" y="461048"/>
                  </a:lnTo>
                  <a:lnTo>
                    <a:pt x="2422423" y="456526"/>
                  </a:lnTo>
                  <a:lnTo>
                    <a:pt x="2380627" y="443547"/>
                  </a:lnTo>
                  <a:lnTo>
                    <a:pt x="2342819" y="423024"/>
                  </a:lnTo>
                  <a:lnTo>
                    <a:pt x="2309876" y="395846"/>
                  </a:lnTo>
                  <a:lnTo>
                    <a:pt x="2282685" y="362889"/>
                  </a:lnTo>
                  <a:lnTo>
                    <a:pt x="2262162" y="325081"/>
                  </a:lnTo>
                  <a:lnTo>
                    <a:pt x="2249195" y="283286"/>
                  </a:lnTo>
                  <a:lnTo>
                    <a:pt x="2244674" y="238429"/>
                  </a:lnTo>
                  <a:lnTo>
                    <a:pt x="2249195" y="193560"/>
                  </a:lnTo>
                  <a:lnTo>
                    <a:pt x="2262162" y="151777"/>
                  </a:lnTo>
                  <a:lnTo>
                    <a:pt x="2282685" y="113957"/>
                  </a:lnTo>
                  <a:lnTo>
                    <a:pt x="2309876" y="81013"/>
                  </a:lnTo>
                  <a:lnTo>
                    <a:pt x="2342819" y="53835"/>
                  </a:lnTo>
                  <a:lnTo>
                    <a:pt x="2380627" y="33312"/>
                  </a:lnTo>
                  <a:lnTo>
                    <a:pt x="2422423" y="20332"/>
                  </a:lnTo>
                  <a:lnTo>
                    <a:pt x="2467279" y="15811"/>
                  </a:lnTo>
                  <a:lnTo>
                    <a:pt x="2512149" y="20332"/>
                  </a:lnTo>
                  <a:lnTo>
                    <a:pt x="2553932" y="33312"/>
                  </a:lnTo>
                  <a:lnTo>
                    <a:pt x="2591752" y="53835"/>
                  </a:lnTo>
                  <a:lnTo>
                    <a:pt x="2624696" y="81013"/>
                  </a:lnTo>
                  <a:lnTo>
                    <a:pt x="2651874" y="113957"/>
                  </a:lnTo>
                  <a:lnTo>
                    <a:pt x="2672397" y="151777"/>
                  </a:lnTo>
                  <a:lnTo>
                    <a:pt x="2685377" y="193560"/>
                  </a:lnTo>
                  <a:lnTo>
                    <a:pt x="2689898" y="238429"/>
                  </a:lnTo>
                  <a:lnTo>
                    <a:pt x="2689898" y="155041"/>
                  </a:lnTo>
                  <a:lnTo>
                    <a:pt x="2664993" y="105117"/>
                  </a:lnTo>
                  <a:lnTo>
                    <a:pt x="2635872" y="69837"/>
                  </a:lnTo>
                  <a:lnTo>
                    <a:pt x="2600591" y="40716"/>
                  </a:lnTo>
                  <a:lnTo>
                    <a:pt x="2560091" y="18732"/>
                  </a:lnTo>
                  <a:lnTo>
                    <a:pt x="2550668" y="15811"/>
                  </a:lnTo>
                  <a:lnTo>
                    <a:pt x="2515336" y="4851"/>
                  </a:lnTo>
                  <a:lnTo>
                    <a:pt x="2467279" y="0"/>
                  </a:lnTo>
                  <a:lnTo>
                    <a:pt x="2419235" y="4851"/>
                  </a:lnTo>
                  <a:lnTo>
                    <a:pt x="2374481" y="18732"/>
                  </a:lnTo>
                  <a:lnTo>
                    <a:pt x="2333980" y="40716"/>
                  </a:lnTo>
                  <a:lnTo>
                    <a:pt x="2298687" y="69837"/>
                  </a:lnTo>
                  <a:lnTo>
                    <a:pt x="2269579" y="105117"/>
                  </a:lnTo>
                  <a:lnTo>
                    <a:pt x="2247595" y="145618"/>
                  </a:lnTo>
                  <a:lnTo>
                    <a:pt x="2233701" y="190373"/>
                  </a:lnTo>
                  <a:lnTo>
                    <a:pt x="2228850" y="238429"/>
                  </a:lnTo>
                  <a:lnTo>
                    <a:pt x="2233701" y="286473"/>
                  </a:lnTo>
                  <a:lnTo>
                    <a:pt x="2247595" y="331241"/>
                  </a:lnTo>
                  <a:lnTo>
                    <a:pt x="2269579" y="371741"/>
                  </a:lnTo>
                  <a:lnTo>
                    <a:pt x="2298687" y="407022"/>
                  </a:lnTo>
                  <a:lnTo>
                    <a:pt x="2333980" y="436143"/>
                  </a:lnTo>
                  <a:lnTo>
                    <a:pt x="2374481" y="458127"/>
                  </a:lnTo>
                  <a:lnTo>
                    <a:pt x="2419235" y="472008"/>
                  </a:lnTo>
                  <a:lnTo>
                    <a:pt x="2467279" y="476859"/>
                  </a:lnTo>
                  <a:lnTo>
                    <a:pt x="2515336" y="472008"/>
                  </a:lnTo>
                  <a:lnTo>
                    <a:pt x="2550668" y="461048"/>
                  </a:lnTo>
                  <a:lnTo>
                    <a:pt x="2560091" y="458127"/>
                  </a:lnTo>
                  <a:lnTo>
                    <a:pt x="2600591" y="436143"/>
                  </a:lnTo>
                  <a:lnTo>
                    <a:pt x="2635872" y="407022"/>
                  </a:lnTo>
                  <a:lnTo>
                    <a:pt x="2664993" y="371741"/>
                  </a:lnTo>
                  <a:lnTo>
                    <a:pt x="2686977" y="331241"/>
                  </a:lnTo>
                  <a:lnTo>
                    <a:pt x="2700858" y="286473"/>
                  </a:lnTo>
                  <a:lnTo>
                    <a:pt x="2705709" y="238429"/>
                  </a:lnTo>
                  <a:close/>
                </a:path>
              </a:pathLst>
            </a:custGeom>
            <a:solidFill>
              <a:srgbClr val="FFFFFF"/>
            </a:solidFill>
          </p:spPr>
          <p:txBody>
            <a:bodyPr wrap="square" lIns="0" tIns="0" rIns="0" bIns="0" rtlCol="0"/>
            <a:lstStyle/>
            <a:p>
              <a:endParaRPr sz="1092" dirty="0"/>
            </a:p>
          </p:txBody>
        </p:sp>
      </p:grpSp>
      <p:sp>
        <p:nvSpPr>
          <p:cNvPr id="26" name="TextBox 25">
            <a:extLst>
              <a:ext uri="{FF2B5EF4-FFF2-40B4-BE49-F238E27FC236}">
                <a16:creationId xmlns:a16="http://schemas.microsoft.com/office/drawing/2014/main" id="{FDAB3013-66BB-C05E-8F33-644FE21AC167}"/>
              </a:ext>
            </a:extLst>
          </p:cNvPr>
          <p:cNvSpPr txBox="1"/>
          <p:nvPr/>
        </p:nvSpPr>
        <p:spPr>
          <a:xfrm>
            <a:off x="1167583" y="1440046"/>
            <a:ext cx="2228687" cy="400110"/>
          </a:xfrm>
          <a:prstGeom prst="rect">
            <a:avLst/>
          </a:prstGeom>
          <a:noFill/>
        </p:spPr>
        <p:txBody>
          <a:bodyPr wrap="none" rtlCol="0">
            <a:spAutoFit/>
          </a:bodyPr>
          <a:lstStyle/>
          <a:p>
            <a:r>
              <a:rPr kumimoji="0" lang="en-GB" altLang="en-US" sz="2000" b="0" i="0" u="none" strike="noStrike" cap="none" normalizeH="0" baseline="0" dirty="0">
                <a:ln>
                  <a:noFill/>
                </a:ln>
                <a:solidFill>
                  <a:schemeClr val="bg1"/>
                </a:solidFill>
                <a:effectLst/>
                <a:latin typeface="Calibri" panose="020F0502020204030204" pitchFamily="34" charset="0"/>
                <a:ea typeface="Arial" panose="020B0604020202020204" pitchFamily="34" charset="0"/>
                <a:cs typeface="Calibri" panose="020F0502020204030204" pitchFamily="34" charset="0"/>
              </a:rPr>
              <a:t>info@amarach.com</a:t>
            </a:r>
            <a:endParaRPr lang="en-IE" sz="2000" dirty="0"/>
          </a:p>
        </p:txBody>
      </p:sp>
      <p:sp>
        <p:nvSpPr>
          <p:cNvPr id="27" name="TextBox 26">
            <a:extLst>
              <a:ext uri="{FF2B5EF4-FFF2-40B4-BE49-F238E27FC236}">
                <a16:creationId xmlns:a16="http://schemas.microsoft.com/office/drawing/2014/main" id="{E4207FB1-4571-D31E-7544-A13C5D5A4D76}"/>
              </a:ext>
            </a:extLst>
          </p:cNvPr>
          <p:cNvSpPr txBox="1"/>
          <p:nvPr/>
        </p:nvSpPr>
        <p:spPr>
          <a:xfrm>
            <a:off x="1115934" y="1898819"/>
            <a:ext cx="1526380" cy="400110"/>
          </a:xfrm>
          <a:prstGeom prst="rect">
            <a:avLst/>
          </a:prstGeom>
          <a:noFill/>
        </p:spPr>
        <p:txBody>
          <a:bodyPr wrap="none" rtlCol="0">
            <a:spAutoFit/>
          </a:bodyPr>
          <a:lstStyle/>
          <a:p>
            <a:r>
              <a:rPr kumimoji="0" lang="en-GB" altLang="en-US" sz="2000" b="0" i="0" u="none" strike="noStrike" cap="none" normalizeH="0" baseline="0" dirty="0">
                <a:ln>
                  <a:noFill/>
                </a:ln>
                <a:solidFill>
                  <a:schemeClr val="bg1"/>
                </a:solidFill>
                <a:effectLst/>
                <a:latin typeface="Calibri" panose="020F0502020204030204" pitchFamily="34" charset="0"/>
                <a:ea typeface="Arial" panose="020B0604020202020204" pitchFamily="34" charset="0"/>
                <a:cs typeface="Calibri" panose="020F0502020204030204" pitchFamily="34" charset="0"/>
              </a:rPr>
              <a:t> 01 410 5200</a:t>
            </a:r>
            <a:endParaRPr lang="en-IE" sz="2000" dirty="0"/>
          </a:p>
        </p:txBody>
      </p:sp>
      <p:sp>
        <p:nvSpPr>
          <p:cNvPr id="28" name="TextBox 27">
            <a:extLst>
              <a:ext uri="{FF2B5EF4-FFF2-40B4-BE49-F238E27FC236}">
                <a16:creationId xmlns:a16="http://schemas.microsoft.com/office/drawing/2014/main" id="{98941ED1-8E64-E854-8E51-9232346A1271}"/>
              </a:ext>
            </a:extLst>
          </p:cNvPr>
          <p:cNvSpPr txBox="1"/>
          <p:nvPr/>
        </p:nvSpPr>
        <p:spPr>
          <a:xfrm>
            <a:off x="1097286" y="2343751"/>
            <a:ext cx="2254848" cy="400110"/>
          </a:xfrm>
          <a:prstGeom prst="rect">
            <a:avLst/>
          </a:prstGeom>
          <a:noFill/>
        </p:spPr>
        <p:txBody>
          <a:bodyPr wrap="none" rtlCol="0">
            <a:spAutoFit/>
          </a:bodyPr>
          <a:lstStyle/>
          <a:p>
            <a:r>
              <a:rPr kumimoji="0" lang="en-GB" altLang="en-US" sz="2000" b="0" i="0" u="none" strike="noStrike" cap="none" normalizeH="0" baseline="0" dirty="0">
                <a:ln>
                  <a:noFill/>
                </a:ln>
                <a:solidFill>
                  <a:schemeClr val="bg1"/>
                </a:solidFill>
                <a:effectLst/>
                <a:latin typeface="Calibri" panose="020F0502020204030204" pitchFamily="34" charset="0"/>
                <a:ea typeface="Arial" panose="020B0604020202020204" pitchFamily="34" charset="0"/>
                <a:cs typeface="Calibri" panose="020F0502020204030204" pitchFamily="34" charset="0"/>
              </a:rPr>
              <a:t> www.amarach.com</a:t>
            </a:r>
            <a:endParaRPr lang="en-IE" sz="2000" dirty="0"/>
          </a:p>
        </p:txBody>
      </p:sp>
      <p:sp>
        <p:nvSpPr>
          <p:cNvPr id="29" name="TextBox 28">
            <a:extLst>
              <a:ext uri="{FF2B5EF4-FFF2-40B4-BE49-F238E27FC236}">
                <a16:creationId xmlns:a16="http://schemas.microsoft.com/office/drawing/2014/main" id="{983032E9-EA32-9046-072C-4FC7C0D103C5}"/>
              </a:ext>
            </a:extLst>
          </p:cNvPr>
          <p:cNvSpPr txBox="1"/>
          <p:nvPr/>
        </p:nvSpPr>
        <p:spPr>
          <a:xfrm>
            <a:off x="1115934" y="2803090"/>
            <a:ext cx="2107052" cy="400110"/>
          </a:xfrm>
          <a:prstGeom prst="rect">
            <a:avLst/>
          </a:prstGeom>
          <a:noFill/>
        </p:spPr>
        <p:txBody>
          <a:bodyPr wrap="none" rtlCol="0">
            <a:spAutoFit/>
          </a:bodyPr>
          <a:lstStyle/>
          <a:p>
            <a:r>
              <a:rPr kumimoji="0" lang="en-GB" altLang="en-US" sz="2000" b="0" i="0" u="none" strike="noStrike" cap="none" normalizeH="0" baseline="0" dirty="0">
                <a:ln>
                  <a:noFill/>
                </a:ln>
                <a:solidFill>
                  <a:schemeClr val="bg1"/>
                </a:solidFill>
                <a:effectLst/>
                <a:latin typeface="Calibri" panose="020F0502020204030204" pitchFamily="34" charset="0"/>
                <a:ea typeface="Arial" panose="020B0604020202020204" pitchFamily="34" charset="0"/>
                <a:cs typeface="Calibri" panose="020F0502020204030204" pitchFamily="34" charset="0"/>
              </a:rPr>
              <a:t> amarach.research</a:t>
            </a:r>
            <a:endParaRPr lang="en-IE" sz="2000" dirty="0"/>
          </a:p>
        </p:txBody>
      </p:sp>
      <p:sp>
        <p:nvSpPr>
          <p:cNvPr id="30" name="TextBox 29">
            <a:extLst>
              <a:ext uri="{FF2B5EF4-FFF2-40B4-BE49-F238E27FC236}">
                <a16:creationId xmlns:a16="http://schemas.microsoft.com/office/drawing/2014/main" id="{5B1AAEFF-F05A-8365-B8E5-0704EE8F9097}"/>
              </a:ext>
            </a:extLst>
          </p:cNvPr>
          <p:cNvSpPr txBox="1"/>
          <p:nvPr/>
        </p:nvSpPr>
        <p:spPr>
          <a:xfrm>
            <a:off x="1115934" y="3220621"/>
            <a:ext cx="2346412" cy="400110"/>
          </a:xfrm>
          <a:prstGeom prst="rect">
            <a:avLst/>
          </a:prstGeom>
          <a:noFill/>
        </p:spPr>
        <p:txBody>
          <a:bodyPr wrap="none" rtlCol="0">
            <a:spAutoFit/>
          </a:bodyPr>
          <a:lstStyle/>
          <a:p>
            <a:r>
              <a:rPr kumimoji="0" lang="en-GB" altLang="en-US" sz="2000" b="0" i="0" u="none" strike="noStrike" cap="none" normalizeH="0" baseline="0" dirty="0">
                <a:ln>
                  <a:noFill/>
                </a:ln>
                <a:solidFill>
                  <a:schemeClr val="bg1"/>
                </a:solidFill>
                <a:effectLst/>
                <a:latin typeface="Calibri" panose="020F0502020204030204" pitchFamily="34" charset="0"/>
                <a:ea typeface="Arial" panose="020B0604020202020204" pitchFamily="34" charset="0"/>
                <a:cs typeface="Calibri" panose="020F0502020204030204" pitchFamily="34" charset="0"/>
              </a:rPr>
              <a:t> @AmarachResearch</a:t>
            </a:r>
            <a:endParaRPr lang="en-IE" sz="2000" dirty="0"/>
          </a:p>
        </p:txBody>
      </p:sp>
      <p:pic>
        <p:nvPicPr>
          <p:cNvPr id="31" name="Picture 30" descr="Icon&#10;&#10;Description automatically generated">
            <a:hlinkClick r:id="rId3" tgtFrame="_blank"/>
            <a:extLst>
              <a:ext uri="{FF2B5EF4-FFF2-40B4-BE49-F238E27FC236}">
                <a16:creationId xmlns:a16="http://schemas.microsoft.com/office/drawing/2014/main" id="{6EAB2BFD-355A-5631-452D-9DB97AA1A5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7475" y="1491627"/>
            <a:ext cx="314325" cy="314325"/>
          </a:xfrm>
          <a:prstGeom prst="rect">
            <a:avLst/>
          </a:prstGeom>
          <a:noFill/>
          <a:ln>
            <a:noFill/>
          </a:ln>
        </p:spPr>
      </p:pic>
      <p:pic>
        <p:nvPicPr>
          <p:cNvPr id="32" name="Picture 31" descr=" tel:353 1 4105200">
            <a:hlinkClick r:id="rId5" tgtFrame="_blank"/>
            <a:extLst>
              <a:ext uri="{FF2B5EF4-FFF2-40B4-BE49-F238E27FC236}">
                <a16:creationId xmlns:a16="http://schemas.microsoft.com/office/drawing/2014/main" id="{55D8BED9-6197-B351-5DE2-6564277F1A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7475" y="1951236"/>
            <a:ext cx="295275" cy="295275"/>
          </a:xfrm>
          <a:prstGeom prst="rect">
            <a:avLst/>
          </a:prstGeom>
          <a:noFill/>
          <a:ln>
            <a:noFill/>
          </a:ln>
        </p:spPr>
      </p:pic>
      <p:pic>
        <p:nvPicPr>
          <p:cNvPr id="33" name="Picture 32" descr="A picture containing text&#10;&#10;Description automatically generated">
            <a:hlinkClick r:id="rId7" tgtFrame="_blank"/>
            <a:extLst>
              <a:ext uri="{FF2B5EF4-FFF2-40B4-BE49-F238E27FC236}">
                <a16:creationId xmlns:a16="http://schemas.microsoft.com/office/drawing/2014/main" id="{CFB7A4EA-A2A9-27A6-29FC-D58AB4F6434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7950" y="2397384"/>
            <a:ext cx="304800" cy="304800"/>
          </a:xfrm>
          <a:prstGeom prst="rect">
            <a:avLst/>
          </a:prstGeom>
          <a:noFill/>
          <a:ln>
            <a:noFill/>
          </a:ln>
        </p:spPr>
      </p:pic>
      <p:pic>
        <p:nvPicPr>
          <p:cNvPr id="34" name="Picture 33" descr="A picture containing text, clipart&#10;&#10;Description automatically generated">
            <a:hlinkClick r:id="rId9" tgtFrame="_blank"/>
            <a:extLst>
              <a:ext uri="{FF2B5EF4-FFF2-40B4-BE49-F238E27FC236}">
                <a16:creationId xmlns:a16="http://schemas.microsoft.com/office/drawing/2014/main" id="{AC84A26D-CA34-EDA7-6C65-B2FD5F4FA51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7475" y="2855507"/>
            <a:ext cx="295275" cy="295275"/>
          </a:xfrm>
          <a:prstGeom prst="rect">
            <a:avLst/>
          </a:prstGeom>
          <a:noFill/>
          <a:ln>
            <a:noFill/>
          </a:ln>
        </p:spPr>
      </p:pic>
      <p:pic>
        <p:nvPicPr>
          <p:cNvPr id="35" name="Picture 34" descr="A picture containing text, wheel&#10;&#10;Description automatically generated">
            <a:hlinkClick r:id="rId11" tgtFrame="_blank"/>
            <a:extLst>
              <a:ext uri="{FF2B5EF4-FFF2-40B4-BE49-F238E27FC236}">
                <a16:creationId xmlns:a16="http://schemas.microsoft.com/office/drawing/2014/main" id="{A1074E22-49B4-AF6B-62A3-BC8D1F4609A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57950" y="3305144"/>
            <a:ext cx="285750" cy="285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DEB9A-D57E-F43B-3A57-78702ED98D6D}"/>
              </a:ext>
            </a:extLst>
          </p:cNvPr>
          <p:cNvSpPr>
            <a:spLocks noGrp="1"/>
          </p:cNvSpPr>
          <p:nvPr>
            <p:ph type="title"/>
          </p:nvPr>
        </p:nvSpPr>
        <p:spPr>
          <a:prstGeom prst="rect">
            <a:avLst/>
          </a:prstGeom>
        </p:spPr>
        <p:txBody>
          <a:bodyPr>
            <a:normAutofit/>
          </a:bodyPr>
          <a:lstStyle/>
          <a:p>
            <a:r>
              <a:rPr lang="en-GB" sz="2000" dirty="0"/>
              <a:t>Minority Ethnic Sample (N = 197): Sample profile 2026 – I</a:t>
            </a:r>
            <a:endParaRPr lang="en-IE" sz="2000" dirty="0"/>
          </a:p>
        </p:txBody>
      </p:sp>
      <p:graphicFrame>
        <p:nvGraphicFramePr>
          <p:cNvPr id="3" name="Object 7">
            <a:extLst>
              <a:ext uri="{FF2B5EF4-FFF2-40B4-BE49-F238E27FC236}">
                <a16:creationId xmlns:a16="http://schemas.microsoft.com/office/drawing/2014/main" id="{635C8B25-BE64-B282-287F-DC85E3356917}"/>
              </a:ext>
            </a:extLst>
          </p:cNvPr>
          <p:cNvGraphicFramePr>
            <a:graphicFrameLocks/>
          </p:cNvGraphicFramePr>
          <p:nvPr>
            <p:extLst>
              <p:ext uri="{D42A27DB-BD31-4B8C-83A1-F6EECF244321}">
                <p14:modId xmlns:p14="http://schemas.microsoft.com/office/powerpoint/2010/main" val="870891568"/>
              </p:ext>
            </p:extLst>
          </p:nvPr>
        </p:nvGraphicFramePr>
        <p:xfrm>
          <a:off x="3058378" y="1342344"/>
          <a:ext cx="2713546" cy="27390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AE98610B-26D7-5D26-3D76-ADA32F0D2C0C}"/>
              </a:ext>
            </a:extLst>
          </p:cNvPr>
          <p:cNvGraphicFramePr/>
          <p:nvPr>
            <p:extLst>
              <p:ext uri="{D42A27DB-BD31-4B8C-83A1-F6EECF244321}">
                <p14:modId xmlns:p14="http://schemas.microsoft.com/office/powerpoint/2010/main" val="4176741690"/>
              </p:ext>
            </p:extLst>
          </p:nvPr>
        </p:nvGraphicFramePr>
        <p:xfrm>
          <a:off x="305325" y="1000624"/>
          <a:ext cx="2437352" cy="3038910"/>
        </p:xfrm>
        <a:graphic>
          <a:graphicData uri="http://schemas.openxmlformats.org/drawingml/2006/chart">
            <c:chart xmlns:c="http://schemas.openxmlformats.org/drawingml/2006/chart" xmlns:r="http://schemas.openxmlformats.org/officeDocument/2006/relationships" r:id="rId3"/>
          </a:graphicData>
        </a:graphic>
      </p:graphicFrame>
      <p:pic>
        <p:nvPicPr>
          <p:cNvPr id="5" name="Graphic 4" descr="Gender outline">
            <a:extLst>
              <a:ext uri="{FF2B5EF4-FFF2-40B4-BE49-F238E27FC236}">
                <a16:creationId xmlns:a16="http://schemas.microsoft.com/office/drawing/2014/main" id="{640D158E-5FAE-7763-0499-5C6F0747C26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7007" r="44537"/>
          <a:stretch/>
        </p:blipFill>
        <p:spPr>
          <a:xfrm>
            <a:off x="1490072" y="2145741"/>
            <a:ext cx="94361" cy="1115962"/>
          </a:xfrm>
          <a:prstGeom prst="rect">
            <a:avLst/>
          </a:prstGeom>
        </p:spPr>
      </p:pic>
      <p:cxnSp>
        <p:nvCxnSpPr>
          <p:cNvPr id="6" name="Straight Connector 5">
            <a:extLst>
              <a:ext uri="{FF2B5EF4-FFF2-40B4-BE49-F238E27FC236}">
                <a16:creationId xmlns:a16="http://schemas.microsoft.com/office/drawing/2014/main" id="{FF0711A5-41D1-8253-157C-B76BEB0C3D98}"/>
              </a:ext>
            </a:extLst>
          </p:cNvPr>
          <p:cNvCxnSpPr>
            <a:cxnSpLocks/>
          </p:cNvCxnSpPr>
          <p:nvPr/>
        </p:nvCxnSpPr>
        <p:spPr>
          <a:xfrm>
            <a:off x="3048000" y="1415268"/>
            <a:ext cx="0" cy="5162814"/>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09B53AF-B8CB-1C02-ADCA-95A66AD4A3FC}"/>
              </a:ext>
            </a:extLst>
          </p:cNvPr>
          <p:cNvSpPr txBox="1"/>
          <p:nvPr/>
        </p:nvSpPr>
        <p:spPr>
          <a:xfrm>
            <a:off x="1155153" y="1065638"/>
            <a:ext cx="885179" cy="369332"/>
          </a:xfrm>
          <a:prstGeom prst="rect">
            <a:avLst/>
          </a:prstGeom>
          <a:noFill/>
        </p:spPr>
        <p:txBody>
          <a:bodyPr wrap="none" rtlCol="0">
            <a:spAutoFit/>
          </a:bodyPr>
          <a:lstStyle/>
          <a:p>
            <a:pPr algn="ctr"/>
            <a:r>
              <a:rPr lang="en-IE" b="1" dirty="0">
                <a:solidFill>
                  <a:schemeClr val="bg2"/>
                </a:solidFill>
              </a:rPr>
              <a:t>Gender</a:t>
            </a:r>
          </a:p>
        </p:txBody>
      </p:sp>
      <p:sp>
        <p:nvSpPr>
          <p:cNvPr id="8" name="TextBox 7">
            <a:extLst>
              <a:ext uri="{FF2B5EF4-FFF2-40B4-BE49-F238E27FC236}">
                <a16:creationId xmlns:a16="http://schemas.microsoft.com/office/drawing/2014/main" id="{A6890500-353B-50CD-E211-CFF834C70E04}"/>
              </a:ext>
            </a:extLst>
          </p:cNvPr>
          <p:cNvSpPr txBox="1"/>
          <p:nvPr/>
        </p:nvSpPr>
        <p:spPr>
          <a:xfrm>
            <a:off x="1227782" y="4081912"/>
            <a:ext cx="546047" cy="369332"/>
          </a:xfrm>
          <a:prstGeom prst="rect">
            <a:avLst/>
          </a:prstGeom>
          <a:noFill/>
        </p:spPr>
        <p:txBody>
          <a:bodyPr wrap="none" rtlCol="0">
            <a:spAutoFit/>
          </a:bodyPr>
          <a:lstStyle/>
          <a:p>
            <a:pPr algn="ctr"/>
            <a:r>
              <a:rPr lang="en-IE" b="1" dirty="0">
                <a:solidFill>
                  <a:schemeClr val="bg2"/>
                </a:solidFill>
              </a:rPr>
              <a:t>Age</a:t>
            </a:r>
          </a:p>
        </p:txBody>
      </p:sp>
      <p:pic>
        <p:nvPicPr>
          <p:cNvPr id="11" name="Graphic 10" descr="Gender outline">
            <a:extLst>
              <a:ext uri="{FF2B5EF4-FFF2-40B4-BE49-F238E27FC236}">
                <a16:creationId xmlns:a16="http://schemas.microsoft.com/office/drawing/2014/main" id="{2A4E5155-2D34-524F-6D2B-DB03E17313D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3926"/>
          <a:stretch/>
        </p:blipFill>
        <p:spPr>
          <a:xfrm>
            <a:off x="1567288" y="2145741"/>
            <a:ext cx="514166" cy="1115962"/>
          </a:xfrm>
          <a:prstGeom prst="rect">
            <a:avLst/>
          </a:prstGeom>
        </p:spPr>
      </p:pic>
      <p:pic>
        <p:nvPicPr>
          <p:cNvPr id="12" name="Graphic 11" descr="Gender outline">
            <a:extLst>
              <a:ext uri="{FF2B5EF4-FFF2-40B4-BE49-F238E27FC236}">
                <a16:creationId xmlns:a16="http://schemas.microsoft.com/office/drawing/2014/main" id="{CB38C650-22B3-28ED-37A1-5820177A26A9}"/>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52993"/>
          <a:stretch/>
        </p:blipFill>
        <p:spPr>
          <a:xfrm>
            <a:off x="965491" y="2145741"/>
            <a:ext cx="524582" cy="1115962"/>
          </a:xfrm>
          <a:prstGeom prst="rect">
            <a:avLst/>
          </a:prstGeom>
        </p:spPr>
      </p:pic>
      <p:sp>
        <p:nvSpPr>
          <p:cNvPr id="14" name="TextBox 13">
            <a:extLst>
              <a:ext uri="{FF2B5EF4-FFF2-40B4-BE49-F238E27FC236}">
                <a16:creationId xmlns:a16="http://schemas.microsoft.com/office/drawing/2014/main" id="{85C7CD97-D640-64D4-501B-74EBD67877DC}"/>
              </a:ext>
            </a:extLst>
          </p:cNvPr>
          <p:cNvSpPr txBox="1"/>
          <p:nvPr/>
        </p:nvSpPr>
        <p:spPr>
          <a:xfrm>
            <a:off x="3759263" y="1065638"/>
            <a:ext cx="1266693" cy="369332"/>
          </a:xfrm>
          <a:prstGeom prst="rect">
            <a:avLst/>
          </a:prstGeom>
          <a:noFill/>
        </p:spPr>
        <p:txBody>
          <a:bodyPr wrap="none" rtlCol="0">
            <a:spAutoFit/>
          </a:bodyPr>
          <a:lstStyle/>
          <a:p>
            <a:pPr algn="ctr"/>
            <a:r>
              <a:rPr lang="en-IE" b="1" dirty="0">
                <a:solidFill>
                  <a:schemeClr val="bg2"/>
                </a:solidFill>
              </a:rPr>
              <a:t>Social Class</a:t>
            </a:r>
          </a:p>
        </p:txBody>
      </p:sp>
      <p:sp>
        <p:nvSpPr>
          <p:cNvPr id="15" name="TextBox 14">
            <a:extLst>
              <a:ext uri="{FF2B5EF4-FFF2-40B4-BE49-F238E27FC236}">
                <a16:creationId xmlns:a16="http://schemas.microsoft.com/office/drawing/2014/main" id="{2153D955-DD05-F7F5-EEBA-4779788A18B7}"/>
              </a:ext>
            </a:extLst>
          </p:cNvPr>
          <p:cNvSpPr txBox="1"/>
          <p:nvPr/>
        </p:nvSpPr>
        <p:spPr>
          <a:xfrm>
            <a:off x="2198795" y="1577036"/>
            <a:ext cx="720069" cy="461665"/>
          </a:xfrm>
          <a:prstGeom prst="rect">
            <a:avLst/>
          </a:prstGeom>
          <a:noFill/>
        </p:spPr>
        <p:txBody>
          <a:bodyPr wrap="none" rtlCol="0">
            <a:spAutoFit/>
          </a:bodyPr>
          <a:lstStyle/>
          <a:p>
            <a:r>
              <a:rPr lang="en-IE" sz="2400" b="1" dirty="0">
                <a:solidFill>
                  <a:schemeClr val="accent3"/>
                </a:solidFill>
              </a:rPr>
              <a:t>71%</a:t>
            </a:r>
          </a:p>
        </p:txBody>
      </p:sp>
      <p:sp>
        <p:nvSpPr>
          <p:cNvPr id="16" name="TextBox 15">
            <a:extLst>
              <a:ext uri="{FF2B5EF4-FFF2-40B4-BE49-F238E27FC236}">
                <a16:creationId xmlns:a16="http://schemas.microsoft.com/office/drawing/2014/main" id="{24333B0E-1423-F247-7405-9D9A3F1F860E}"/>
              </a:ext>
            </a:extLst>
          </p:cNvPr>
          <p:cNvSpPr txBox="1"/>
          <p:nvPr/>
        </p:nvSpPr>
        <p:spPr>
          <a:xfrm>
            <a:off x="177501" y="1577036"/>
            <a:ext cx="720069" cy="461665"/>
          </a:xfrm>
          <a:prstGeom prst="rect">
            <a:avLst/>
          </a:prstGeom>
          <a:noFill/>
        </p:spPr>
        <p:txBody>
          <a:bodyPr wrap="none" rtlCol="0">
            <a:spAutoFit/>
          </a:bodyPr>
          <a:lstStyle/>
          <a:p>
            <a:pPr algn="r"/>
            <a:r>
              <a:rPr lang="en-IE" sz="2400" b="1" dirty="0">
                <a:solidFill>
                  <a:schemeClr val="accent2"/>
                </a:solidFill>
              </a:rPr>
              <a:t>29%</a:t>
            </a:r>
          </a:p>
        </p:txBody>
      </p:sp>
      <p:sp>
        <p:nvSpPr>
          <p:cNvPr id="17" name="TextBox 37">
            <a:extLst>
              <a:ext uri="{FF2B5EF4-FFF2-40B4-BE49-F238E27FC236}">
                <a16:creationId xmlns:a16="http://schemas.microsoft.com/office/drawing/2014/main" id="{1F069332-BF76-A58D-33CF-FE9540F76937}"/>
              </a:ext>
            </a:extLst>
          </p:cNvPr>
          <p:cNvSpPr txBox="1"/>
          <p:nvPr/>
        </p:nvSpPr>
        <p:spPr>
          <a:xfrm>
            <a:off x="2829046" y="2773733"/>
            <a:ext cx="1215908"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b="1" dirty="0">
                <a:solidFill>
                  <a:schemeClr val="accent2"/>
                </a:solidFill>
              </a:rPr>
              <a:t>63%</a:t>
            </a:r>
          </a:p>
          <a:p>
            <a:pPr algn="ctr"/>
            <a:r>
              <a:rPr lang="en-IE" b="1" dirty="0">
                <a:solidFill>
                  <a:schemeClr val="accent2"/>
                </a:solidFill>
              </a:rPr>
              <a:t>Higher Social Grades</a:t>
            </a:r>
          </a:p>
        </p:txBody>
      </p:sp>
      <p:sp>
        <p:nvSpPr>
          <p:cNvPr id="18" name="TextBox 38">
            <a:extLst>
              <a:ext uri="{FF2B5EF4-FFF2-40B4-BE49-F238E27FC236}">
                <a16:creationId xmlns:a16="http://schemas.microsoft.com/office/drawing/2014/main" id="{14141CF4-D012-E82C-6240-13B02239F48E}"/>
              </a:ext>
            </a:extLst>
          </p:cNvPr>
          <p:cNvSpPr txBox="1"/>
          <p:nvPr/>
        </p:nvSpPr>
        <p:spPr>
          <a:xfrm>
            <a:off x="4826294" y="1810815"/>
            <a:ext cx="1215908"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b="1" dirty="0">
                <a:solidFill>
                  <a:schemeClr val="accent1"/>
                </a:solidFill>
              </a:rPr>
              <a:t>37%</a:t>
            </a:r>
          </a:p>
          <a:p>
            <a:pPr algn="ctr"/>
            <a:r>
              <a:rPr lang="en-IE" b="1" dirty="0">
                <a:solidFill>
                  <a:schemeClr val="accent1"/>
                </a:solidFill>
              </a:rPr>
              <a:t>Lower Social Grades</a:t>
            </a:r>
          </a:p>
        </p:txBody>
      </p:sp>
      <p:pic>
        <p:nvPicPr>
          <p:cNvPr id="19" name="Graphic 9" descr="Arrow: Counter-clockwise curve with solid fill">
            <a:extLst>
              <a:ext uri="{FF2B5EF4-FFF2-40B4-BE49-F238E27FC236}">
                <a16:creationId xmlns:a16="http://schemas.microsoft.com/office/drawing/2014/main" id="{FBD368EF-24CD-1226-030C-501B559833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flipH="1" flipV="1">
            <a:off x="3258172" y="1851569"/>
            <a:ext cx="752632" cy="752632"/>
          </a:xfrm>
          <a:prstGeom prst="rect">
            <a:avLst/>
          </a:prstGeom>
        </p:spPr>
      </p:pic>
      <p:pic>
        <p:nvPicPr>
          <p:cNvPr id="20" name="Graphic 14" descr="Arrow: Counter-clockwise curve with solid fill">
            <a:extLst>
              <a:ext uri="{FF2B5EF4-FFF2-40B4-BE49-F238E27FC236}">
                <a16:creationId xmlns:a16="http://schemas.microsoft.com/office/drawing/2014/main" id="{89CCE5C9-DDE0-2D3B-4514-F953317A2B3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5089355" flipH="1" flipV="1">
            <a:off x="4790257" y="2966458"/>
            <a:ext cx="752632" cy="752632"/>
          </a:xfrm>
          <a:prstGeom prst="rect">
            <a:avLst/>
          </a:prstGeom>
        </p:spPr>
      </p:pic>
      <p:sp>
        <p:nvSpPr>
          <p:cNvPr id="21" name="TextBox 28">
            <a:extLst>
              <a:ext uri="{FF2B5EF4-FFF2-40B4-BE49-F238E27FC236}">
                <a16:creationId xmlns:a16="http://schemas.microsoft.com/office/drawing/2014/main" id="{62406F8D-B5BD-C7FC-2E38-D343B7518E5E}"/>
              </a:ext>
            </a:extLst>
          </p:cNvPr>
          <p:cNvSpPr txBox="1"/>
          <p:nvPr/>
        </p:nvSpPr>
        <p:spPr>
          <a:xfrm>
            <a:off x="9980180" y="1065638"/>
            <a:ext cx="137178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b="1" dirty="0">
                <a:solidFill>
                  <a:schemeClr val="bg2"/>
                </a:solidFill>
              </a:rPr>
              <a:t>Relationship</a:t>
            </a:r>
          </a:p>
        </p:txBody>
      </p:sp>
      <p:pic>
        <p:nvPicPr>
          <p:cNvPr id="22" name="Picture 21">
            <a:extLst>
              <a:ext uri="{FF2B5EF4-FFF2-40B4-BE49-F238E27FC236}">
                <a16:creationId xmlns:a16="http://schemas.microsoft.com/office/drawing/2014/main" id="{0C138163-9B92-749F-F662-0056DA686914}"/>
              </a:ext>
            </a:extLst>
          </p:cNvPr>
          <p:cNvPicPr>
            <a:picLocks noChangeAspect="1"/>
          </p:cNvPicPr>
          <p:nvPr/>
        </p:nvPicPr>
        <p:blipFill>
          <a:blip r:embed="rId14"/>
          <a:stretch>
            <a:fillRect/>
          </a:stretch>
        </p:blipFill>
        <p:spPr>
          <a:xfrm>
            <a:off x="6323485" y="1495167"/>
            <a:ext cx="2297386" cy="2855646"/>
          </a:xfrm>
          <a:prstGeom prst="rect">
            <a:avLst/>
          </a:prstGeom>
        </p:spPr>
      </p:pic>
      <p:sp>
        <p:nvSpPr>
          <p:cNvPr id="23" name="Rectangle 22">
            <a:extLst>
              <a:ext uri="{FF2B5EF4-FFF2-40B4-BE49-F238E27FC236}">
                <a16:creationId xmlns:a16="http://schemas.microsoft.com/office/drawing/2014/main" id="{9DAD2AC3-A388-D1FE-C1B4-F0AD29F51D03}"/>
              </a:ext>
            </a:extLst>
          </p:cNvPr>
          <p:cNvSpPr/>
          <p:nvPr/>
        </p:nvSpPr>
        <p:spPr>
          <a:xfrm>
            <a:off x="8542834" y="2986095"/>
            <a:ext cx="504068" cy="378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dirty="0"/>
          </a:p>
        </p:txBody>
      </p:sp>
      <p:sp>
        <p:nvSpPr>
          <p:cNvPr id="24" name="Oval 23">
            <a:extLst>
              <a:ext uri="{FF2B5EF4-FFF2-40B4-BE49-F238E27FC236}">
                <a16:creationId xmlns:a16="http://schemas.microsoft.com/office/drawing/2014/main" id="{9D44C98D-DD20-9734-44FC-792DD0593DA7}"/>
              </a:ext>
            </a:extLst>
          </p:cNvPr>
          <p:cNvSpPr>
            <a:spLocks noChangeArrowheads="1"/>
          </p:cNvSpPr>
          <p:nvPr/>
        </p:nvSpPr>
        <p:spPr bwMode="gray">
          <a:xfrm>
            <a:off x="8417565" y="2890271"/>
            <a:ext cx="49286" cy="45720"/>
          </a:xfrm>
          <a:prstGeom prst="ellipse">
            <a:avLst/>
          </a:prstGeom>
          <a:solidFill>
            <a:schemeClr val="accent4"/>
          </a:solidFill>
          <a:ln w="12700">
            <a:solidFill>
              <a:sysClr val="window" lastClr="FFFFFF"/>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endParaRPr>
          </a:p>
        </p:txBody>
      </p:sp>
      <p:sp>
        <p:nvSpPr>
          <p:cNvPr id="25" name="TextBox 1094">
            <a:extLst>
              <a:ext uri="{FF2B5EF4-FFF2-40B4-BE49-F238E27FC236}">
                <a16:creationId xmlns:a16="http://schemas.microsoft.com/office/drawing/2014/main" id="{B016E3F0-C134-66EC-6992-894F5E4B812F}"/>
              </a:ext>
            </a:extLst>
          </p:cNvPr>
          <p:cNvSpPr txBox="1"/>
          <p:nvPr/>
        </p:nvSpPr>
        <p:spPr>
          <a:xfrm>
            <a:off x="8620871" y="3062911"/>
            <a:ext cx="67395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400" b="1" dirty="0">
                <a:solidFill>
                  <a:schemeClr val="bg2">
                    <a:lumMod val="50000"/>
                  </a:schemeClr>
                </a:solidFill>
              </a:rPr>
              <a:t>Dublin </a:t>
            </a:r>
            <a:r>
              <a:rPr lang="en-IE" b="1" dirty="0">
                <a:solidFill>
                  <a:schemeClr val="bg2">
                    <a:lumMod val="50000"/>
                  </a:schemeClr>
                </a:solidFill>
              </a:rPr>
              <a:t>30%</a:t>
            </a:r>
            <a:endParaRPr lang="en-IE" sz="1400" b="1" dirty="0">
              <a:solidFill>
                <a:schemeClr val="bg2">
                  <a:lumMod val="50000"/>
                </a:schemeClr>
              </a:solidFill>
            </a:endParaRPr>
          </a:p>
        </p:txBody>
      </p:sp>
      <p:cxnSp>
        <p:nvCxnSpPr>
          <p:cNvPr id="26" name="Connector: Elbow 25">
            <a:extLst>
              <a:ext uri="{FF2B5EF4-FFF2-40B4-BE49-F238E27FC236}">
                <a16:creationId xmlns:a16="http://schemas.microsoft.com/office/drawing/2014/main" id="{A608D330-5CC8-F85B-BCBA-4DADC333D607}"/>
              </a:ext>
            </a:extLst>
          </p:cNvPr>
          <p:cNvCxnSpPr>
            <a:cxnSpLocks/>
            <a:stCxn id="24" idx="6"/>
            <a:endCxn id="25" idx="0"/>
          </p:cNvCxnSpPr>
          <p:nvPr/>
        </p:nvCxnSpPr>
        <p:spPr>
          <a:xfrm>
            <a:off x="8466851" y="2913131"/>
            <a:ext cx="490995" cy="14978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7" name="TextBox 1107">
            <a:extLst>
              <a:ext uri="{FF2B5EF4-FFF2-40B4-BE49-F238E27FC236}">
                <a16:creationId xmlns:a16="http://schemas.microsoft.com/office/drawing/2014/main" id="{71447A64-5B3F-D4D5-1951-B6D6B779AF31}"/>
              </a:ext>
            </a:extLst>
          </p:cNvPr>
          <p:cNvSpPr txBox="1"/>
          <p:nvPr/>
        </p:nvSpPr>
        <p:spPr>
          <a:xfrm>
            <a:off x="6790730" y="2321998"/>
            <a:ext cx="871971" cy="800219"/>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400" b="1" dirty="0">
                <a:solidFill>
                  <a:schemeClr val="bg1"/>
                </a:solidFill>
              </a:rPr>
              <a:t>Conn/ Ulster</a:t>
            </a:r>
          </a:p>
          <a:p>
            <a:pPr algn="ctr"/>
            <a:r>
              <a:rPr lang="en-IE" b="1" dirty="0">
                <a:solidFill>
                  <a:schemeClr val="bg1"/>
                </a:solidFill>
              </a:rPr>
              <a:t>22%</a:t>
            </a:r>
          </a:p>
        </p:txBody>
      </p:sp>
      <p:sp>
        <p:nvSpPr>
          <p:cNvPr id="28" name="TextBox 1108">
            <a:extLst>
              <a:ext uri="{FF2B5EF4-FFF2-40B4-BE49-F238E27FC236}">
                <a16:creationId xmlns:a16="http://schemas.microsoft.com/office/drawing/2014/main" id="{62ADF410-0A40-6AAB-5BF1-0392A3865A44}"/>
              </a:ext>
            </a:extLst>
          </p:cNvPr>
          <p:cNvSpPr txBox="1"/>
          <p:nvPr/>
        </p:nvSpPr>
        <p:spPr>
          <a:xfrm>
            <a:off x="6682418" y="3547898"/>
            <a:ext cx="871971" cy="584775"/>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400" b="1" dirty="0">
                <a:solidFill>
                  <a:schemeClr val="bg1"/>
                </a:solidFill>
              </a:rPr>
              <a:t>Munster </a:t>
            </a:r>
          </a:p>
          <a:p>
            <a:pPr algn="ctr"/>
            <a:r>
              <a:rPr lang="en-IE" b="1" dirty="0">
                <a:solidFill>
                  <a:schemeClr val="bg1"/>
                </a:solidFill>
              </a:rPr>
              <a:t>15%</a:t>
            </a:r>
          </a:p>
        </p:txBody>
      </p:sp>
      <p:sp>
        <p:nvSpPr>
          <p:cNvPr id="29" name="TextBox 1109">
            <a:extLst>
              <a:ext uri="{FF2B5EF4-FFF2-40B4-BE49-F238E27FC236}">
                <a16:creationId xmlns:a16="http://schemas.microsoft.com/office/drawing/2014/main" id="{F87B5AF4-00B3-4BD2-594F-9CE428A4EE8D}"/>
              </a:ext>
            </a:extLst>
          </p:cNvPr>
          <p:cNvSpPr txBox="1"/>
          <p:nvPr/>
        </p:nvSpPr>
        <p:spPr>
          <a:xfrm>
            <a:off x="7572070" y="2843317"/>
            <a:ext cx="871971" cy="800219"/>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400" b="1" dirty="0">
                <a:solidFill>
                  <a:schemeClr val="bg1"/>
                </a:solidFill>
              </a:rPr>
              <a:t>Rest of</a:t>
            </a:r>
          </a:p>
          <a:p>
            <a:pPr algn="ctr"/>
            <a:r>
              <a:rPr lang="en-IE" sz="1400" b="1" dirty="0">
                <a:solidFill>
                  <a:schemeClr val="bg1"/>
                </a:solidFill>
              </a:rPr>
              <a:t>Leinster</a:t>
            </a:r>
          </a:p>
          <a:p>
            <a:pPr algn="ctr"/>
            <a:r>
              <a:rPr lang="en-IE" b="1" dirty="0">
                <a:solidFill>
                  <a:schemeClr val="bg1"/>
                </a:solidFill>
              </a:rPr>
              <a:t>33%</a:t>
            </a:r>
          </a:p>
        </p:txBody>
      </p:sp>
      <p:cxnSp>
        <p:nvCxnSpPr>
          <p:cNvPr id="31" name="Straight Connector 30">
            <a:extLst>
              <a:ext uri="{FF2B5EF4-FFF2-40B4-BE49-F238E27FC236}">
                <a16:creationId xmlns:a16="http://schemas.microsoft.com/office/drawing/2014/main" id="{4634BE3E-386D-CD7F-D586-18539BCAFD40}"/>
              </a:ext>
            </a:extLst>
          </p:cNvPr>
          <p:cNvCxnSpPr/>
          <p:nvPr/>
        </p:nvCxnSpPr>
        <p:spPr>
          <a:xfrm>
            <a:off x="83976" y="4081398"/>
            <a:ext cx="2964024"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9517508-5187-A9A4-2917-ECA16992EACD}"/>
              </a:ext>
            </a:extLst>
          </p:cNvPr>
          <p:cNvCxnSpPr>
            <a:cxnSpLocks/>
          </p:cNvCxnSpPr>
          <p:nvPr/>
        </p:nvCxnSpPr>
        <p:spPr>
          <a:xfrm>
            <a:off x="3078178" y="4604932"/>
            <a:ext cx="6216643"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B0D2E2-8A96-15D0-00AD-C99170888441}"/>
              </a:ext>
            </a:extLst>
          </p:cNvPr>
          <p:cNvCxnSpPr>
            <a:cxnSpLocks/>
          </p:cNvCxnSpPr>
          <p:nvPr/>
        </p:nvCxnSpPr>
        <p:spPr>
          <a:xfrm>
            <a:off x="6069210" y="1415268"/>
            <a:ext cx="0" cy="3035976"/>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6" name="Graphic 1" descr="City with solid fill">
            <a:extLst>
              <a:ext uri="{FF2B5EF4-FFF2-40B4-BE49-F238E27FC236}">
                <a16:creationId xmlns:a16="http://schemas.microsoft.com/office/drawing/2014/main" id="{59D98638-8162-FD45-C053-3A6C97163BA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91933" y="5634247"/>
            <a:ext cx="1128948" cy="1128948"/>
          </a:xfrm>
          <a:prstGeom prst="rect">
            <a:avLst/>
          </a:prstGeom>
        </p:spPr>
      </p:pic>
      <p:pic>
        <p:nvPicPr>
          <p:cNvPr id="37" name="Graphic 1" descr="Farm scene with solid fill">
            <a:extLst>
              <a:ext uri="{FF2B5EF4-FFF2-40B4-BE49-F238E27FC236}">
                <a16:creationId xmlns:a16="http://schemas.microsoft.com/office/drawing/2014/main" id="{FD9B8F92-CF98-9C27-E71D-3BFAA8C0772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65983" y="4629705"/>
            <a:ext cx="1079898" cy="1079898"/>
          </a:xfrm>
          <a:prstGeom prst="rect">
            <a:avLst/>
          </a:prstGeom>
        </p:spPr>
      </p:pic>
      <p:pic>
        <p:nvPicPr>
          <p:cNvPr id="41" name="Graphic 40" descr="Suburban scene with solid fill">
            <a:extLst>
              <a:ext uri="{FF2B5EF4-FFF2-40B4-BE49-F238E27FC236}">
                <a16:creationId xmlns:a16="http://schemas.microsoft.com/office/drawing/2014/main" id="{5DE2ED6A-A7D5-CBE2-BF21-99D6BF2A12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05779" y="5542101"/>
            <a:ext cx="1171924" cy="1171924"/>
          </a:xfrm>
          <a:prstGeom prst="rect">
            <a:avLst/>
          </a:prstGeom>
        </p:spPr>
      </p:pic>
      <p:sp>
        <p:nvSpPr>
          <p:cNvPr id="42" name="TextBox 41">
            <a:extLst>
              <a:ext uri="{FF2B5EF4-FFF2-40B4-BE49-F238E27FC236}">
                <a16:creationId xmlns:a16="http://schemas.microsoft.com/office/drawing/2014/main" id="{FBE603EE-B2D2-06F8-377C-178AB90F2386}"/>
              </a:ext>
            </a:extLst>
          </p:cNvPr>
          <p:cNvSpPr txBox="1"/>
          <p:nvPr/>
        </p:nvSpPr>
        <p:spPr>
          <a:xfrm>
            <a:off x="4076337" y="4081912"/>
            <a:ext cx="632545" cy="369332"/>
          </a:xfrm>
          <a:prstGeom prst="rect">
            <a:avLst/>
          </a:prstGeom>
          <a:noFill/>
        </p:spPr>
        <p:txBody>
          <a:bodyPr wrap="none" rtlCol="0">
            <a:spAutoFit/>
          </a:bodyPr>
          <a:lstStyle/>
          <a:p>
            <a:pPr algn="ctr"/>
            <a:r>
              <a:rPr lang="en-IE" b="1" dirty="0">
                <a:solidFill>
                  <a:schemeClr val="bg2"/>
                </a:solidFill>
              </a:rPr>
              <a:t>Area</a:t>
            </a:r>
          </a:p>
        </p:txBody>
      </p:sp>
      <p:sp>
        <p:nvSpPr>
          <p:cNvPr id="43" name="TextBox 42">
            <a:extLst>
              <a:ext uri="{FF2B5EF4-FFF2-40B4-BE49-F238E27FC236}">
                <a16:creationId xmlns:a16="http://schemas.microsoft.com/office/drawing/2014/main" id="{D8C7CB6F-D984-B1E9-AEA8-C76662037AA6}"/>
              </a:ext>
            </a:extLst>
          </p:cNvPr>
          <p:cNvSpPr txBox="1"/>
          <p:nvPr/>
        </p:nvSpPr>
        <p:spPr>
          <a:xfrm>
            <a:off x="7114565" y="1065638"/>
            <a:ext cx="838499" cy="369332"/>
          </a:xfrm>
          <a:prstGeom prst="rect">
            <a:avLst/>
          </a:prstGeom>
          <a:noFill/>
        </p:spPr>
        <p:txBody>
          <a:bodyPr wrap="none" rtlCol="0">
            <a:spAutoFit/>
          </a:bodyPr>
          <a:lstStyle/>
          <a:p>
            <a:pPr algn="ctr"/>
            <a:r>
              <a:rPr lang="en-IE" b="1" dirty="0">
                <a:solidFill>
                  <a:schemeClr val="bg2"/>
                </a:solidFill>
              </a:rPr>
              <a:t>Region</a:t>
            </a:r>
          </a:p>
        </p:txBody>
      </p:sp>
      <p:cxnSp>
        <p:nvCxnSpPr>
          <p:cNvPr id="48" name="Straight Connector 47">
            <a:extLst>
              <a:ext uri="{FF2B5EF4-FFF2-40B4-BE49-F238E27FC236}">
                <a16:creationId xmlns:a16="http://schemas.microsoft.com/office/drawing/2014/main" id="{39276585-C2FE-4E9D-3876-C97E1C968C11}"/>
              </a:ext>
            </a:extLst>
          </p:cNvPr>
          <p:cNvCxnSpPr>
            <a:cxnSpLocks/>
          </p:cNvCxnSpPr>
          <p:nvPr/>
        </p:nvCxnSpPr>
        <p:spPr>
          <a:xfrm>
            <a:off x="9294821" y="1415268"/>
            <a:ext cx="0" cy="5162814"/>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9C2E10E0-26EF-C113-ABA8-447A34DA70ED}"/>
              </a:ext>
            </a:extLst>
          </p:cNvPr>
          <p:cNvPicPr>
            <a:picLocks noChangeAspect="1"/>
          </p:cNvPicPr>
          <p:nvPr/>
        </p:nvPicPr>
        <p:blipFill>
          <a:blip r:embed="rId21"/>
          <a:stretch>
            <a:fillRect/>
          </a:stretch>
        </p:blipFill>
        <p:spPr>
          <a:xfrm>
            <a:off x="6034160" y="4702192"/>
            <a:ext cx="2175002" cy="879246"/>
          </a:xfrm>
          <a:prstGeom prst="rect">
            <a:avLst/>
          </a:prstGeom>
        </p:spPr>
      </p:pic>
      <p:graphicFrame>
        <p:nvGraphicFramePr>
          <p:cNvPr id="10" name="Chart 9">
            <a:extLst>
              <a:ext uri="{FF2B5EF4-FFF2-40B4-BE49-F238E27FC236}">
                <a16:creationId xmlns:a16="http://schemas.microsoft.com/office/drawing/2014/main" id="{8BF9A28E-886C-F71C-3EEB-18E53A7F33E3}"/>
              </a:ext>
            </a:extLst>
          </p:cNvPr>
          <p:cNvGraphicFramePr/>
          <p:nvPr>
            <p:extLst>
              <p:ext uri="{D42A27DB-BD31-4B8C-83A1-F6EECF244321}">
                <p14:modId xmlns:p14="http://schemas.microsoft.com/office/powerpoint/2010/main" val="3634653720"/>
              </p:ext>
            </p:extLst>
          </p:nvPr>
        </p:nvGraphicFramePr>
        <p:xfrm>
          <a:off x="393369" y="4248499"/>
          <a:ext cx="2566216" cy="2534619"/>
        </p:xfrm>
        <a:graphic>
          <a:graphicData uri="http://schemas.openxmlformats.org/drawingml/2006/chart">
            <c:chart xmlns:c="http://schemas.openxmlformats.org/drawingml/2006/chart" xmlns:r="http://schemas.openxmlformats.org/officeDocument/2006/relationships" r:id="rId22"/>
          </a:graphicData>
        </a:graphic>
      </p:graphicFrame>
      <p:sp>
        <p:nvSpPr>
          <p:cNvPr id="30" name="TextBox 29">
            <a:extLst>
              <a:ext uri="{FF2B5EF4-FFF2-40B4-BE49-F238E27FC236}">
                <a16:creationId xmlns:a16="http://schemas.microsoft.com/office/drawing/2014/main" id="{6E5764B7-64E4-C45E-67E1-A54E78E86D1E}"/>
              </a:ext>
            </a:extLst>
          </p:cNvPr>
          <p:cNvSpPr txBox="1"/>
          <p:nvPr/>
        </p:nvSpPr>
        <p:spPr>
          <a:xfrm>
            <a:off x="4669661" y="5783222"/>
            <a:ext cx="975605" cy="830997"/>
          </a:xfrm>
          <a:prstGeom prst="rect">
            <a:avLst/>
          </a:prstGeom>
          <a:noFill/>
        </p:spPr>
        <p:txBody>
          <a:bodyPr wrap="square" rtlCol="0">
            <a:spAutoFit/>
          </a:bodyPr>
          <a:lstStyle/>
          <a:p>
            <a:r>
              <a:rPr lang="en-GB" sz="1400" b="1" dirty="0">
                <a:solidFill>
                  <a:schemeClr val="accent3"/>
                </a:solidFill>
              </a:rPr>
              <a:t>City or large town</a:t>
            </a:r>
          </a:p>
          <a:p>
            <a:r>
              <a:rPr lang="en-GB" sz="2000" b="1" dirty="0">
                <a:solidFill>
                  <a:schemeClr val="accent3"/>
                </a:solidFill>
              </a:rPr>
              <a:t>38%</a:t>
            </a:r>
            <a:endParaRPr lang="en-IE" sz="2000" b="1" dirty="0">
              <a:solidFill>
                <a:schemeClr val="accent3"/>
              </a:solidFill>
            </a:endParaRPr>
          </a:p>
        </p:txBody>
      </p:sp>
      <p:sp>
        <p:nvSpPr>
          <p:cNvPr id="32" name="TextBox 31">
            <a:extLst>
              <a:ext uri="{FF2B5EF4-FFF2-40B4-BE49-F238E27FC236}">
                <a16:creationId xmlns:a16="http://schemas.microsoft.com/office/drawing/2014/main" id="{957837CB-BDF4-412E-B386-0BF315A3D224}"/>
              </a:ext>
            </a:extLst>
          </p:cNvPr>
          <p:cNvSpPr txBox="1"/>
          <p:nvPr/>
        </p:nvSpPr>
        <p:spPr>
          <a:xfrm>
            <a:off x="4531402" y="4946626"/>
            <a:ext cx="1241065" cy="615553"/>
          </a:xfrm>
          <a:prstGeom prst="rect">
            <a:avLst/>
          </a:prstGeom>
          <a:noFill/>
        </p:spPr>
        <p:txBody>
          <a:bodyPr wrap="square" rtlCol="0">
            <a:spAutoFit/>
          </a:bodyPr>
          <a:lstStyle/>
          <a:p>
            <a:r>
              <a:rPr lang="en-GB" sz="1400" b="1" dirty="0">
                <a:solidFill>
                  <a:schemeClr val="accent3"/>
                </a:solidFill>
              </a:rPr>
              <a:t>Countryside</a:t>
            </a:r>
          </a:p>
          <a:p>
            <a:r>
              <a:rPr lang="en-GB" sz="2000" b="1" dirty="0">
                <a:solidFill>
                  <a:schemeClr val="accent3"/>
                </a:solidFill>
              </a:rPr>
              <a:t>13%</a:t>
            </a:r>
            <a:endParaRPr lang="en-IE" sz="2000" b="1" dirty="0">
              <a:solidFill>
                <a:schemeClr val="accent3"/>
              </a:solidFill>
            </a:endParaRPr>
          </a:p>
        </p:txBody>
      </p:sp>
      <p:sp>
        <p:nvSpPr>
          <p:cNvPr id="34" name="TextBox 33">
            <a:extLst>
              <a:ext uri="{FF2B5EF4-FFF2-40B4-BE49-F238E27FC236}">
                <a16:creationId xmlns:a16="http://schemas.microsoft.com/office/drawing/2014/main" id="{86D5ADC0-00CF-4A0B-B770-2CA41B58A9A8}"/>
              </a:ext>
            </a:extLst>
          </p:cNvPr>
          <p:cNvSpPr txBox="1"/>
          <p:nvPr/>
        </p:nvSpPr>
        <p:spPr>
          <a:xfrm>
            <a:off x="7981742" y="4946626"/>
            <a:ext cx="1241065" cy="615553"/>
          </a:xfrm>
          <a:prstGeom prst="rect">
            <a:avLst/>
          </a:prstGeom>
          <a:noFill/>
        </p:spPr>
        <p:txBody>
          <a:bodyPr wrap="square" rtlCol="0">
            <a:spAutoFit/>
          </a:bodyPr>
          <a:lstStyle/>
          <a:p>
            <a:r>
              <a:rPr lang="en-GB" sz="1400" b="1" dirty="0">
                <a:solidFill>
                  <a:schemeClr val="accent3"/>
                </a:solidFill>
              </a:rPr>
              <a:t>Small town</a:t>
            </a:r>
          </a:p>
          <a:p>
            <a:r>
              <a:rPr lang="en-GB" sz="2000" b="1" dirty="0">
                <a:solidFill>
                  <a:schemeClr val="accent3"/>
                </a:solidFill>
              </a:rPr>
              <a:t>37%</a:t>
            </a:r>
            <a:endParaRPr lang="en-IE" sz="2000" b="1" dirty="0">
              <a:solidFill>
                <a:schemeClr val="accent3"/>
              </a:solidFill>
            </a:endParaRPr>
          </a:p>
        </p:txBody>
      </p:sp>
      <p:sp>
        <p:nvSpPr>
          <p:cNvPr id="40" name="TextBox 39">
            <a:extLst>
              <a:ext uri="{FF2B5EF4-FFF2-40B4-BE49-F238E27FC236}">
                <a16:creationId xmlns:a16="http://schemas.microsoft.com/office/drawing/2014/main" id="{D3269398-EBB1-432D-0AA4-67062D552C85}"/>
              </a:ext>
            </a:extLst>
          </p:cNvPr>
          <p:cNvSpPr txBox="1"/>
          <p:nvPr/>
        </p:nvSpPr>
        <p:spPr>
          <a:xfrm>
            <a:off x="7961683" y="5863454"/>
            <a:ext cx="899872" cy="615553"/>
          </a:xfrm>
          <a:prstGeom prst="rect">
            <a:avLst/>
          </a:prstGeom>
          <a:noFill/>
        </p:spPr>
        <p:txBody>
          <a:bodyPr wrap="square" rtlCol="0">
            <a:spAutoFit/>
          </a:bodyPr>
          <a:lstStyle/>
          <a:p>
            <a:r>
              <a:rPr lang="en-GB" sz="1400" b="1" dirty="0">
                <a:solidFill>
                  <a:schemeClr val="accent3"/>
                </a:solidFill>
              </a:rPr>
              <a:t>Suburbs</a:t>
            </a:r>
          </a:p>
          <a:p>
            <a:r>
              <a:rPr lang="en-GB" sz="2000" b="1" dirty="0">
                <a:solidFill>
                  <a:schemeClr val="accent3"/>
                </a:solidFill>
              </a:rPr>
              <a:t>12%</a:t>
            </a:r>
            <a:endParaRPr lang="en-IE" sz="2000" b="1" dirty="0">
              <a:solidFill>
                <a:schemeClr val="accent3"/>
              </a:solidFill>
            </a:endParaRPr>
          </a:p>
        </p:txBody>
      </p:sp>
      <p:graphicFrame>
        <p:nvGraphicFramePr>
          <p:cNvPr id="44" name="Object 7">
            <a:extLst>
              <a:ext uri="{FF2B5EF4-FFF2-40B4-BE49-F238E27FC236}">
                <a16:creationId xmlns:a16="http://schemas.microsoft.com/office/drawing/2014/main" id="{74610F39-67F5-5153-B82F-782A4CA3F372}"/>
              </a:ext>
            </a:extLst>
          </p:cNvPr>
          <p:cNvGraphicFramePr>
            <a:graphicFrameLocks/>
          </p:cNvGraphicFramePr>
          <p:nvPr/>
        </p:nvGraphicFramePr>
        <p:xfrm>
          <a:off x="10296627" y="1717040"/>
          <a:ext cx="2010200" cy="4761966"/>
        </p:xfrm>
        <a:graphic>
          <a:graphicData uri="http://schemas.openxmlformats.org/drawingml/2006/chart">
            <c:chart xmlns:c="http://schemas.openxmlformats.org/drawingml/2006/chart" xmlns:r="http://schemas.openxmlformats.org/officeDocument/2006/relationships" r:id="rId23"/>
          </a:graphicData>
        </a:graphic>
      </p:graphicFrame>
      <p:sp>
        <p:nvSpPr>
          <p:cNvPr id="45" name="TextBox 37">
            <a:extLst>
              <a:ext uri="{FF2B5EF4-FFF2-40B4-BE49-F238E27FC236}">
                <a16:creationId xmlns:a16="http://schemas.microsoft.com/office/drawing/2014/main" id="{1D734A9B-5634-A6E1-94D9-712D801E0D4D}"/>
              </a:ext>
            </a:extLst>
          </p:cNvPr>
          <p:cNvSpPr txBox="1"/>
          <p:nvPr/>
        </p:nvSpPr>
        <p:spPr>
          <a:xfrm>
            <a:off x="9508413" y="3289871"/>
            <a:ext cx="121590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sz="1600" b="1" dirty="0">
                <a:solidFill>
                  <a:schemeClr val="accent6">
                    <a:lumMod val="50000"/>
                  </a:schemeClr>
                </a:solidFill>
              </a:rPr>
              <a:t>Mother</a:t>
            </a:r>
          </a:p>
        </p:txBody>
      </p:sp>
      <p:sp>
        <p:nvSpPr>
          <p:cNvPr id="46" name="TextBox 37">
            <a:extLst>
              <a:ext uri="{FF2B5EF4-FFF2-40B4-BE49-F238E27FC236}">
                <a16:creationId xmlns:a16="http://schemas.microsoft.com/office/drawing/2014/main" id="{3DCB8FB8-940B-E569-EC3F-6ADE2682F5A9}"/>
              </a:ext>
            </a:extLst>
          </p:cNvPr>
          <p:cNvSpPr txBox="1"/>
          <p:nvPr/>
        </p:nvSpPr>
        <p:spPr>
          <a:xfrm>
            <a:off x="9508413" y="5475756"/>
            <a:ext cx="121590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sz="1600" b="1" dirty="0">
                <a:solidFill>
                  <a:schemeClr val="accent6">
                    <a:lumMod val="50000"/>
                  </a:schemeClr>
                </a:solidFill>
              </a:rPr>
              <a:t>Father</a:t>
            </a:r>
          </a:p>
        </p:txBody>
      </p:sp>
      <p:sp>
        <p:nvSpPr>
          <p:cNvPr id="47" name="TextBox 37">
            <a:extLst>
              <a:ext uri="{FF2B5EF4-FFF2-40B4-BE49-F238E27FC236}">
                <a16:creationId xmlns:a16="http://schemas.microsoft.com/office/drawing/2014/main" id="{93C712B2-3D89-1EDD-77DA-A7BFF005D269}"/>
              </a:ext>
            </a:extLst>
          </p:cNvPr>
          <p:cNvSpPr txBox="1"/>
          <p:nvPr/>
        </p:nvSpPr>
        <p:spPr>
          <a:xfrm>
            <a:off x="9508413" y="6086072"/>
            <a:ext cx="121590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sz="1600" b="1" dirty="0">
                <a:solidFill>
                  <a:schemeClr val="accent6">
                    <a:lumMod val="50000"/>
                  </a:schemeClr>
                </a:solidFill>
              </a:rPr>
              <a:t>Guardian</a:t>
            </a:r>
          </a:p>
        </p:txBody>
      </p:sp>
      <p:sp>
        <p:nvSpPr>
          <p:cNvPr id="49" name="TextBox 37">
            <a:extLst>
              <a:ext uri="{FF2B5EF4-FFF2-40B4-BE49-F238E27FC236}">
                <a16:creationId xmlns:a16="http://schemas.microsoft.com/office/drawing/2014/main" id="{93258422-AEB5-995F-3675-D2E844F0E913}"/>
              </a:ext>
            </a:extLst>
          </p:cNvPr>
          <p:cNvSpPr txBox="1"/>
          <p:nvPr/>
        </p:nvSpPr>
        <p:spPr>
          <a:xfrm>
            <a:off x="9373420" y="6195957"/>
            <a:ext cx="135090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sz="1600" b="1" dirty="0">
                <a:solidFill>
                  <a:schemeClr val="accent6">
                    <a:lumMod val="50000"/>
                  </a:schemeClr>
                </a:solidFill>
              </a:rPr>
              <a:t>Kinship carer</a:t>
            </a:r>
          </a:p>
        </p:txBody>
      </p:sp>
    </p:spTree>
    <p:extLst>
      <p:ext uri="{BB962C8B-B14F-4D97-AF65-F5344CB8AC3E}">
        <p14:creationId xmlns:p14="http://schemas.microsoft.com/office/powerpoint/2010/main" val="666819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DEB9A-D57E-F43B-3A57-78702ED98D6D}"/>
              </a:ext>
            </a:extLst>
          </p:cNvPr>
          <p:cNvSpPr>
            <a:spLocks noGrp="1"/>
          </p:cNvSpPr>
          <p:nvPr>
            <p:ph type="title"/>
          </p:nvPr>
        </p:nvSpPr>
        <p:spPr/>
        <p:txBody>
          <a:bodyPr>
            <a:normAutofit/>
          </a:bodyPr>
          <a:lstStyle/>
          <a:p>
            <a:r>
              <a:rPr lang="en-GB" sz="2000" dirty="0"/>
              <a:t>Minority Ethnic Sample (N = 197): Sample profile 2026 – II</a:t>
            </a:r>
            <a:endParaRPr lang="en-IE" sz="2000" dirty="0"/>
          </a:p>
        </p:txBody>
      </p:sp>
      <p:cxnSp>
        <p:nvCxnSpPr>
          <p:cNvPr id="4" name="Straight Connector 3">
            <a:extLst>
              <a:ext uri="{FF2B5EF4-FFF2-40B4-BE49-F238E27FC236}">
                <a16:creationId xmlns:a16="http://schemas.microsoft.com/office/drawing/2014/main" id="{A4B44CBB-2D8A-1E90-8F59-1CE7FB1DA10A}"/>
              </a:ext>
            </a:extLst>
          </p:cNvPr>
          <p:cNvCxnSpPr>
            <a:cxnSpLocks/>
          </p:cNvCxnSpPr>
          <p:nvPr/>
        </p:nvCxnSpPr>
        <p:spPr>
          <a:xfrm>
            <a:off x="3312769" y="1388692"/>
            <a:ext cx="0" cy="5270012"/>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9542CFA-CFC5-A102-B5F0-7759A7141A3C}"/>
              </a:ext>
            </a:extLst>
          </p:cNvPr>
          <p:cNvSpPr txBox="1"/>
          <p:nvPr/>
        </p:nvSpPr>
        <p:spPr>
          <a:xfrm>
            <a:off x="174701" y="1065638"/>
            <a:ext cx="2152192" cy="369332"/>
          </a:xfrm>
          <a:prstGeom prst="rect">
            <a:avLst/>
          </a:prstGeom>
          <a:noFill/>
        </p:spPr>
        <p:txBody>
          <a:bodyPr wrap="none" rtlCol="0">
            <a:spAutoFit/>
          </a:bodyPr>
          <a:lstStyle/>
          <a:p>
            <a:pPr algn="ctr"/>
            <a:r>
              <a:rPr lang="en-IE" b="1" dirty="0">
                <a:solidFill>
                  <a:schemeClr val="bg2"/>
                </a:solidFill>
              </a:rPr>
              <a:t>Household Structure</a:t>
            </a:r>
          </a:p>
        </p:txBody>
      </p:sp>
      <p:sp>
        <p:nvSpPr>
          <p:cNvPr id="6" name="TextBox 5">
            <a:extLst>
              <a:ext uri="{FF2B5EF4-FFF2-40B4-BE49-F238E27FC236}">
                <a16:creationId xmlns:a16="http://schemas.microsoft.com/office/drawing/2014/main" id="{81AC6B59-5E75-054C-D92A-16158EE2EF6C}"/>
              </a:ext>
            </a:extLst>
          </p:cNvPr>
          <p:cNvSpPr txBox="1"/>
          <p:nvPr/>
        </p:nvSpPr>
        <p:spPr>
          <a:xfrm>
            <a:off x="4184980" y="1065638"/>
            <a:ext cx="1087862" cy="369332"/>
          </a:xfrm>
          <a:prstGeom prst="rect">
            <a:avLst/>
          </a:prstGeom>
          <a:noFill/>
        </p:spPr>
        <p:txBody>
          <a:bodyPr wrap="none" rtlCol="0">
            <a:spAutoFit/>
          </a:bodyPr>
          <a:lstStyle/>
          <a:p>
            <a:pPr algn="ctr"/>
            <a:r>
              <a:rPr lang="en-IE" b="1" dirty="0">
                <a:solidFill>
                  <a:schemeClr val="bg2"/>
                </a:solidFill>
              </a:rPr>
              <a:t>Language</a:t>
            </a:r>
          </a:p>
        </p:txBody>
      </p:sp>
      <p:sp>
        <p:nvSpPr>
          <p:cNvPr id="7" name="TextBox 6">
            <a:extLst>
              <a:ext uri="{FF2B5EF4-FFF2-40B4-BE49-F238E27FC236}">
                <a16:creationId xmlns:a16="http://schemas.microsoft.com/office/drawing/2014/main" id="{6BFB2426-35BA-C647-4DB7-E59280A81D14}"/>
              </a:ext>
            </a:extLst>
          </p:cNvPr>
          <p:cNvSpPr txBox="1"/>
          <p:nvPr/>
        </p:nvSpPr>
        <p:spPr>
          <a:xfrm>
            <a:off x="7273372" y="1065638"/>
            <a:ext cx="1246944" cy="369332"/>
          </a:xfrm>
          <a:prstGeom prst="rect">
            <a:avLst/>
          </a:prstGeom>
          <a:noFill/>
        </p:spPr>
        <p:txBody>
          <a:bodyPr wrap="none" rtlCol="0">
            <a:spAutoFit/>
          </a:bodyPr>
          <a:lstStyle/>
          <a:p>
            <a:pPr algn="ctr"/>
            <a:r>
              <a:rPr lang="en-IE" b="1" dirty="0">
                <a:solidFill>
                  <a:schemeClr val="bg2"/>
                </a:solidFill>
              </a:rPr>
              <a:t>Nationality</a:t>
            </a:r>
          </a:p>
        </p:txBody>
      </p:sp>
      <p:graphicFrame>
        <p:nvGraphicFramePr>
          <p:cNvPr id="60" name="Chart 59">
            <a:extLst>
              <a:ext uri="{FF2B5EF4-FFF2-40B4-BE49-F238E27FC236}">
                <a16:creationId xmlns:a16="http://schemas.microsoft.com/office/drawing/2014/main" id="{E7150981-5BE8-FB4C-7397-4A3023BA5E7E}"/>
              </a:ext>
            </a:extLst>
          </p:cNvPr>
          <p:cNvGraphicFramePr/>
          <p:nvPr>
            <p:extLst>
              <p:ext uri="{D42A27DB-BD31-4B8C-83A1-F6EECF244321}">
                <p14:modId xmlns:p14="http://schemas.microsoft.com/office/powerpoint/2010/main" val="3623424140"/>
              </p:ext>
            </p:extLst>
          </p:nvPr>
        </p:nvGraphicFramePr>
        <p:xfrm>
          <a:off x="0" y="2179861"/>
          <a:ext cx="3488695" cy="4601633"/>
        </p:xfrm>
        <a:graphic>
          <a:graphicData uri="http://schemas.openxmlformats.org/drawingml/2006/chart">
            <c:chart xmlns:c="http://schemas.openxmlformats.org/drawingml/2006/chart" xmlns:r="http://schemas.openxmlformats.org/officeDocument/2006/relationships" r:id="rId2"/>
          </a:graphicData>
        </a:graphic>
      </p:graphicFrame>
      <p:pic>
        <p:nvPicPr>
          <p:cNvPr id="10" name="Graphic 9" descr="Hierarchy with solid fill">
            <a:extLst>
              <a:ext uri="{FF2B5EF4-FFF2-40B4-BE49-F238E27FC236}">
                <a16:creationId xmlns:a16="http://schemas.microsoft.com/office/drawing/2014/main" id="{5AE46CCE-4A88-A79B-FC85-BD6476E6F7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720" y="1388692"/>
            <a:ext cx="791169" cy="791169"/>
          </a:xfrm>
          <a:prstGeom prst="rect">
            <a:avLst/>
          </a:prstGeom>
        </p:spPr>
      </p:pic>
      <p:pic>
        <p:nvPicPr>
          <p:cNvPr id="11" name="Graphic 1" descr="Chat bubble with solid fill">
            <a:extLst>
              <a:ext uri="{FF2B5EF4-FFF2-40B4-BE49-F238E27FC236}">
                <a16:creationId xmlns:a16="http://schemas.microsoft.com/office/drawing/2014/main" id="{CB253A39-C605-CD65-F23E-371B7FCD30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09417" y="1367763"/>
            <a:ext cx="914400" cy="914400"/>
          </a:xfrm>
          <a:prstGeom prst="rect">
            <a:avLst/>
          </a:prstGeom>
        </p:spPr>
      </p:pic>
      <p:cxnSp>
        <p:nvCxnSpPr>
          <p:cNvPr id="15" name="Straight Connector 14">
            <a:extLst>
              <a:ext uri="{FF2B5EF4-FFF2-40B4-BE49-F238E27FC236}">
                <a16:creationId xmlns:a16="http://schemas.microsoft.com/office/drawing/2014/main" id="{8483F7C8-0C0B-2210-A729-FE2A1E933DFA}"/>
              </a:ext>
            </a:extLst>
          </p:cNvPr>
          <p:cNvCxnSpPr>
            <a:cxnSpLocks/>
          </p:cNvCxnSpPr>
          <p:nvPr/>
        </p:nvCxnSpPr>
        <p:spPr>
          <a:xfrm>
            <a:off x="6162420" y="1415268"/>
            <a:ext cx="0" cy="5270012"/>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6" name="Graphic 1" descr="Earth globe: Africa and Europe with solid fill">
            <a:extLst>
              <a:ext uri="{FF2B5EF4-FFF2-40B4-BE49-F238E27FC236}">
                <a16:creationId xmlns:a16="http://schemas.microsoft.com/office/drawing/2014/main" id="{6D5AEF7E-EF51-2021-C17D-CBDFF12962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84483" y="1353132"/>
            <a:ext cx="914400" cy="914400"/>
          </a:xfrm>
          <a:prstGeom prst="rect">
            <a:avLst/>
          </a:prstGeom>
        </p:spPr>
      </p:pic>
      <p:cxnSp>
        <p:nvCxnSpPr>
          <p:cNvPr id="8" name="Straight Connector 7">
            <a:extLst>
              <a:ext uri="{FF2B5EF4-FFF2-40B4-BE49-F238E27FC236}">
                <a16:creationId xmlns:a16="http://schemas.microsoft.com/office/drawing/2014/main" id="{3F855533-9706-F386-9EB9-C585C2A4E0F6}"/>
              </a:ext>
            </a:extLst>
          </p:cNvPr>
          <p:cNvCxnSpPr>
            <a:cxnSpLocks/>
          </p:cNvCxnSpPr>
          <p:nvPr/>
        </p:nvCxnSpPr>
        <p:spPr>
          <a:xfrm>
            <a:off x="9223120" y="1415268"/>
            <a:ext cx="0" cy="5270012"/>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8AB0AFD-B2CC-4180-2584-FD8B94502D95}"/>
              </a:ext>
            </a:extLst>
          </p:cNvPr>
          <p:cNvSpPr txBox="1"/>
          <p:nvPr/>
        </p:nvSpPr>
        <p:spPr>
          <a:xfrm>
            <a:off x="10202127" y="1065638"/>
            <a:ext cx="1422377" cy="369332"/>
          </a:xfrm>
          <a:prstGeom prst="rect">
            <a:avLst/>
          </a:prstGeom>
          <a:noFill/>
        </p:spPr>
        <p:txBody>
          <a:bodyPr wrap="none" rtlCol="0">
            <a:spAutoFit/>
          </a:bodyPr>
          <a:lstStyle/>
          <a:p>
            <a:pPr algn="ctr"/>
            <a:r>
              <a:rPr lang="en-IE" b="1" dirty="0">
                <a:solidFill>
                  <a:schemeClr val="bg2"/>
                </a:solidFill>
              </a:rPr>
              <a:t>Ethnic Group</a:t>
            </a:r>
          </a:p>
        </p:txBody>
      </p:sp>
      <p:pic>
        <p:nvPicPr>
          <p:cNvPr id="18" name="Graphic 17" descr="North America with solid fill">
            <a:extLst>
              <a:ext uri="{FF2B5EF4-FFF2-40B4-BE49-F238E27FC236}">
                <a16:creationId xmlns:a16="http://schemas.microsoft.com/office/drawing/2014/main" id="{C3D28721-4BD1-5B8F-3AEF-B141116F31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42615" y="1327076"/>
            <a:ext cx="914400" cy="914400"/>
          </a:xfrm>
          <a:prstGeom prst="rect">
            <a:avLst/>
          </a:prstGeom>
        </p:spPr>
      </p:pic>
      <p:graphicFrame>
        <p:nvGraphicFramePr>
          <p:cNvPr id="19" name="Chart 18">
            <a:extLst>
              <a:ext uri="{FF2B5EF4-FFF2-40B4-BE49-F238E27FC236}">
                <a16:creationId xmlns:a16="http://schemas.microsoft.com/office/drawing/2014/main" id="{4193F39E-5684-4045-CAC6-9897E2E028DE}"/>
              </a:ext>
            </a:extLst>
          </p:cNvPr>
          <p:cNvGraphicFramePr/>
          <p:nvPr>
            <p:extLst>
              <p:ext uri="{D42A27DB-BD31-4B8C-83A1-F6EECF244321}">
                <p14:modId xmlns:p14="http://schemas.microsoft.com/office/powerpoint/2010/main" val="3942231410"/>
              </p:ext>
            </p:extLst>
          </p:nvPr>
        </p:nvGraphicFramePr>
        <p:xfrm>
          <a:off x="9351035" y="2177239"/>
          <a:ext cx="3403607" cy="46016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7" name="Chart 16">
            <a:extLst>
              <a:ext uri="{FF2B5EF4-FFF2-40B4-BE49-F238E27FC236}">
                <a16:creationId xmlns:a16="http://schemas.microsoft.com/office/drawing/2014/main" id="{0D31FFE7-2B0E-58FC-76F4-34F99FB25A2F}"/>
              </a:ext>
            </a:extLst>
          </p:cNvPr>
          <p:cNvGraphicFramePr/>
          <p:nvPr>
            <p:extLst>
              <p:ext uri="{D42A27DB-BD31-4B8C-83A1-F6EECF244321}">
                <p14:modId xmlns:p14="http://schemas.microsoft.com/office/powerpoint/2010/main" val="2838928223"/>
              </p:ext>
            </p:extLst>
          </p:nvPr>
        </p:nvGraphicFramePr>
        <p:xfrm>
          <a:off x="3023748" y="2158932"/>
          <a:ext cx="3238532" cy="46016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0" name="Chart 19">
            <a:extLst>
              <a:ext uri="{FF2B5EF4-FFF2-40B4-BE49-F238E27FC236}">
                <a16:creationId xmlns:a16="http://schemas.microsoft.com/office/drawing/2014/main" id="{45D07C2D-09A5-0D1F-F543-E6104DF25FC6}"/>
              </a:ext>
            </a:extLst>
          </p:cNvPr>
          <p:cNvGraphicFramePr/>
          <p:nvPr>
            <p:extLst>
              <p:ext uri="{D42A27DB-BD31-4B8C-83A1-F6EECF244321}">
                <p14:modId xmlns:p14="http://schemas.microsoft.com/office/powerpoint/2010/main" val="239913806"/>
              </p:ext>
            </p:extLst>
          </p:nvPr>
        </p:nvGraphicFramePr>
        <p:xfrm>
          <a:off x="6277578" y="2179861"/>
          <a:ext cx="3238532" cy="4601633"/>
        </p:xfrm>
        <a:graphic>
          <a:graphicData uri="http://schemas.openxmlformats.org/drawingml/2006/chart">
            <c:chart xmlns:c="http://schemas.openxmlformats.org/drawingml/2006/chart" xmlns:r="http://schemas.openxmlformats.org/officeDocument/2006/relationships" r:id="rId13"/>
          </a:graphicData>
        </a:graphic>
      </p:graphicFrame>
      <p:sp>
        <p:nvSpPr>
          <p:cNvPr id="3" name="TextBox 2">
            <a:extLst>
              <a:ext uri="{FF2B5EF4-FFF2-40B4-BE49-F238E27FC236}">
                <a16:creationId xmlns:a16="http://schemas.microsoft.com/office/drawing/2014/main" id="{E843ADCD-3482-A54C-0F87-62BA7D20C755}"/>
              </a:ext>
            </a:extLst>
          </p:cNvPr>
          <p:cNvSpPr txBox="1"/>
          <p:nvPr/>
        </p:nvSpPr>
        <p:spPr>
          <a:xfrm>
            <a:off x="2682560" y="5432238"/>
            <a:ext cx="547645" cy="276999"/>
          </a:xfrm>
          <a:prstGeom prst="rect">
            <a:avLst/>
          </a:prstGeom>
          <a:noFill/>
        </p:spPr>
        <p:txBody>
          <a:bodyPr wrap="square" rtlCol="0">
            <a:spAutoFit/>
          </a:bodyPr>
          <a:lstStyle/>
          <a:p>
            <a:pPr algn="ctr"/>
            <a:r>
              <a:rPr lang="en-IE" sz="1200" dirty="0">
                <a:solidFill>
                  <a:schemeClr val="accent1"/>
                </a:solidFill>
              </a:rPr>
              <a:t>15%</a:t>
            </a:r>
          </a:p>
        </p:txBody>
      </p:sp>
      <p:sp>
        <p:nvSpPr>
          <p:cNvPr id="12" name="Right Brace 11">
            <a:extLst>
              <a:ext uri="{FF2B5EF4-FFF2-40B4-BE49-F238E27FC236}">
                <a16:creationId xmlns:a16="http://schemas.microsoft.com/office/drawing/2014/main" id="{9E2E205C-445E-AAF8-33E0-D4C64757E3CE}"/>
              </a:ext>
            </a:extLst>
          </p:cNvPr>
          <p:cNvSpPr/>
          <p:nvPr/>
        </p:nvSpPr>
        <p:spPr>
          <a:xfrm>
            <a:off x="2511356" y="4572000"/>
            <a:ext cx="154479" cy="199747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dirty="0"/>
          </a:p>
        </p:txBody>
      </p:sp>
    </p:spTree>
    <p:extLst>
      <p:ext uri="{BB962C8B-B14F-4D97-AF65-F5344CB8AC3E}">
        <p14:creationId xmlns:p14="http://schemas.microsoft.com/office/powerpoint/2010/main" val="79216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39EB71-70B2-456C-A5E0-28B38243D5D8}"/>
              </a:ext>
            </a:extLst>
          </p:cNvPr>
          <p:cNvSpPr txBox="1"/>
          <p:nvPr/>
        </p:nvSpPr>
        <p:spPr>
          <a:xfrm>
            <a:off x="6746628" y="1783959"/>
            <a:ext cx="4645250" cy="288911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5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School Stage &amp; Age Groups</a:t>
            </a:r>
          </a:p>
        </p:txBody>
      </p:sp>
      <p:pic>
        <p:nvPicPr>
          <p:cNvPr id="4102" name="Picture 6">
            <a:extLst>
              <a:ext uri="{FF2B5EF4-FFF2-40B4-BE49-F238E27FC236}">
                <a16:creationId xmlns:a16="http://schemas.microsoft.com/office/drawing/2014/main" id="{2C6CBC32-A069-429A-970A-FCB745AE3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20" r="20720"/>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500787"/>
      </p:ext>
    </p:extLst>
  </p:cSld>
  <p:clrMapOvr>
    <a:masterClrMapping/>
  </p:clrMapOvr>
</p:sld>
</file>

<file path=ppt/theme/theme1.xml><?xml version="1.0" encoding="utf-8"?>
<a:theme xmlns:a="http://schemas.openxmlformats.org/drawingml/2006/main" name="Office Theme">
  <a:themeElements>
    <a:clrScheme name="Amarach 2023">
      <a:dk1>
        <a:srgbClr val="000000"/>
      </a:dk1>
      <a:lt1>
        <a:sysClr val="window" lastClr="FFFFFF"/>
      </a:lt1>
      <a:dk2>
        <a:srgbClr val="A6192E"/>
      </a:dk2>
      <a:lt2>
        <a:srgbClr val="7C878E"/>
      </a:lt2>
      <a:accent1>
        <a:srgbClr val="008C95"/>
      </a:accent1>
      <a:accent2>
        <a:srgbClr val="326295"/>
      </a:accent2>
      <a:accent3>
        <a:srgbClr val="CE0058"/>
      </a:accent3>
      <a:accent4>
        <a:srgbClr val="425563"/>
      </a:accent4>
      <a:accent5>
        <a:srgbClr val="D0DF00"/>
      </a:accent5>
      <a:accent6>
        <a:srgbClr val="41B6E6"/>
      </a:accent6>
      <a:hlink>
        <a:srgbClr val="A6192E"/>
      </a:hlink>
      <a:folHlink>
        <a:srgbClr val="7C87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AL - New colourTemplate including chart types - 2010 version - 12 06 12">
  <a:themeElements>
    <a:clrScheme name="Amarach customised">
      <a:dk1>
        <a:srgbClr val="000000"/>
      </a:dk1>
      <a:lt1>
        <a:sysClr val="window" lastClr="FFFFFF"/>
      </a:lt1>
      <a:dk2>
        <a:srgbClr val="C0504D"/>
      </a:dk2>
      <a:lt2>
        <a:srgbClr val="4DBDC0"/>
      </a:lt2>
      <a:accent1>
        <a:srgbClr val="4D84C0"/>
      </a:accent1>
      <a:accent2>
        <a:srgbClr val="C0894D"/>
      </a:accent2>
      <a:accent3>
        <a:srgbClr val="BEC04D"/>
      </a:accent3>
      <a:accent4>
        <a:srgbClr val="4F4DC0"/>
      </a:accent4>
      <a:accent5>
        <a:srgbClr val="C04D84"/>
      </a:accent5>
      <a:accent6>
        <a:srgbClr val="894DC0"/>
      </a:accent6>
      <a:hlink>
        <a:srgbClr val="4DC089"/>
      </a:hlink>
      <a:folHlink>
        <a:srgbClr val="828282"/>
      </a:folHlink>
    </a:clrScheme>
    <a:fontScheme name="10_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 QUANT TEMPLATE" id="{A15A7C72-444B-46DE-AA19-93B4B0073BBF}" vid="{82B30FC4-3300-47B7-ACF4-3B7A89FF31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eDocument" ma:contentTypeID="0x0101000BC94875665D404BB1351B53C41FD2C000BB0F325111B55048BA09AC1993987864" ma:contentTypeVersion="271" ma:contentTypeDescription="" ma:contentTypeScope="" ma:versionID="1884635555f5f31d41344c4f5dac0d25">
  <xsd:schema xmlns:xsd="http://www.w3.org/2001/XMLSchema" xmlns:xs="http://www.w3.org/2001/XMLSchema" xmlns:p="http://schemas.microsoft.com/office/2006/metadata/properties" xmlns:ns2="f447ad12-f11d-4247-9b33-343ef194a211" targetNamespace="http://schemas.microsoft.com/office/2006/metadata/properties" ma:root="true" ma:fieldsID="5ea130efc453c246fd95da1015b09d3f" ns2:_="">
    <xsd:import namespace="f447ad12-f11d-4247-9b33-343ef194a211"/>
    <xsd:element name="properties">
      <xsd:complexType>
        <xsd:sequence>
          <xsd:element name="documentManagement">
            <xsd:complexType>
              <xsd:all>
                <xsd:element ref="ns2:_vti_ItemDeclaredRecord" minOccurs="0"/>
                <xsd:element ref="ns2:eDocs_FileStatus"/>
                <xsd:element ref="ns2:eDocs_eFileName" minOccurs="0"/>
                <xsd:element ref="ns2:TaxCatchAll" minOccurs="0"/>
                <xsd:element ref="ns2:TaxCatchAllLabel" minOccurs="0"/>
                <xsd:element ref="ns2:h1f8bb4843d6459a8b809123185593c7" minOccurs="0"/>
                <xsd:element ref="ns2:nb1b8a72855341e18dd75ce464e281f2" minOccurs="0"/>
                <xsd:element ref="ns2:m02c691f3efa402dab5cbaa8c240a9e7" minOccurs="0"/>
                <xsd:element ref="ns2:mbbd3fafa5ab4e5eb8a6a5e099cef439" minOccurs="0"/>
                <xsd:element ref="ns2:fbaa881fc4ae443f9fdafbdd527793d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47ad12-f11d-4247-9b33-343ef194a211" elementFormDefault="qualified">
    <xsd:import namespace="http://schemas.microsoft.com/office/2006/documentManagement/types"/>
    <xsd:import namespace="http://schemas.microsoft.com/office/infopath/2007/PartnerControls"/>
    <xsd:element name="_vti_ItemDeclaredRecord" ma:index="2" nillable="true" ma:displayName="Declared Record" ma:hidden="true" ma:internalName="_vti_ItemDeclaredRecord">
      <xsd:simpleType>
        <xsd:restriction base="dms:DateTime"/>
      </xsd:simpleType>
    </xsd:element>
    <xsd:element name="eDocs_FileStatus" ma:index="5" ma:displayName="Status" ma:default="Live" ma:format="Dropdown" ma:indexed="true" ma:internalName="eDocs_FileStatus">
      <xsd:simpleType>
        <xsd:restriction base="dms:Choice">
          <xsd:enumeration value="Live"/>
          <xsd:enumeration value="Archived"/>
          <xsd:enumeration value="PendingLive"/>
          <xsd:enumeration value="PendingArchived"/>
          <xsd:enumeration value="Cancelled"/>
          <xsd:enumeration value="SentToNationalArchives"/>
        </xsd:restriction>
      </xsd:simpleType>
    </xsd:element>
    <xsd:element name="eDocs_eFileName" ma:index="8" nillable="true" ma:displayName="eFile Reference" ma:indexed="true" ma:internalName="eDocs_eFileName" ma:readOnly="false">
      <xsd:simpleType>
        <xsd:restriction base="dms:Text"/>
      </xsd:simpleType>
    </xsd:element>
    <xsd:element name="TaxCatchAll" ma:index="9" nillable="true" ma:displayName="Taxonomy Catch All Column" ma:hidden="true" ma:list="{7db90165-2493-496e-9eff-6a5ccd95c834}" ma:internalName="TaxCatchAll" ma:showField="CatchAllData" ma:web="f447ad12-f11d-4247-9b33-343ef194a211">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db90165-2493-496e-9eff-6a5ccd95c834}" ma:internalName="TaxCatchAllLabel" ma:readOnly="true" ma:showField="CatchAllDataLabel" ma:web="f447ad12-f11d-4247-9b33-343ef194a211">
      <xsd:complexType>
        <xsd:complexContent>
          <xsd:extension base="dms:MultiChoiceLookup">
            <xsd:sequence>
              <xsd:element name="Value" type="dms:Lookup" maxOccurs="unbounded" minOccurs="0" nillable="true"/>
            </xsd:sequence>
          </xsd:extension>
        </xsd:complexContent>
      </xsd:complexType>
    </xsd:element>
    <xsd:element name="h1f8bb4843d6459a8b809123185593c7" ma:index="13" nillable="true" ma:taxonomy="true" ma:internalName="h1f8bb4843d6459a8b809123185593c7" ma:taxonomyFieldName="eDocs_Series" ma:displayName="Series" ma:readOnly="false" ma:default="-1;#079|789e2f42-92da-4ef8-a5aa-83ac99f51e3c" ma:fieldId="{11f8bb48-43d6-459a-8b80-9123185593c7}" ma:sspId="57e7e60b-f886-4616-80e3-4ff9016d03ec" ma:termSetId="b3889887-9a7c-400c-b02c-24a256b2a331" ma:anchorId="00000000-0000-0000-0000-000000000000" ma:open="false" ma:isKeyword="false">
      <xsd:complexType>
        <xsd:sequence>
          <xsd:element ref="pc:Terms" minOccurs="0" maxOccurs="1"/>
        </xsd:sequence>
      </xsd:complexType>
    </xsd:element>
    <xsd:element name="nb1b8a72855341e18dd75ce464e281f2" ma:index="15" nillable="true" ma:taxonomy="true" ma:internalName="nb1b8a72855341e18dd75ce464e281f2" ma:taxonomyFieldName="eDocs_Year" ma:displayName="Year" ma:readOnly="false" ma:fieldId="{7b1b8a72-8553-41e1-8dd7-5ce464e281f2}" ma:sspId="57e7e60b-f886-4616-80e3-4ff9016d03ec" ma:termSetId="a18e9c84-e14d-404b-82c6-13f8f0a7cda7" ma:anchorId="00000000-0000-0000-0000-000000000000" ma:open="false" ma:isKeyword="false">
      <xsd:complexType>
        <xsd:sequence>
          <xsd:element ref="pc:Terms" minOccurs="0" maxOccurs="1"/>
        </xsd:sequence>
      </xsd:complexType>
    </xsd:element>
    <xsd:element name="m02c691f3efa402dab5cbaa8c240a9e7" ma:index="18" nillable="true" ma:taxonomy="true" ma:internalName="m02c691f3efa402dab5cbaa8c240a9e7" ma:taxonomyFieldName="eDocs_FileTopics" ma:displayName="File Topics" ma:readOnly="false" ma:fieldId="{602c691f-3efa-402d-ab5c-baa8c240a9e7}" ma:taxonomyMulti="true" ma:sspId="57e7e60b-f886-4616-80e3-4ff9016d03ec" ma:termSetId="7dc88cf9-f866-48b2-9aa6-be053ad3b2f7" ma:anchorId="00000000-0000-0000-0000-000000000000" ma:open="false" ma:isKeyword="false">
      <xsd:complexType>
        <xsd:sequence>
          <xsd:element ref="pc:Terms" minOccurs="0" maxOccurs="1"/>
        </xsd:sequence>
      </xsd:complexType>
    </xsd:element>
    <xsd:element name="mbbd3fafa5ab4e5eb8a6a5e099cef439" ma:index="20" nillable="true" ma:taxonomy="true" ma:internalName="mbbd3fafa5ab4e5eb8a6a5e099cef439" ma:taxonomyFieldName="eDocs_SecurityClassification" ma:displayName="Security Classification" ma:readOnly="false" ma:default="-1;#Unclassified|4b26ba5a-b2cf-4159-a102-fb5f4f13f242" ma:fieldId="{6bbd3faf-a5ab-4e5e-b8a6-a5e099cef439}" ma:sspId="57e7e60b-f886-4616-80e3-4ff9016d03ec" ma:termSetId="288cfce8-12ec-42a5-9c92-0acebe80e926" ma:anchorId="00000000-0000-0000-0000-000000000000" ma:open="false" ma:isKeyword="false">
      <xsd:complexType>
        <xsd:sequence>
          <xsd:element ref="pc:Terms" minOccurs="0" maxOccurs="1"/>
        </xsd:sequence>
      </xsd:complexType>
    </xsd:element>
    <xsd:element name="fbaa881fc4ae443f9fdafbdd527793df" ma:index="22" nillable="true" ma:taxonomy="true" ma:internalName="fbaa881fc4ae443f9fdafbdd527793df" ma:taxonomyFieldName="eDocs_DocumentTopics" ma:displayName="Document Topics" ma:fieldId="{fbaa881f-c4ae-443f-9fda-fbdd527793df}" ma:taxonomyMulti="true" ma:sspId="57e7e60b-f886-4616-80e3-4ff9016d03ec" ma:termSetId="7dc88cf9-f866-48b2-9aa6-be053ad3b2f7"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baa881fc4ae443f9fdafbdd527793df xmlns="f447ad12-f11d-4247-9b33-343ef194a211">
      <Terms xmlns="http://schemas.microsoft.com/office/infopath/2007/PartnerControls"/>
    </fbaa881fc4ae443f9fdafbdd527793df>
    <nb1b8a72855341e18dd75ce464e281f2 xmlns="f447ad12-f11d-4247-9b33-343ef194a211">
      <Terms xmlns="http://schemas.microsoft.com/office/infopath/2007/PartnerControls">
        <TermInfo xmlns="http://schemas.microsoft.com/office/infopath/2007/PartnerControls">
          <TermName xmlns="http://schemas.microsoft.com/office/infopath/2007/PartnerControls">2022</TermName>
          <TermId xmlns="http://schemas.microsoft.com/office/infopath/2007/PartnerControls">86cdd6c3-ffb4-4eaa-86cb-97671b182c8e</TermId>
        </TermInfo>
      </Terms>
    </nb1b8a72855341e18dd75ce464e281f2>
    <eDocs_FileStatus xmlns="f447ad12-f11d-4247-9b33-343ef194a211">Live</eDocs_FileStatus>
    <m02c691f3efa402dab5cbaa8c240a9e7 xmlns="f447ad12-f11d-4247-9b33-343ef194a211">
      <Terms xmlns="http://schemas.microsoft.com/office/infopath/2007/PartnerControls">
        <TermInfo xmlns="http://schemas.microsoft.com/office/infopath/2007/PartnerControls">
          <TermName xmlns="http://schemas.microsoft.com/office/infopath/2007/PartnerControls">Project</TermName>
          <TermId xmlns="http://schemas.microsoft.com/office/infopath/2007/PartnerControls">c3045558-9a9e-4063-87b4-ace78644bf27</TermId>
        </TermInfo>
      </Terms>
    </m02c691f3efa402dab5cbaa8c240a9e7>
    <mbbd3fafa5ab4e5eb8a6a5e099cef439 xmlns="f447ad12-f11d-4247-9b33-343ef194a211">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4b26ba5a-b2cf-4159-a102-fb5f4f13f242</TermId>
        </TermInfo>
      </Terms>
    </mbbd3fafa5ab4e5eb8a6a5e099cef439>
    <TaxCatchAll xmlns="f447ad12-f11d-4247-9b33-343ef194a211">
      <Value>5</Value>
      <Value>11</Value>
      <Value>9</Value>
      <Value>1</Value>
    </TaxCatchAll>
    <h1f8bb4843d6459a8b809123185593c7 xmlns="f447ad12-f11d-4247-9b33-343ef194a211">
      <Terms xmlns="http://schemas.microsoft.com/office/infopath/2007/PartnerControls">
        <TermInfo xmlns="http://schemas.microsoft.com/office/infopath/2007/PartnerControls">
          <TermName xmlns="http://schemas.microsoft.com/office/infopath/2007/PartnerControls">079</TermName>
          <TermId xmlns="http://schemas.microsoft.com/office/infopath/2007/PartnerControls">789e2f42-92da-4ef8-a5aa-83ac99f51e3c</TermId>
        </TermInfo>
      </Terms>
    </h1f8bb4843d6459a8b809123185593c7>
    <eDocs_eFileName xmlns="f447ad12-f11d-4247-9b33-343ef194a211">DCYA079-011-2022</eDocs_eFileName>
    <_vti_ItemDeclaredRecord xmlns="f447ad12-f11d-4247-9b33-343ef194a211" xsi:nil="true"/>
  </documentManagement>
</p:properties>
</file>

<file path=customXml/itemProps1.xml><?xml version="1.0" encoding="utf-8"?>
<ds:datastoreItem xmlns:ds="http://schemas.openxmlformats.org/officeDocument/2006/customXml" ds:itemID="{29EAC7C7-1353-45E1-8351-1B1389C8A159}"/>
</file>

<file path=customXml/itemProps2.xml><?xml version="1.0" encoding="utf-8"?>
<ds:datastoreItem xmlns:ds="http://schemas.openxmlformats.org/officeDocument/2006/customXml" ds:itemID="{79BAA7BC-D3FA-4A50-AF35-6DB2BF8DD431}"/>
</file>

<file path=customXml/itemProps3.xml><?xml version="1.0" encoding="utf-8"?>
<ds:datastoreItem xmlns:ds="http://schemas.openxmlformats.org/officeDocument/2006/customXml" ds:itemID="{954CD67A-3EBD-474A-B6A0-613EE27456AB}"/>
</file>

<file path=docProps/app.xml><?xml version="1.0" encoding="utf-8"?>
<Properties xmlns="http://schemas.openxmlformats.org/officeDocument/2006/extended-properties" xmlns:vt="http://schemas.openxmlformats.org/officeDocument/2006/docPropsVTypes">
  <TotalTime>19230</TotalTime>
  <Words>8729</Words>
  <Application>Microsoft Office PowerPoint</Application>
  <PresentationFormat>Widescreen</PresentationFormat>
  <Paragraphs>2678</Paragraphs>
  <Slides>68</Slides>
  <Notes>0</Notes>
  <HiddenSlides>29</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68</vt:i4>
      </vt:variant>
    </vt:vector>
  </HeadingPairs>
  <TitlesOfParts>
    <vt:vector size="76" baseType="lpstr">
      <vt:lpstr>Arial</vt:lpstr>
      <vt:lpstr>Arial</vt:lpstr>
      <vt:lpstr>Calibri</vt:lpstr>
      <vt:lpstr>Myriad Pro</vt:lpstr>
      <vt:lpstr>MyriadPro-Semibold</vt:lpstr>
      <vt:lpstr>Symbol</vt:lpstr>
      <vt:lpstr>Office Theme</vt:lpstr>
      <vt:lpstr>QUAL - New colourTemplate including chart types - 2010 version - 12 06 12</vt:lpstr>
      <vt:lpstr>PowerPoint Presentation</vt:lpstr>
      <vt:lpstr>Background to 2026 Survey of Parents/Guardians</vt:lpstr>
      <vt:lpstr>2026 Sample Overview</vt:lpstr>
      <vt:lpstr>2026 Findings Overview</vt:lpstr>
      <vt:lpstr>Total Sample (N = 1,000): Sample profile 2026 – I</vt:lpstr>
      <vt:lpstr>Total Sample (N = 1,000): Sample profile 2026 – II</vt:lpstr>
      <vt:lpstr>Minority Ethnic Sample (N = 197): Sample profile 2026 – I</vt:lpstr>
      <vt:lpstr>Minority Ethnic Sample (N = 197): Sample profile 2026 – II</vt:lpstr>
      <vt:lpstr>PowerPoint Presentation</vt:lpstr>
      <vt:lpstr>School Stage / Age Ranges</vt:lpstr>
      <vt:lpstr>Age of Children</vt:lpstr>
      <vt:lpstr>PowerPoint Presentation</vt:lpstr>
      <vt:lpstr>Two-fifths (41%) report feelings of worry or stress in relation to parenting, either often or most of the time. This has remained relatively consistent across each wave of research. </vt:lpstr>
      <vt:lpstr>Three in ten (28%) feel they need advice or support in relation to parenting, often or most of the time - also consistent with the previous wave results.</vt:lpstr>
      <vt:lpstr>Family/Friends, GP*, and Online search remain the top three sources for parenting advice in 2026 for the total sample of respondents.</vt:lpstr>
      <vt:lpstr>Parent and toddler groups, Breastfeeding support groups and Antenatal classes rank highest for awareness regarding parenting supports in the local community, with similar results seen in 2024.</vt:lpstr>
      <vt:lpstr>Family/friends, Online search, and GP are the top resources used to find out about parenting support services in the local area, on par with the previous wave. </vt:lpstr>
      <vt:lpstr>Overall, over two in five (44%) feel parents get some/not a lot of information &amp; support for their parenting role in Ireland, and while a 10 pt drop compared to last wave, it stands at 50% for females.</vt:lpstr>
      <vt:lpstr>PowerPoint Presentation</vt:lpstr>
      <vt:lpstr>Age and Gender of child whose birthday is next</vt:lpstr>
      <vt:lpstr>Autism remains the most common disability among children under 18.</vt:lpstr>
      <vt:lpstr>PowerPoint Presentation</vt:lpstr>
      <vt:lpstr>Behaviour, Anxiety and Child development are reported as the top three parenting issues where information, advice or support is sought.</vt:lpstr>
      <vt:lpstr>Antenatal classes, Parent &amp; toddler groups, and Parent support groups are the supports most attended in 2026. </vt:lpstr>
      <vt:lpstr>Three in ten (30%) report that their partner/co-parent used parenting supports in 2026, in line with 2024 levels.</vt:lpstr>
      <vt:lpstr>Just over half (52%) agree the supports/services they have used have met their needs (+5% pts versus 2024). </vt:lpstr>
      <vt:lpstr>A lack of need or awareness of parenting supports and inconvenient/lack of time are the top reasons for not using parenting support services in 2026 – with similar results seen last wave.</vt:lpstr>
      <vt:lpstr>PowerPoint Presentation</vt:lpstr>
      <vt:lpstr>Websites, face-to-face group-based and individual supports remain the preferred forms of delivery of parenting supports. Interest in parenting supports via websites increased by 9%pts this wave (first mention).</vt:lpstr>
      <vt:lpstr>Community centre and School are the top preferences for in-person parenting information and support in 2026 - consistent across both the main sample and Minority Ethnic sample.</vt:lpstr>
      <vt:lpstr>Mychild.ie, Gov.ie, and various social media sites remain the top websites/platforms used for parenting advice and support in 2026.</vt:lpstr>
      <vt:lpstr>Information about child development is reported as the most helpful aspect of using websites for parenting advice.</vt:lpstr>
      <vt:lpstr>Love and Connection continues to be reported as the most rewarding aspect about being a parent.</vt:lpstr>
      <vt:lpstr>While Balancing work and family is highlighted as the most challenging aspect of parenting in 2026.</vt:lpstr>
      <vt:lpstr>PowerPoint Presentation</vt:lpstr>
      <vt:lpstr>KEY FINDINGS</vt:lpstr>
      <vt:lpstr>KEY FINDINGS</vt:lpstr>
      <vt:lpstr>KEY FINDINGS</vt:lpstr>
      <vt:lpstr>PowerPoint Presentation</vt:lpstr>
      <vt:lpstr>School Stage / Age Ranges</vt:lpstr>
      <vt:lpstr>Age of Children</vt:lpstr>
      <vt:lpstr>…with the same top 3 appearing for the Minority Ethnic sample. </vt:lpstr>
      <vt:lpstr>Advice or support about parenting – Top 3  Demographics</vt:lpstr>
      <vt:lpstr>For the Minority Ethnic sample, Breastfeeding support groups, Parent and toddler groups and Parent support groups rank highest for awareness this wave of research.</vt:lpstr>
      <vt:lpstr>Awareness of Parenting Supports – Top 3  Demographics</vt:lpstr>
      <vt:lpstr>For the Minority Ethnic sample, sourcing information through Family/friends is also by far the most popular way of finding out about parenting support services, followed by Online search and GP.</vt:lpstr>
      <vt:lpstr>Finding Parenting Support Services – Top 3  Demographics</vt:lpstr>
      <vt:lpstr>Age and Gender of child whose birthday is next</vt:lpstr>
      <vt:lpstr>Autism remains the most common disability among children under 18.</vt:lpstr>
      <vt:lpstr>Behaviour, Anxiety and Child development are reported as the top three parenting issues where information, advice or support is sought.</vt:lpstr>
      <vt:lpstr>Behaviour, Child development and Education rank highest for the Minority Ethnic sample.</vt:lpstr>
      <vt:lpstr>Key Parenting Issues – Top 3  Demographics</vt:lpstr>
      <vt:lpstr>Parent &amp; toddler groups, Antenatal classes and Parent support groups are also the supports most attended in 2026 for the Minority Ethnic sample.</vt:lpstr>
      <vt:lpstr>For the Minority Ethnic sample, a higher rate (34%) report their partner/co-parent used parenting supports.</vt:lpstr>
      <vt:lpstr>Parenting Supports Attended – Top 3  Demographics</vt:lpstr>
      <vt:lpstr>A lack of awareness of what is available remains the key reason for not using parenting support services amongst the Minority Ethnic sample.</vt:lpstr>
      <vt:lpstr>Reason not to use Parenting Support Services – Top 3  Demographics</vt:lpstr>
      <vt:lpstr>Similar top three results are seen for the Minority Ethnic sample, with websites by far the most popular choice for delivery of parenting supports.</vt:lpstr>
      <vt:lpstr>Delivery Preference of Parenting Supports – Top 3  Demographics</vt:lpstr>
      <vt:lpstr>Community centre and School are the top preferences for in-person parenting information and support in 2026 - consistent across both the main sample and Minority Ethnic sample.</vt:lpstr>
      <vt:lpstr>In-person Preferences for Parenting Information and Support – Top 3  Demographics</vt:lpstr>
      <vt:lpstr>For the Minority Ethnic sample, Mychild.ie is also the most popular, followed by social media and Gov.ie sites. </vt:lpstr>
      <vt:lpstr>Parenting Advice and Support Websites/Platforms – Top 3  Demographics</vt:lpstr>
      <vt:lpstr>..with the Minority Ethnic sample also favouring information about child development.</vt:lpstr>
      <vt:lpstr>Helpful Aspects of Website for Parenting Advice – Top 3  Demographics</vt:lpstr>
      <vt:lpstr>Love and Connection continues to be reported as the most rewarding aspect about being a parent.</vt:lpstr>
      <vt:lpstr>While Balancing work and family is highlighted as the most challenging aspect of parenting in 2026.</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McCart</dc:creator>
  <cp:lastModifiedBy>Paul Costello (DCDE)</cp:lastModifiedBy>
  <cp:revision>318</cp:revision>
  <dcterms:created xsi:type="dcterms:W3CDTF">2023-05-11T10:28:01Z</dcterms:created>
  <dcterms:modified xsi:type="dcterms:W3CDTF">2026-05-28T09:50:24Z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Docs_SecurityClassification">
    <vt:lpwstr>5;#Unclassified|4b26ba5a-b2cf-4159-a102-fb5f4f13f242</vt:lpwstr>
  </property>
  <property fmtid="{D5CDD505-2E9C-101B-9397-08002B2CF9AE}" pid="3" name="eDocs_Series">
    <vt:lpwstr>1;#079|789e2f42-92da-4ef8-a5aa-83ac99f51e3c</vt:lpwstr>
  </property>
  <property fmtid="{D5CDD505-2E9C-101B-9397-08002B2CF9AE}" pid="4" name="ContentTypeId">
    <vt:lpwstr>0x0101000BC94875665D404BB1351B53C41FD2C000BB0F325111B55048BA09AC1993987864</vt:lpwstr>
  </property>
  <property fmtid="{D5CDD505-2E9C-101B-9397-08002B2CF9AE}" pid="5" name="ge25f6a3ef6f42d4865685f2a74bf8c7">
    <vt:lpwstr/>
  </property>
  <property fmtid="{D5CDD505-2E9C-101B-9397-08002B2CF9AE}" pid="6" name="eDocs_Year">
    <vt:lpwstr>11;#2022|86cdd6c3-ffb4-4eaa-86cb-97671b182c8e</vt:lpwstr>
  </property>
  <property fmtid="{D5CDD505-2E9C-101B-9397-08002B2CF9AE}" pid="7" name="eDocs_FileTopics">
    <vt:lpwstr>9;#Project|c3045558-9a9e-4063-87b4-ace78644bf27</vt:lpwstr>
  </property>
  <property fmtid="{D5CDD505-2E9C-101B-9397-08002B2CF9AE}" pid="8" name="eDocs_DocumentTopics">
    <vt:lpwstr/>
  </property>
  <property fmtid="{D5CDD505-2E9C-101B-9397-08002B2CF9AE}" pid="9" name="eDocs_RetentionPeriodTerm">
    <vt:lpwstr/>
  </property>
</Properties>
</file>